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6336C-A65F-40DA-9374-698A5E7A97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DB384C3A-7125-4DA3-9871-531E29FCD0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EA80B21-8D9A-439B-B8C0-210FEDA40DEA}"/>
              </a:ext>
            </a:extLst>
          </p:cNvPr>
          <p:cNvSpPr>
            <a:spLocks noGrp="1"/>
          </p:cNvSpPr>
          <p:nvPr>
            <p:ph type="dt" sz="half" idx="10"/>
          </p:nvPr>
        </p:nvSpPr>
        <p:spPr/>
        <p:txBody>
          <a:bodyPr/>
          <a:lstStyle/>
          <a:p>
            <a:fld id="{0A484D11-96B1-4508-A01A-1C7B1722F370}" type="datetimeFigureOut">
              <a:rPr lang="en-IN" smtClean="0"/>
              <a:t>29-10-2025</a:t>
            </a:fld>
            <a:endParaRPr lang="en-IN"/>
          </a:p>
        </p:txBody>
      </p:sp>
      <p:sp>
        <p:nvSpPr>
          <p:cNvPr id="5" name="Footer Placeholder 4">
            <a:extLst>
              <a:ext uri="{FF2B5EF4-FFF2-40B4-BE49-F238E27FC236}">
                <a16:creationId xmlns:a16="http://schemas.microsoft.com/office/drawing/2014/main" id="{C12D2D66-B977-4873-83AE-904537C877E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7258F62-CDE0-49F7-BD62-746727433781}"/>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2234773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FAF02-2BC3-4371-ACA7-C6C3534AEC0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0A2369E-57D6-4231-A619-1329481972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20DD600-7836-4126-A2C4-10BA4F1356D9}"/>
              </a:ext>
            </a:extLst>
          </p:cNvPr>
          <p:cNvSpPr>
            <a:spLocks noGrp="1"/>
          </p:cNvSpPr>
          <p:nvPr>
            <p:ph type="dt" sz="half" idx="10"/>
          </p:nvPr>
        </p:nvSpPr>
        <p:spPr/>
        <p:txBody>
          <a:bodyPr/>
          <a:lstStyle/>
          <a:p>
            <a:fld id="{0A484D11-96B1-4508-A01A-1C7B1722F370}" type="datetimeFigureOut">
              <a:rPr lang="en-IN" smtClean="0"/>
              <a:t>29-10-2025</a:t>
            </a:fld>
            <a:endParaRPr lang="en-IN"/>
          </a:p>
        </p:txBody>
      </p:sp>
      <p:sp>
        <p:nvSpPr>
          <p:cNvPr id="5" name="Footer Placeholder 4">
            <a:extLst>
              <a:ext uri="{FF2B5EF4-FFF2-40B4-BE49-F238E27FC236}">
                <a16:creationId xmlns:a16="http://schemas.microsoft.com/office/drawing/2014/main" id="{CA982BAD-1F39-4C1D-ABF1-D837D535398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787ED14-56BA-4A9E-8475-F96E2D4E844B}"/>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1448830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C33EE8-474F-4ECE-99EC-46A6212568A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D146BBA-4BC9-46C9-B0D2-E967ED492E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59541CF-8ACC-4412-870A-19F957FB7D33}"/>
              </a:ext>
            </a:extLst>
          </p:cNvPr>
          <p:cNvSpPr>
            <a:spLocks noGrp="1"/>
          </p:cNvSpPr>
          <p:nvPr>
            <p:ph type="dt" sz="half" idx="10"/>
          </p:nvPr>
        </p:nvSpPr>
        <p:spPr/>
        <p:txBody>
          <a:bodyPr/>
          <a:lstStyle/>
          <a:p>
            <a:fld id="{0A484D11-96B1-4508-A01A-1C7B1722F370}" type="datetimeFigureOut">
              <a:rPr lang="en-IN" smtClean="0"/>
              <a:t>29-10-2025</a:t>
            </a:fld>
            <a:endParaRPr lang="en-IN"/>
          </a:p>
        </p:txBody>
      </p:sp>
      <p:sp>
        <p:nvSpPr>
          <p:cNvPr id="5" name="Footer Placeholder 4">
            <a:extLst>
              <a:ext uri="{FF2B5EF4-FFF2-40B4-BE49-F238E27FC236}">
                <a16:creationId xmlns:a16="http://schemas.microsoft.com/office/drawing/2014/main" id="{27795CBC-1700-48C7-A86F-97E77F63560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36B039F-B9B2-491B-9BDE-D8192FB364A7}"/>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801696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81AA1-6622-4E8C-8B92-3CEEC9513A8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5FA8EA6-4FAC-4145-BA46-D47C0BA8F9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D994D90-A007-49C0-963E-5519948FDA23}"/>
              </a:ext>
            </a:extLst>
          </p:cNvPr>
          <p:cNvSpPr>
            <a:spLocks noGrp="1"/>
          </p:cNvSpPr>
          <p:nvPr>
            <p:ph type="dt" sz="half" idx="10"/>
          </p:nvPr>
        </p:nvSpPr>
        <p:spPr/>
        <p:txBody>
          <a:bodyPr/>
          <a:lstStyle/>
          <a:p>
            <a:fld id="{0A484D11-96B1-4508-A01A-1C7B1722F370}" type="datetimeFigureOut">
              <a:rPr lang="en-IN" smtClean="0"/>
              <a:t>29-10-2025</a:t>
            </a:fld>
            <a:endParaRPr lang="en-IN"/>
          </a:p>
        </p:txBody>
      </p:sp>
      <p:sp>
        <p:nvSpPr>
          <p:cNvPr id="5" name="Footer Placeholder 4">
            <a:extLst>
              <a:ext uri="{FF2B5EF4-FFF2-40B4-BE49-F238E27FC236}">
                <a16:creationId xmlns:a16="http://schemas.microsoft.com/office/drawing/2014/main" id="{A70CEB67-8D42-4AED-988E-10BB80B8531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095D28A-88A0-42C7-B0BB-3A61CA1DE637}"/>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1907591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A1048-DE75-469E-96AB-4A6250F767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F049EFE-7115-4E67-B4AB-FEFEBA3BAE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65AFE9-2B0F-4900-B14D-240A0EFF4E23}"/>
              </a:ext>
            </a:extLst>
          </p:cNvPr>
          <p:cNvSpPr>
            <a:spLocks noGrp="1"/>
          </p:cNvSpPr>
          <p:nvPr>
            <p:ph type="dt" sz="half" idx="10"/>
          </p:nvPr>
        </p:nvSpPr>
        <p:spPr/>
        <p:txBody>
          <a:bodyPr/>
          <a:lstStyle/>
          <a:p>
            <a:fld id="{0A484D11-96B1-4508-A01A-1C7B1722F370}" type="datetimeFigureOut">
              <a:rPr lang="en-IN" smtClean="0"/>
              <a:t>29-10-2025</a:t>
            </a:fld>
            <a:endParaRPr lang="en-IN"/>
          </a:p>
        </p:txBody>
      </p:sp>
      <p:sp>
        <p:nvSpPr>
          <p:cNvPr id="5" name="Footer Placeholder 4">
            <a:extLst>
              <a:ext uri="{FF2B5EF4-FFF2-40B4-BE49-F238E27FC236}">
                <a16:creationId xmlns:a16="http://schemas.microsoft.com/office/drawing/2014/main" id="{16C0298B-9305-4E96-BEBF-455E5C99276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42ECCB0-1F0E-4C8D-98AD-9164CED0C898}"/>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1425440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E44F0-7065-4D5B-BFB9-EBAF0023AA3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3F4BED1-78B3-4E54-8DA5-376138E21E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C6D2AF1-77E8-44E5-A988-139AD844D7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1BF5D81-0B76-423D-AAB8-310A942BC96B}"/>
              </a:ext>
            </a:extLst>
          </p:cNvPr>
          <p:cNvSpPr>
            <a:spLocks noGrp="1"/>
          </p:cNvSpPr>
          <p:nvPr>
            <p:ph type="dt" sz="half" idx="10"/>
          </p:nvPr>
        </p:nvSpPr>
        <p:spPr/>
        <p:txBody>
          <a:bodyPr/>
          <a:lstStyle/>
          <a:p>
            <a:fld id="{0A484D11-96B1-4508-A01A-1C7B1722F370}" type="datetimeFigureOut">
              <a:rPr lang="en-IN" smtClean="0"/>
              <a:t>29-10-2025</a:t>
            </a:fld>
            <a:endParaRPr lang="en-IN"/>
          </a:p>
        </p:txBody>
      </p:sp>
      <p:sp>
        <p:nvSpPr>
          <p:cNvPr id="6" name="Footer Placeholder 5">
            <a:extLst>
              <a:ext uri="{FF2B5EF4-FFF2-40B4-BE49-F238E27FC236}">
                <a16:creationId xmlns:a16="http://schemas.microsoft.com/office/drawing/2014/main" id="{E0408497-1111-4019-BDAA-233410428A3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E36BE9C-D5DF-43BF-BBCF-1F23BE247346}"/>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800102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76722-62F9-4B09-8020-C6622AD3F76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D55D32B-14F4-4973-A19B-5A52D31E81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0CD660-4765-4E26-818C-23DA1DC805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6C5ACC7E-2831-4733-9309-3270CD6EBA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D146DF-D367-4435-B419-A1E86E17D7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682CE3C-253E-4E89-9177-0498904F9B19}"/>
              </a:ext>
            </a:extLst>
          </p:cNvPr>
          <p:cNvSpPr>
            <a:spLocks noGrp="1"/>
          </p:cNvSpPr>
          <p:nvPr>
            <p:ph type="dt" sz="half" idx="10"/>
          </p:nvPr>
        </p:nvSpPr>
        <p:spPr/>
        <p:txBody>
          <a:bodyPr/>
          <a:lstStyle/>
          <a:p>
            <a:fld id="{0A484D11-96B1-4508-A01A-1C7B1722F370}" type="datetimeFigureOut">
              <a:rPr lang="en-IN" smtClean="0"/>
              <a:t>29-10-2025</a:t>
            </a:fld>
            <a:endParaRPr lang="en-IN"/>
          </a:p>
        </p:txBody>
      </p:sp>
      <p:sp>
        <p:nvSpPr>
          <p:cNvPr id="8" name="Footer Placeholder 7">
            <a:extLst>
              <a:ext uri="{FF2B5EF4-FFF2-40B4-BE49-F238E27FC236}">
                <a16:creationId xmlns:a16="http://schemas.microsoft.com/office/drawing/2014/main" id="{A53CDB59-F718-40D7-80A5-2F17561D8BF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2D33FBA-77F2-4429-867C-99A3B9F5B2A9}"/>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2588102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74BCB-C8A2-4F18-A682-101FBDF6A3C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ECED03A-4B6A-417A-960A-9066CA44F722}"/>
              </a:ext>
            </a:extLst>
          </p:cNvPr>
          <p:cNvSpPr>
            <a:spLocks noGrp="1"/>
          </p:cNvSpPr>
          <p:nvPr>
            <p:ph type="dt" sz="half" idx="10"/>
          </p:nvPr>
        </p:nvSpPr>
        <p:spPr/>
        <p:txBody>
          <a:bodyPr/>
          <a:lstStyle/>
          <a:p>
            <a:fld id="{0A484D11-96B1-4508-A01A-1C7B1722F370}" type="datetimeFigureOut">
              <a:rPr lang="en-IN" smtClean="0"/>
              <a:t>29-10-2025</a:t>
            </a:fld>
            <a:endParaRPr lang="en-IN"/>
          </a:p>
        </p:txBody>
      </p:sp>
      <p:sp>
        <p:nvSpPr>
          <p:cNvPr id="4" name="Footer Placeholder 3">
            <a:extLst>
              <a:ext uri="{FF2B5EF4-FFF2-40B4-BE49-F238E27FC236}">
                <a16:creationId xmlns:a16="http://schemas.microsoft.com/office/drawing/2014/main" id="{5F6E6B3D-1589-4EAB-958C-4CCD08548B97}"/>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FE7DC114-49BA-4746-AAD4-443B7D7C8934}"/>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2065875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7582E6-9FDF-4157-BF09-89D09D1BDE9F}"/>
              </a:ext>
            </a:extLst>
          </p:cNvPr>
          <p:cNvSpPr>
            <a:spLocks noGrp="1"/>
          </p:cNvSpPr>
          <p:nvPr>
            <p:ph type="dt" sz="half" idx="10"/>
          </p:nvPr>
        </p:nvSpPr>
        <p:spPr/>
        <p:txBody>
          <a:bodyPr/>
          <a:lstStyle/>
          <a:p>
            <a:fld id="{0A484D11-96B1-4508-A01A-1C7B1722F370}" type="datetimeFigureOut">
              <a:rPr lang="en-IN" smtClean="0"/>
              <a:t>29-10-2025</a:t>
            </a:fld>
            <a:endParaRPr lang="en-IN"/>
          </a:p>
        </p:txBody>
      </p:sp>
      <p:sp>
        <p:nvSpPr>
          <p:cNvPr id="3" name="Footer Placeholder 2">
            <a:extLst>
              <a:ext uri="{FF2B5EF4-FFF2-40B4-BE49-F238E27FC236}">
                <a16:creationId xmlns:a16="http://schemas.microsoft.com/office/drawing/2014/main" id="{4AE581BE-82DE-4F27-9DDC-BCDB9C77A49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EB4DFAE-853E-4635-A67C-00BD56B58ACA}"/>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420538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4F393-7D31-4032-A397-6CC74EEA9B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06D166C-BCB2-4E0D-A24D-D04105EF6C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9802653-0FAB-4D6E-B5E1-0CBA1A9EE8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9DEB9A-C632-4EFA-B966-C85BC581D2D7}"/>
              </a:ext>
            </a:extLst>
          </p:cNvPr>
          <p:cNvSpPr>
            <a:spLocks noGrp="1"/>
          </p:cNvSpPr>
          <p:nvPr>
            <p:ph type="dt" sz="half" idx="10"/>
          </p:nvPr>
        </p:nvSpPr>
        <p:spPr/>
        <p:txBody>
          <a:bodyPr/>
          <a:lstStyle/>
          <a:p>
            <a:fld id="{0A484D11-96B1-4508-A01A-1C7B1722F370}" type="datetimeFigureOut">
              <a:rPr lang="en-IN" smtClean="0"/>
              <a:t>29-10-2025</a:t>
            </a:fld>
            <a:endParaRPr lang="en-IN"/>
          </a:p>
        </p:txBody>
      </p:sp>
      <p:sp>
        <p:nvSpPr>
          <p:cNvPr id="6" name="Footer Placeholder 5">
            <a:extLst>
              <a:ext uri="{FF2B5EF4-FFF2-40B4-BE49-F238E27FC236}">
                <a16:creationId xmlns:a16="http://schemas.microsoft.com/office/drawing/2014/main" id="{7EA7C834-E779-4645-AE09-F824AC06BF0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5202DB2-8640-4D9E-AC72-FEA1BFD7E23A}"/>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865567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6A1D7-6005-4043-B387-9554BB45A5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D249313-B11C-4DD0-9E1D-6200F5FD81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E9E5ECF-A3FD-4B39-A879-C655CA25EB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6DB878-0F6C-4D0E-9143-AD1FD2FBBE35}"/>
              </a:ext>
            </a:extLst>
          </p:cNvPr>
          <p:cNvSpPr>
            <a:spLocks noGrp="1"/>
          </p:cNvSpPr>
          <p:nvPr>
            <p:ph type="dt" sz="half" idx="10"/>
          </p:nvPr>
        </p:nvSpPr>
        <p:spPr/>
        <p:txBody>
          <a:bodyPr/>
          <a:lstStyle/>
          <a:p>
            <a:fld id="{0A484D11-96B1-4508-A01A-1C7B1722F370}" type="datetimeFigureOut">
              <a:rPr lang="en-IN" smtClean="0"/>
              <a:t>29-10-2025</a:t>
            </a:fld>
            <a:endParaRPr lang="en-IN"/>
          </a:p>
        </p:txBody>
      </p:sp>
      <p:sp>
        <p:nvSpPr>
          <p:cNvPr id="6" name="Footer Placeholder 5">
            <a:extLst>
              <a:ext uri="{FF2B5EF4-FFF2-40B4-BE49-F238E27FC236}">
                <a16:creationId xmlns:a16="http://schemas.microsoft.com/office/drawing/2014/main" id="{5DD0BFD3-310C-4B67-8AF5-CE4E91A084B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A58B729-A0EC-4072-B0D1-1250419624D6}"/>
              </a:ext>
            </a:extLst>
          </p:cNvPr>
          <p:cNvSpPr>
            <a:spLocks noGrp="1"/>
          </p:cNvSpPr>
          <p:nvPr>
            <p:ph type="sldNum" sz="quarter" idx="12"/>
          </p:nvPr>
        </p:nvSpPr>
        <p:spPr/>
        <p:txBody>
          <a:bodyPr/>
          <a:lstStyle/>
          <a:p>
            <a:fld id="{ACB6915A-6FFC-4AC0-AA33-7278386050FC}" type="slidenum">
              <a:rPr lang="en-IN" smtClean="0"/>
              <a:t>‹#›</a:t>
            </a:fld>
            <a:endParaRPr lang="en-IN"/>
          </a:p>
        </p:txBody>
      </p:sp>
    </p:spTree>
    <p:extLst>
      <p:ext uri="{BB962C8B-B14F-4D97-AF65-F5344CB8AC3E}">
        <p14:creationId xmlns:p14="http://schemas.microsoft.com/office/powerpoint/2010/main" val="2648265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DD007-BC2B-4E8F-AB25-8091FA5E5C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72EC8F6-B81C-4E3B-9F54-36A329C34C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83B146A-0248-4DFF-BB93-DDFB5A635E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484D11-96B1-4508-A01A-1C7B1722F370}" type="datetimeFigureOut">
              <a:rPr lang="en-IN" smtClean="0"/>
              <a:t>29-10-2025</a:t>
            </a:fld>
            <a:endParaRPr lang="en-IN"/>
          </a:p>
        </p:txBody>
      </p:sp>
      <p:sp>
        <p:nvSpPr>
          <p:cNvPr id="5" name="Footer Placeholder 4">
            <a:extLst>
              <a:ext uri="{FF2B5EF4-FFF2-40B4-BE49-F238E27FC236}">
                <a16:creationId xmlns:a16="http://schemas.microsoft.com/office/drawing/2014/main" id="{48BF9363-FB21-4DE6-9496-AB429F22A3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D5D280A-2F36-4834-8CDD-8E77C8E2D0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B6915A-6FFC-4AC0-AA33-7278386050FC}" type="slidenum">
              <a:rPr lang="en-IN" smtClean="0"/>
              <a:t>‹#›</a:t>
            </a:fld>
            <a:endParaRPr lang="en-IN"/>
          </a:p>
        </p:txBody>
      </p:sp>
    </p:spTree>
    <p:extLst>
      <p:ext uri="{BB962C8B-B14F-4D97-AF65-F5344CB8AC3E}">
        <p14:creationId xmlns:p14="http://schemas.microsoft.com/office/powerpoint/2010/main" val="3891244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BE0D9-6D3F-49A0-A32B-75D56ED0414B}"/>
              </a:ext>
            </a:extLst>
          </p:cNvPr>
          <p:cNvSpPr>
            <a:spLocks noGrp="1"/>
          </p:cNvSpPr>
          <p:nvPr>
            <p:ph type="ctrTitle"/>
          </p:nvPr>
        </p:nvSpPr>
        <p:spPr/>
        <p:txBody>
          <a:bodyPr>
            <a:normAutofit fontScale="90000"/>
          </a:bodyPr>
          <a:lstStyle/>
          <a:p>
            <a:r>
              <a:rPr lang="en-US" dirty="0"/>
              <a:t>PROJECT TITLE – CPF </a:t>
            </a:r>
            <a:br>
              <a:rPr lang="en-US" dirty="0"/>
            </a:br>
            <a:r>
              <a:rPr lang="en-US" dirty="0"/>
              <a:t>CENTRAL PROVIDER FILE TOOL </a:t>
            </a:r>
            <a:endParaRPr lang="en-IN" dirty="0"/>
          </a:p>
        </p:txBody>
      </p:sp>
      <p:sp>
        <p:nvSpPr>
          <p:cNvPr id="3" name="Subtitle 2">
            <a:extLst>
              <a:ext uri="{FF2B5EF4-FFF2-40B4-BE49-F238E27FC236}">
                <a16:creationId xmlns:a16="http://schemas.microsoft.com/office/drawing/2014/main" id="{C2626DEF-7E65-4516-95AF-E8226BD04A5C}"/>
              </a:ext>
            </a:extLst>
          </p:cNvPr>
          <p:cNvSpPr>
            <a:spLocks noGrp="1"/>
          </p:cNvSpPr>
          <p:nvPr>
            <p:ph type="subTitle" idx="1"/>
          </p:nvPr>
        </p:nvSpPr>
        <p:spPr/>
        <p:txBody>
          <a:bodyPr/>
          <a:lstStyle/>
          <a:p>
            <a:r>
              <a:rPr lang="en-US" dirty="0"/>
              <a:t>PREPARED BY – SANGEETHA .A </a:t>
            </a:r>
          </a:p>
          <a:p>
            <a:r>
              <a:rPr lang="en-US" dirty="0"/>
              <a:t>DATE – 26-10-2025 </a:t>
            </a:r>
            <a:endParaRPr lang="en-IN" dirty="0"/>
          </a:p>
        </p:txBody>
      </p:sp>
    </p:spTree>
    <p:extLst>
      <p:ext uri="{BB962C8B-B14F-4D97-AF65-F5344CB8AC3E}">
        <p14:creationId xmlns:p14="http://schemas.microsoft.com/office/powerpoint/2010/main" val="1754056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EA0DA-29B4-40E6-8E68-AD383B5D8BE7}"/>
              </a:ext>
            </a:extLst>
          </p:cNvPr>
          <p:cNvSpPr>
            <a:spLocks noGrp="1"/>
          </p:cNvSpPr>
          <p:nvPr>
            <p:ph type="title"/>
          </p:nvPr>
        </p:nvSpPr>
        <p:spPr/>
        <p:txBody>
          <a:bodyPr/>
          <a:lstStyle/>
          <a:p>
            <a:r>
              <a:rPr lang="en-US" dirty="0"/>
              <a:t>Twelve Principles of Agile software </a:t>
            </a:r>
            <a:endParaRPr lang="en-IN" dirty="0"/>
          </a:p>
        </p:txBody>
      </p:sp>
      <p:sp>
        <p:nvSpPr>
          <p:cNvPr id="3" name="Content Placeholder 2">
            <a:extLst>
              <a:ext uri="{FF2B5EF4-FFF2-40B4-BE49-F238E27FC236}">
                <a16:creationId xmlns:a16="http://schemas.microsoft.com/office/drawing/2014/main" id="{BB347565-0086-4D2B-BDBA-9167F0E11868}"/>
              </a:ext>
            </a:extLst>
          </p:cNvPr>
          <p:cNvSpPr>
            <a:spLocks noGrp="1"/>
          </p:cNvSpPr>
          <p:nvPr>
            <p:ph idx="1"/>
          </p:nvPr>
        </p:nvSpPr>
        <p:spPr/>
        <p:txBody>
          <a:bodyPr>
            <a:normAutofit/>
          </a:bodyPr>
          <a:lstStyle/>
          <a:p>
            <a:r>
              <a:rPr lang="en-US" sz="1800" dirty="0"/>
              <a:t>1- Satisfy the customer through early continuous delivery of valuable software .</a:t>
            </a:r>
          </a:p>
          <a:p>
            <a:r>
              <a:rPr lang="en-US" sz="1800" dirty="0"/>
              <a:t>2-Welcome changing requirements ,even late in development .Agile processes harness change for customers competitive change .</a:t>
            </a:r>
          </a:p>
          <a:p>
            <a:r>
              <a:rPr lang="en-US" sz="1800" dirty="0"/>
              <a:t>3-Deliver working software frequently, from a couple of weeks to a couple of months with the preference to a shorter timescale .</a:t>
            </a:r>
          </a:p>
          <a:p>
            <a:r>
              <a:rPr lang="en-US" sz="1800" dirty="0"/>
              <a:t>4- Business people and developers must work together daily throughout the project .</a:t>
            </a:r>
          </a:p>
          <a:p>
            <a:r>
              <a:rPr lang="en-US" sz="1800" dirty="0"/>
              <a:t>5- Build projects around motivated Individuals </a:t>
            </a:r>
          </a:p>
          <a:p>
            <a:r>
              <a:rPr lang="en-US" sz="1800" dirty="0"/>
              <a:t>6- The efficient way of communicating and conveying information within the development team is face to face conversation .</a:t>
            </a:r>
            <a:endParaRPr lang="en-IN" sz="1800" dirty="0"/>
          </a:p>
        </p:txBody>
      </p:sp>
    </p:spTree>
    <p:extLst>
      <p:ext uri="{BB962C8B-B14F-4D97-AF65-F5344CB8AC3E}">
        <p14:creationId xmlns:p14="http://schemas.microsoft.com/office/powerpoint/2010/main" val="3819295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27F29-A622-4C8E-88CB-03AA5D8FD4D9}"/>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E87543C1-F9BF-42CD-BD85-96E0059802EB}"/>
              </a:ext>
            </a:extLst>
          </p:cNvPr>
          <p:cNvSpPr>
            <a:spLocks noGrp="1"/>
          </p:cNvSpPr>
          <p:nvPr>
            <p:ph idx="1"/>
          </p:nvPr>
        </p:nvSpPr>
        <p:spPr/>
        <p:txBody>
          <a:bodyPr/>
          <a:lstStyle/>
          <a:p>
            <a:r>
              <a:rPr lang="en-US" sz="1800" dirty="0"/>
              <a:t>7- Working software is the primary use of software </a:t>
            </a:r>
          </a:p>
          <a:p>
            <a:r>
              <a:rPr lang="en-US" sz="1800" dirty="0"/>
              <a:t>8-Agile process promotes sustainable development </a:t>
            </a:r>
          </a:p>
          <a:p>
            <a:r>
              <a:rPr lang="en-US" sz="1800" dirty="0"/>
              <a:t>9-Continuous attention to technical excellence and good design agility</a:t>
            </a:r>
          </a:p>
          <a:p>
            <a:r>
              <a:rPr lang="en-US" sz="1800" dirty="0"/>
              <a:t>10- Simplicity –The art of maximizing the amount of work not done is essential .</a:t>
            </a:r>
          </a:p>
          <a:p>
            <a:r>
              <a:rPr lang="en-US" sz="1800" dirty="0"/>
              <a:t>11- The best architectures ,designers emerges from self organizing teams .</a:t>
            </a:r>
          </a:p>
          <a:p>
            <a:r>
              <a:rPr lang="en-US" sz="1800" dirty="0"/>
              <a:t>12- At regular intervals ,the team reflects on how to become effective </a:t>
            </a:r>
          </a:p>
          <a:p>
            <a:endParaRPr lang="en-IN" dirty="0"/>
          </a:p>
        </p:txBody>
      </p:sp>
    </p:spTree>
    <p:extLst>
      <p:ext uri="{BB962C8B-B14F-4D97-AF65-F5344CB8AC3E}">
        <p14:creationId xmlns:p14="http://schemas.microsoft.com/office/powerpoint/2010/main" val="399357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AF2A4-3359-4813-A2E8-C7F8F3EBEE00}"/>
              </a:ext>
            </a:extLst>
          </p:cNvPr>
          <p:cNvSpPr>
            <a:spLocks noGrp="1"/>
          </p:cNvSpPr>
          <p:nvPr>
            <p:ph type="title"/>
          </p:nvPr>
        </p:nvSpPr>
        <p:spPr/>
        <p:txBody>
          <a:bodyPr/>
          <a:lstStyle/>
          <a:p>
            <a:endParaRPr lang="en-IN" dirty="0"/>
          </a:p>
        </p:txBody>
      </p:sp>
      <p:sp>
        <p:nvSpPr>
          <p:cNvPr id="4" name="Rectangle 1">
            <a:extLst>
              <a:ext uri="{FF2B5EF4-FFF2-40B4-BE49-F238E27FC236}">
                <a16:creationId xmlns:a16="http://schemas.microsoft.com/office/drawing/2014/main" id="{5C0CEF03-4C9E-48B4-9D0D-09B8E2C68E86}"/>
              </a:ext>
            </a:extLst>
          </p:cNvPr>
          <p:cNvSpPr>
            <a:spLocks noGrp="1" noChangeArrowheads="1"/>
          </p:cNvSpPr>
          <p:nvPr>
            <p:ph idx="1"/>
          </p:nvPr>
        </p:nvSpPr>
        <p:spPr bwMode="auto">
          <a:xfrm>
            <a:off x="1136342" y="1993491"/>
            <a:ext cx="9579006"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i="0" u="none" strike="noStrike" cap="none" normalizeH="0" baseline="0" dirty="0">
                <a:ln>
                  <a:noFill/>
                </a:ln>
                <a:solidFill>
                  <a:schemeClr val="tx1"/>
                </a:solidFill>
                <a:effectLst/>
                <a:latin typeface="Arial" panose="020B0604020202020204" pitchFamily="34" charset="0"/>
              </a:rPr>
              <a:t>Daily stand-ups to track progress and blockers.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Jira for visualizing work.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Continuous integration and automated testing to ensure quality.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Agile ceremonies (planning, review, retrospective) to faster collaboration.</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800" dirty="0">
                <a:latin typeface="Arial" panose="020B0604020202020204" pitchFamily="34" charset="0"/>
              </a:rPr>
              <a:t>Sprint planning meeting is done at the beginning of the day where all the business people and product owner come together and discuss what needs to be done today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Spring retrospective meeting – Here all the developers and Business analyst come together and decide how many spr</a:t>
            </a:r>
            <a:r>
              <a:rPr lang="en-US" altLang="en-US" sz="1800" dirty="0">
                <a:latin typeface="Arial" panose="020B0604020202020204" pitchFamily="34" charset="0"/>
              </a:rPr>
              <a:t>ints should be taken and what will be done ? What are the challenges .</a:t>
            </a:r>
            <a:endParaRPr kumimoji="0" lang="en-US" altLang="en-US" sz="180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34985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26F41-4769-4FF2-9410-857B6EC4A4BC}"/>
              </a:ext>
            </a:extLst>
          </p:cNvPr>
          <p:cNvSpPr>
            <a:spLocks noGrp="1"/>
          </p:cNvSpPr>
          <p:nvPr>
            <p:ph type="title"/>
          </p:nvPr>
        </p:nvSpPr>
        <p:spPr/>
        <p:txBody>
          <a:bodyPr/>
          <a:lstStyle/>
          <a:p>
            <a:endParaRPr lang="en-IN" dirty="0"/>
          </a:p>
        </p:txBody>
      </p:sp>
      <p:sp>
        <p:nvSpPr>
          <p:cNvPr id="4" name="Rectangle 1">
            <a:extLst>
              <a:ext uri="{FF2B5EF4-FFF2-40B4-BE49-F238E27FC236}">
                <a16:creationId xmlns:a16="http://schemas.microsoft.com/office/drawing/2014/main" id="{F3308DC0-1392-40EA-8BBE-46294F669E21}"/>
              </a:ext>
            </a:extLst>
          </p:cNvPr>
          <p:cNvSpPr>
            <a:spLocks noGrp="1" noChangeArrowheads="1"/>
          </p:cNvSpPr>
          <p:nvPr>
            <p:ph idx="1"/>
          </p:nvPr>
        </p:nvSpPr>
        <p:spPr bwMode="auto">
          <a:xfrm>
            <a:off x="838200" y="2154637"/>
            <a:ext cx="11031245"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Form a cross-functional team </a:t>
            </a:r>
            <a:r>
              <a:rPr kumimoji="0" lang="en-US" altLang="en-US" sz="1800" b="0" i="0" u="none" strike="noStrike" cap="none" normalizeH="0" baseline="0" dirty="0">
                <a:ln>
                  <a:noFill/>
                </a:ln>
                <a:solidFill>
                  <a:schemeClr val="tx1"/>
                </a:solidFill>
                <a:effectLst/>
                <a:latin typeface="Arial" panose="020B0604020202020204" pitchFamily="34" charset="0"/>
              </a:rPr>
              <a:t>including product owner, developers, QA, finance, and provider representatives.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Conduct stakeholder interviews and workshops </a:t>
            </a:r>
            <a:r>
              <a:rPr kumimoji="0" lang="en-US" altLang="en-US" sz="1800" b="0" i="0" u="none" strike="noStrike" cap="none" normalizeH="0" baseline="0" dirty="0">
                <a:ln>
                  <a:noFill/>
                </a:ln>
                <a:solidFill>
                  <a:schemeClr val="tx1"/>
                </a:solidFill>
                <a:effectLst/>
                <a:latin typeface="Arial" panose="020B0604020202020204" pitchFamily="34" charset="0"/>
              </a:rPr>
              <a:t>to gather high-level goals and  points.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Create user personals and journey maps</a:t>
            </a:r>
            <a:r>
              <a:rPr kumimoji="0" lang="en-US" altLang="en-US" sz="1800" b="0" i="0" u="none" strike="noStrike" cap="none" normalizeH="0" baseline="0" dirty="0">
                <a:ln>
                  <a:noFill/>
                </a:ln>
                <a:solidFill>
                  <a:schemeClr val="tx1"/>
                </a:solidFill>
                <a:effectLst/>
                <a:latin typeface="Arial" panose="020B0604020202020204" pitchFamily="34" charset="0"/>
              </a:rPr>
              <a:t> for providers interacting with the CPF portal.</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Define epics and user stories </a:t>
            </a:r>
            <a:r>
              <a:rPr kumimoji="0" lang="en-US" altLang="en-US" sz="1800" b="0" i="0" u="none" strike="noStrike" cap="none" normalizeH="0" baseline="0" dirty="0">
                <a:ln>
                  <a:noFill/>
                </a:ln>
                <a:solidFill>
                  <a:schemeClr val="tx1"/>
                </a:solidFill>
                <a:effectLst/>
                <a:latin typeface="Arial" panose="020B0604020202020204" pitchFamily="34" charset="0"/>
              </a:rPr>
              <a:t>in the product backlog (e.g., "As a provider, I want to view payment history so that I can check the details )  ,sprint meetings, daily stand up calls ,sprint retrospective meetings will be done and MOM will be a part of the meeting to address who joined the meeting and what topics have been discussed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Prioritize stories using </a:t>
            </a:r>
            <a:r>
              <a:rPr kumimoji="0" lang="en-US" altLang="en-US" sz="1800" i="0" u="none" strike="noStrike" cap="none" normalizeH="0" baseline="0" dirty="0" err="1">
                <a:ln>
                  <a:noFill/>
                </a:ln>
                <a:solidFill>
                  <a:schemeClr val="tx1"/>
                </a:solidFill>
                <a:effectLst/>
                <a:latin typeface="Arial" panose="020B0604020202020204" pitchFamily="34" charset="0"/>
              </a:rPr>
              <a:t>Moscow,FURPS</a:t>
            </a:r>
            <a:r>
              <a:rPr kumimoji="0" lang="en-US" altLang="en-US" sz="180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u="none" strike="noStrike" cap="none" normalizeH="0" baseline="0" dirty="0">
                <a:ln>
                  <a:noFill/>
                </a:ln>
                <a:solidFill>
                  <a:schemeClr val="tx1"/>
                </a:solidFill>
                <a:effectLst/>
                <a:latin typeface="Arial" panose="020B0604020202020204" pitchFamily="34" charset="0"/>
              </a:rPr>
              <a:t>Set acceptance criteria </a:t>
            </a:r>
            <a:r>
              <a:rPr kumimoji="0" lang="en-US" altLang="en-US" sz="1800" b="0" i="0" u="none" strike="noStrike" cap="none" normalizeH="0" baseline="0" dirty="0">
                <a:ln>
                  <a:noFill/>
                </a:ln>
                <a:solidFill>
                  <a:schemeClr val="tx1"/>
                </a:solidFill>
                <a:effectLst/>
                <a:latin typeface="Arial" panose="020B0604020202020204" pitchFamily="34" charset="0"/>
              </a:rPr>
              <a:t>for each story </a:t>
            </a:r>
          </a:p>
        </p:txBody>
      </p:sp>
    </p:spTree>
    <p:extLst>
      <p:ext uri="{BB962C8B-B14F-4D97-AF65-F5344CB8AC3E}">
        <p14:creationId xmlns:p14="http://schemas.microsoft.com/office/powerpoint/2010/main" val="1426165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F47F8-6FDB-4518-A37B-B0E065445531}"/>
              </a:ext>
            </a:extLst>
          </p:cNvPr>
          <p:cNvSpPr>
            <a:spLocks noGrp="1"/>
          </p:cNvSpPr>
          <p:nvPr>
            <p:ph type="title"/>
          </p:nvPr>
        </p:nvSpPr>
        <p:spPr/>
        <p:txBody>
          <a:bodyPr/>
          <a:lstStyle/>
          <a:p>
            <a:endParaRPr lang="en-IN"/>
          </a:p>
        </p:txBody>
      </p:sp>
      <p:sp>
        <p:nvSpPr>
          <p:cNvPr id="4" name="Rectangle 1">
            <a:extLst>
              <a:ext uri="{FF2B5EF4-FFF2-40B4-BE49-F238E27FC236}">
                <a16:creationId xmlns:a16="http://schemas.microsoft.com/office/drawing/2014/main" id="{7596D292-524B-4DED-8BD0-F98E67E68515}"/>
              </a:ext>
            </a:extLst>
          </p:cNvPr>
          <p:cNvSpPr>
            <a:spLocks noGrp="1" noChangeArrowheads="1"/>
          </p:cNvSpPr>
          <p:nvPr>
            <p:ph idx="1"/>
          </p:nvPr>
        </p:nvSpPr>
        <p:spPr bwMode="auto">
          <a:xfrm>
            <a:off x="838200" y="2708632"/>
            <a:ext cx="10754867"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Kick off with a Sprint 0 to set up environments, CI/CD pipelines, and define Definition of Done., DOR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Run sprints (2–3 weeks) to build and test features like: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Provider registration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Payment tracking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Dispute resolution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Notifications and audit logs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Conduct sprint reviews and retrospectives to refine backlog and improve team velocity.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Create training materials (videos, guides, FAQs) and run UAT sessions with providers.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Establish support channels (e.g., helpdesk) </a:t>
            </a:r>
          </a:p>
        </p:txBody>
      </p:sp>
    </p:spTree>
    <p:extLst>
      <p:ext uri="{BB962C8B-B14F-4D97-AF65-F5344CB8AC3E}">
        <p14:creationId xmlns:p14="http://schemas.microsoft.com/office/powerpoint/2010/main" val="2945858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EE293-0B3B-41EB-BCE6-528598A76831}"/>
              </a:ext>
            </a:extLst>
          </p:cNvPr>
          <p:cNvSpPr>
            <a:spLocks noGrp="1"/>
          </p:cNvSpPr>
          <p:nvPr>
            <p:ph type="title"/>
          </p:nvPr>
        </p:nvSpPr>
        <p:spPr/>
        <p:txBody>
          <a:bodyPr/>
          <a:lstStyle/>
          <a:p>
            <a:endParaRPr lang="en-IN"/>
          </a:p>
        </p:txBody>
      </p:sp>
      <p:sp>
        <p:nvSpPr>
          <p:cNvPr id="4" name="Rectangle 1">
            <a:extLst>
              <a:ext uri="{FF2B5EF4-FFF2-40B4-BE49-F238E27FC236}">
                <a16:creationId xmlns:a16="http://schemas.microsoft.com/office/drawing/2014/main" id="{A0F0A78F-35D0-4597-8BF0-CDC650082E39}"/>
              </a:ext>
            </a:extLst>
          </p:cNvPr>
          <p:cNvSpPr>
            <a:spLocks noGrp="1" noChangeArrowheads="1"/>
          </p:cNvSpPr>
          <p:nvPr>
            <p:ph idx="1"/>
          </p:nvPr>
        </p:nvSpPr>
        <p:spPr bwMode="auto">
          <a:xfrm>
            <a:off x="1145218" y="2743691"/>
            <a:ext cx="917063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Plan a phased rollout (e.g., pilot with 10 providers, then scale).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Monitor KPIs like payment accuracy, portal uptime, and user satisfaction.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Run a sprint post-launch to address bugs and feedback.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solidFill>
                  <a:schemeClr val="tx1"/>
                </a:solidFill>
                <a:effectLst/>
                <a:latin typeface="Arial" panose="020B0604020202020204" pitchFamily="34" charset="0"/>
              </a:rPr>
              <a:t>Collect feedback via surveys and analytics to inform future backlog items</a:t>
            </a:r>
            <a:r>
              <a:rPr kumimoji="0" lang="en-US" altLang="en-US" sz="1800" b="0" i="0" u="none" strike="noStrike" cap="none" normalizeH="0" baseline="0" dirty="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2758332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8FC40-A340-4D7C-8DD3-71CA69FA06CF}"/>
              </a:ext>
            </a:extLst>
          </p:cNvPr>
          <p:cNvSpPr>
            <a:spLocks noGrp="1"/>
          </p:cNvSpPr>
          <p:nvPr>
            <p:ph type="title"/>
          </p:nvPr>
        </p:nvSpPr>
        <p:spPr/>
        <p:txBody>
          <a:bodyPr/>
          <a:lstStyle/>
          <a:p>
            <a:r>
              <a:rPr lang="en-US" dirty="0"/>
              <a:t>RESOURCES </a:t>
            </a:r>
            <a:endParaRPr lang="en-IN" dirty="0"/>
          </a:p>
        </p:txBody>
      </p:sp>
      <p:sp>
        <p:nvSpPr>
          <p:cNvPr id="3" name="Content Placeholder 2">
            <a:extLst>
              <a:ext uri="{FF2B5EF4-FFF2-40B4-BE49-F238E27FC236}">
                <a16:creationId xmlns:a16="http://schemas.microsoft.com/office/drawing/2014/main" id="{33DFFB2C-40D6-4250-BB9D-92BEC77E2B03}"/>
              </a:ext>
            </a:extLst>
          </p:cNvPr>
          <p:cNvSpPr>
            <a:spLocks noGrp="1"/>
          </p:cNvSpPr>
          <p:nvPr>
            <p:ph idx="1"/>
          </p:nvPr>
        </p:nvSpPr>
        <p:spPr/>
        <p:txBody>
          <a:bodyPr/>
          <a:lstStyle/>
          <a:p>
            <a:pPr marL="457200">
              <a:lnSpc>
                <a:spcPct val="107000"/>
              </a:lnSpc>
              <a:spcAft>
                <a:spcPts val="800"/>
              </a:spcAft>
            </a:pPr>
            <a:r>
              <a:rPr lang="en-IN" sz="1800" b="1" dirty="0">
                <a:effectLst/>
                <a:latin typeface="Times New Roman" panose="02020603050405020304" pitchFamily="18" charset="0"/>
                <a:ea typeface="Times New Roman" panose="02020603050405020304" pitchFamily="18" charset="0"/>
                <a:cs typeface="Times New Roman" panose="02020603050405020304" pitchFamily="18" charset="0"/>
              </a:rPr>
              <a:t>PEOPLE </a:t>
            </a: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 Skilled developed with the updates with recent technologies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for the compliance and risk management platforms. Skilled UI/UX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designers to design them. They should have knowledge in the Healthcare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 Domain. The people like testers ,developers ,business analysts ,product owners ,product managers ,scrum</a:t>
            </a:r>
          </a:p>
          <a:p>
            <a:pPr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masters will be a part of the project.</a:t>
            </a:r>
          </a:p>
          <a:p>
            <a:pPr indent="0">
              <a:lnSpc>
                <a:spcPct val="107000"/>
              </a:lnSpc>
              <a:spcAft>
                <a:spcPts val="800"/>
              </a:spcAft>
              <a:buNone/>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424570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D9C20-09A4-4EE0-B6FC-A89C1018537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2FFD544-A2CB-4017-8E8B-A3BEEDC6D7FB}"/>
              </a:ext>
            </a:extLst>
          </p:cNvPr>
          <p:cNvSpPr>
            <a:spLocks noGrp="1"/>
          </p:cNvSpPr>
          <p:nvPr>
            <p:ph idx="1"/>
          </p:nvPr>
        </p:nvSpPr>
        <p:spPr/>
        <p:txBody>
          <a:bodyPr>
            <a:normAutofit fontScale="92500" lnSpcReduction="10000"/>
          </a:bodyPr>
          <a:lstStyle/>
          <a:p>
            <a:pPr indent="0">
              <a:lnSpc>
                <a:spcPct val="107000"/>
              </a:lnSpc>
              <a:spcAft>
                <a:spcPts val="800"/>
              </a:spcAft>
              <a:buNone/>
            </a:pPr>
            <a:r>
              <a:rPr lang="en-IN" sz="2300" b="1" dirty="0">
                <a:effectLst/>
                <a:latin typeface="Times New Roman" panose="02020603050405020304" pitchFamily="18" charset="0"/>
                <a:ea typeface="Times New Roman" panose="02020603050405020304" pitchFamily="18" charset="0"/>
                <a:cs typeface="Times New Roman" panose="02020603050405020304" pitchFamily="18" charset="0"/>
              </a:rPr>
              <a:t>Time -</a:t>
            </a: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is the application will be developed by the business heads within 2 years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 therefore, there will be continuous deliverables after one phase in terms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of software in the time period of 2 to 4 weeks and looks if there are any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CR happening in the middle of the development phase. Ti</a:t>
            </a:r>
            <a:r>
              <a:rPr lang="en-IN" sz="2300" dirty="0">
                <a:latin typeface="Times New Roman" panose="02020603050405020304" pitchFamily="18" charset="0"/>
                <a:ea typeface="Times New Roman" panose="02020603050405020304" pitchFamily="18" charset="0"/>
                <a:cs typeface="Times New Roman" panose="02020603050405020304" pitchFamily="18" charset="0"/>
              </a:rPr>
              <a:t>me is given for 1.6  years </a:t>
            </a: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IN" sz="2300" b="1" dirty="0">
                <a:effectLst/>
                <a:latin typeface="Times New Roman" panose="02020603050405020304" pitchFamily="18" charset="0"/>
                <a:ea typeface="Times New Roman" panose="02020603050405020304" pitchFamily="18" charset="0"/>
                <a:cs typeface="Times New Roman" panose="02020603050405020304" pitchFamily="18" charset="0"/>
              </a:rPr>
              <a:t>BUDGET</a:t>
            </a: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 – This application of budget 10 cr  relies on the most vulnerable project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because it integrates the financial budget. So the software and Hardware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ranges high and also the amount of the work   which we input has more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sz="2300" dirty="0">
                <a:effectLst/>
                <a:latin typeface="Times New Roman" panose="02020603050405020304" pitchFamily="18" charset="0"/>
                <a:ea typeface="Times New Roman" panose="02020603050405020304" pitchFamily="18" charset="0"/>
                <a:cs typeface="Times New Roman" panose="02020603050405020304" pitchFamily="18" charset="0"/>
              </a:rPr>
              <a:t>work. </a:t>
            </a:r>
            <a:endParaRPr lang="en-IN" sz="23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456294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DE4EE-B3B3-473A-9CE4-5C5C4FF7878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AAD3E26-BCFF-4444-9DA7-B6513F7BE166}"/>
              </a:ext>
            </a:extLst>
          </p:cNvPr>
          <p:cNvSpPr>
            <a:spLocks noGrp="1"/>
          </p:cNvSpPr>
          <p:nvPr>
            <p:ph idx="1"/>
          </p:nvPr>
        </p:nvSpPr>
        <p:spPr/>
        <p:txBody>
          <a:bodyPr>
            <a:normAutofit/>
          </a:bodyPr>
          <a:lstStyle/>
          <a:p>
            <a:pPr marL="457200">
              <a:lnSpc>
                <a:spcPct val="107000"/>
              </a:lnSpc>
              <a:spcAft>
                <a:spcPts val="800"/>
              </a:spcAft>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Training – 50,00,000  to 1,00,0000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Software – 5,00,000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Hardware -5,00,000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IN" sz="1800" b="1" dirty="0">
                <a:effectLst/>
                <a:latin typeface="Times New Roman" panose="02020603050405020304" pitchFamily="18" charset="0"/>
                <a:ea typeface="Times New Roman" panose="02020603050405020304" pitchFamily="18" charset="0"/>
                <a:cs typeface="Times New Roman" panose="02020603050405020304" pitchFamily="18" charset="0"/>
              </a:rPr>
              <a:t>Others-</a:t>
            </a: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 For any other works like ground works it ranges around 60,00,0000 to 70,00,0000</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r>
              <a:rPr lang="en-IN" sz="1900" b="1" dirty="0">
                <a:effectLst/>
                <a:latin typeface="Times New Roman" panose="02020603050405020304" pitchFamily="18" charset="0"/>
                <a:ea typeface="Times New Roman" panose="02020603050405020304" pitchFamily="18" charset="0"/>
              </a:rPr>
              <a:t>Risk and Dependencies</a:t>
            </a:r>
            <a:r>
              <a:rPr lang="en-IN" sz="1900" dirty="0">
                <a:effectLst/>
                <a:latin typeface="Times New Roman" panose="02020603050405020304" pitchFamily="18" charset="0"/>
                <a:ea typeface="Times New Roman" panose="02020603050405020304" pitchFamily="18" charset="0"/>
              </a:rPr>
              <a:t> – </a:t>
            </a:r>
          </a:p>
          <a:p>
            <a:pPr marL="342900" lvl="0" indent="-342900">
              <a:buFont typeface="+mj-lt"/>
              <a:buAutoNum type="arabicPeriod"/>
            </a:pPr>
            <a:r>
              <a:rPr lang="en-IN" sz="1900" dirty="0">
                <a:effectLst/>
                <a:latin typeface="Times New Roman" panose="02020603050405020304" pitchFamily="18" charset="0"/>
                <a:ea typeface="Times New Roman" panose="02020603050405020304" pitchFamily="18" charset="0"/>
              </a:rPr>
              <a:t>Risk may arise if there is a lack of clarity or change in the requirement </a:t>
            </a:r>
          </a:p>
          <a:p>
            <a:pPr marL="0" indent="0">
              <a:buNone/>
            </a:pPr>
            <a:r>
              <a:rPr lang="en-IN" sz="1900" dirty="0">
                <a:effectLst/>
                <a:latin typeface="Times New Roman" panose="02020603050405020304" pitchFamily="18" charset="0"/>
                <a:ea typeface="Times New Roman" panose="02020603050405020304" pitchFamily="18" charset="0"/>
              </a:rPr>
              <a:t>leading to delays or compliance issues.</a:t>
            </a:r>
          </a:p>
          <a:p>
            <a:pPr marL="0" lvl="0" indent="0">
              <a:buNone/>
            </a:pPr>
            <a:r>
              <a:rPr lang="en-IN" sz="1900" dirty="0">
                <a:effectLst/>
                <a:latin typeface="Times New Roman" panose="02020603050405020304" pitchFamily="18" charset="0"/>
                <a:ea typeface="Times New Roman" panose="02020603050405020304" pitchFamily="18" charset="0"/>
              </a:rPr>
              <a:t>2. Inaccuracy in accessing the processing the transactions data from internal </a:t>
            </a:r>
          </a:p>
          <a:p>
            <a:pPr marL="0" indent="0">
              <a:buNone/>
            </a:pPr>
            <a:r>
              <a:rPr lang="en-IN" sz="1900" dirty="0">
                <a:effectLst/>
                <a:latin typeface="Times New Roman" panose="02020603050405020304" pitchFamily="18" charset="0"/>
                <a:ea typeface="Times New Roman" panose="02020603050405020304" pitchFamily="18" charset="0"/>
              </a:rPr>
              <a:t>or external sources might cause risk in the transactions.  </a:t>
            </a:r>
          </a:p>
          <a:p>
            <a:endParaRPr lang="en-IN" dirty="0"/>
          </a:p>
        </p:txBody>
      </p:sp>
    </p:spTree>
    <p:extLst>
      <p:ext uri="{BB962C8B-B14F-4D97-AF65-F5344CB8AC3E}">
        <p14:creationId xmlns:p14="http://schemas.microsoft.com/office/powerpoint/2010/main" val="17104999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B2196-3384-4BE9-84AE-3042A89B947A}"/>
              </a:ext>
            </a:extLst>
          </p:cNvPr>
          <p:cNvSpPr>
            <a:spLocks noGrp="1"/>
          </p:cNvSpPr>
          <p:nvPr>
            <p:ph type="title"/>
          </p:nvPr>
        </p:nvSpPr>
        <p:spPr/>
        <p:txBody>
          <a:bodyPr/>
          <a:lstStyle/>
          <a:p>
            <a:r>
              <a:rPr lang="en-US" dirty="0"/>
              <a:t>Dependencies </a:t>
            </a:r>
            <a:endParaRPr lang="en-IN" dirty="0"/>
          </a:p>
        </p:txBody>
      </p:sp>
      <p:sp>
        <p:nvSpPr>
          <p:cNvPr id="3" name="Content Placeholder 2">
            <a:extLst>
              <a:ext uri="{FF2B5EF4-FFF2-40B4-BE49-F238E27FC236}">
                <a16:creationId xmlns:a16="http://schemas.microsoft.com/office/drawing/2014/main" id="{2657564A-788B-4D8E-B6C5-ED7F96D6572C}"/>
              </a:ext>
            </a:extLst>
          </p:cNvPr>
          <p:cNvSpPr>
            <a:spLocks noGrp="1"/>
          </p:cNvSpPr>
          <p:nvPr>
            <p:ph idx="1"/>
          </p:nvPr>
        </p:nvSpPr>
        <p:spPr/>
        <p:txBody>
          <a:bodyPr>
            <a:normAutofit/>
          </a:bodyPr>
          <a:lstStyle/>
          <a:p>
            <a:pPr marL="342900" lvl="0" indent="-342900">
              <a:buFont typeface="+mj-lt"/>
              <a:buAutoNum type="arabicPeriod"/>
            </a:pPr>
            <a:r>
              <a:rPr lang="en-IN" sz="1900" dirty="0">
                <a:effectLst/>
                <a:latin typeface="Times New Roman" panose="02020603050405020304" pitchFamily="18" charset="0"/>
                <a:ea typeface="Times New Roman" panose="02020603050405020304" pitchFamily="18" charset="0"/>
              </a:rPr>
              <a:t>Project Dependencies like stakeholder dependencies, third party </a:t>
            </a:r>
          </a:p>
          <a:p>
            <a:pPr indent="0">
              <a:buNone/>
            </a:pPr>
            <a:r>
              <a:rPr lang="en-IN" sz="1900" dirty="0">
                <a:effectLst/>
                <a:latin typeface="Times New Roman" panose="02020603050405020304" pitchFamily="18" charset="0"/>
                <a:ea typeface="Times New Roman" panose="02020603050405020304" pitchFamily="18" charset="0"/>
              </a:rPr>
              <a:t>Integrations, compliance requirements, Data availability and Quality,</a:t>
            </a:r>
          </a:p>
          <a:p>
            <a:pPr marL="0" indent="0">
              <a:buNone/>
            </a:pPr>
            <a:r>
              <a:rPr lang="en-IN" sz="1900" dirty="0">
                <a:effectLst/>
                <a:latin typeface="Times New Roman" panose="02020603050405020304" pitchFamily="18" charset="0"/>
                <a:ea typeface="Times New Roman" panose="02020603050405020304" pitchFamily="18" charset="0"/>
              </a:rPr>
              <a:t>   developing resources, Budget procurement are unreliable   a risk might </a:t>
            </a:r>
          </a:p>
          <a:p>
            <a:pPr indent="0">
              <a:buNone/>
            </a:pPr>
            <a:r>
              <a:rPr lang="en-IN" sz="1900" dirty="0">
                <a:effectLst/>
                <a:latin typeface="Times New Roman" panose="02020603050405020304" pitchFamily="18" charset="0"/>
                <a:ea typeface="Times New Roman" panose="02020603050405020304" pitchFamily="18" charset="0"/>
              </a:rPr>
              <a:t> occur or change in vendor strategies. </a:t>
            </a:r>
          </a:p>
          <a:p>
            <a:pPr indent="0">
              <a:buNone/>
            </a:pPr>
            <a:r>
              <a:rPr lang="en-IN" sz="1900" dirty="0">
                <a:effectLst/>
                <a:latin typeface="Times New Roman" panose="02020603050405020304" pitchFamily="18" charset="0"/>
                <a:ea typeface="Times New Roman" panose="02020603050405020304" pitchFamily="18" charset="0"/>
              </a:rPr>
              <a:t> </a:t>
            </a:r>
          </a:p>
          <a:p>
            <a:pPr marL="0" lvl="0" indent="0">
              <a:buNone/>
            </a:pPr>
            <a:r>
              <a:rPr lang="en-IN" sz="1900" dirty="0">
                <a:effectLst/>
                <a:latin typeface="Times New Roman" panose="02020603050405020304" pitchFamily="18" charset="0"/>
                <a:ea typeface="Times New Roman" panose="02020603050405020304" pitchFamily="18" charset="0"/>
              </a:rPr>
              <a:t>2. If there are no dependencies or unsupported technologies, compatibility</a:t>
            </a:r>
          </a:p>
          <a:p>
            <a:pPr indent="0">
              <a:buNone/>
            </a:pPr>
            <a:r>
              <a:rPr lang="en-IN" sz="1900" dirty="0">
                <a:effectLst/>
                <a:latin typeface="Times New Roman" panose="02020603050405020304" pitchFamily="18" charset="0"/>
                <a:ea typeface="Times New Roman" panose="02020603050405020304" pitchFamily="18" charset="0"/>
              </a:rPr>
              <a:t> issues between components in third party services might cause risks on</a:t>
            </a:r>
          </a:p>
          <a:p>
            <a:pPr indent="0">
              <a:buNone/>
            </a:pPr>
            <a:r>
              <a:rPr lang="en-IN" sz="1900" dirty="0">
                <a:effectLst/>
                <a:latin typeface="Times New Roman" panose="02020603050405020304" pitchFamily="18" charset="0"/>
                <a:ea typeface="Times New Roman" panose="02020603050405020304" pitchFamily="18" charset="0"/>
              </a:rPr>
              <a:t> dependencies.</a:t>
            </a:r>
          </a:p>
          <a:p>
            <a:endParaRPr lang="en-IN" dirty="0"/>
          </a:p>
        </p:txBody>
      </p:sp>
    </p:spTree>
    <p:extLst>
      <p:ext uri="{BB962C8B-B14F-4D97-AF65-F5344CB8AC3E}">
        <p14:creationId xmlns:p14="http://schemas.microsoft.com/office/powerpoint/2010/main" val="2391979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468B4-E5CE-4136-BD94-B79D74D99F58}"/>
              </a:ext>
            </a:extLst>
          </p:cNvPr>
          <p:cNvSpPr>
            <a:spLocks noGrp="1"/>
          </p:cNvSpPr>
          <p:nvPr>
            <p:ph type="title"/>
          </p:nvPr>
        </p:nvSpPr>
        <p:spPr/>
        <p:txBody>
          <a:bodyPr/>
          <a:lstStyle/>
          <a:p>
            <a:r>
              <a:rPr lang="en-US" dirty="0"/>
              <a:t>SITUATION </a:t>
            </a:r>
            <a:endParaRPr lang="en-IN" dirty="0"/>
          </a:p>
        </p:txBody>
      </p:sp>
      <p:sp>
        <p:nvSpPr>
          <p:cNvPr id="3" name="Content Placeholder 2">
            <a:extLst>
              <a:ext uri="{FF2B5EF4-FFF2-40B4-BE49-F238E27FC236}">
                <a16:creationId xmlns:a16="http://schemas.microsoft.com/office/drawing/2014/main" id="{F729FF3E-14BB-4A46-BA92-842334698898}"/>
              </a:ext>
            </a:extLst>
          </p:cNvPr>
          <p:cNvSpPr>
            <a:spLocks noGrp="1"/>
          </p:cNvSpPr>
          <p:nvPr>
            <p:ph idx="1"/>
          </p:nvPr>
        </p:nvSpPr>
        <p:spPr/>
        <p:txBody>
          <a:bodyPr/>
          <a:lstStyle/>
          <a:p>
            <a:pPr algn="l"/>
            <a:r>
              <a:rPr lang="en-US" sz="1800" b="0" i="0" dirty="0">
                <a:solidFill>
                  <a:srgbClr val="000000"/>
                </a:solidFill>
                <a:effectLst/>
                <a:latin typeface="Times New Roman" panose="02020603050405020304" pitchFamily="18" charset="0"/>
              </a:rPr>
              <a:t>A large healthcare network is struggling to efficiently manage its</a:t>
            </a:r>
          </a:p>
          <a:p>
            <a:pPr marL="0" indent="0" algn="l">
              <a:buNone/>
            </a:pPr>
            <a:r>
              <a:rPr lang="en-US" sz="1800" b="0" i="0" dirty="0">
                <a:solidFill>
                  <a:srgbClr val="000000"/>
                </a:solidFill>
                <a:effectLst/>
                <a:latin typeface="Times New Roman" panose="02020603050405020304" pitchFamily="18" charset="0"/>
              </a:rPr>
              <a:t>relationships with external providers—such as diagnostic labs,</a:t>
            </a:r>
          </a:p>
          <a:p>
            <a:pPr marL="0" indent="0" algn="l">
              <a:buNone/>
            </a:pPr>
            <a:r>
              <a:rPr lang="en-US" sz="1800" b="0" i="0" dirty="0">
                <a:solidFill>
                  <a:srgbClr val="000000"/>
                </a:solidFill>
                <a:effectLst/>
                <a:latin typeface="Times New Roman" panose="02020603050405020304" pitchFamily="18" charset="0"/>
              </a:rPr>
              <a:t>specialist consultants, home care agencies, and therapy centers.</a:t>
            </a:r>
          </a:p>
          <a:p>
            <a:pPr algn="l"/>
            <a:r>
              <a:rPr lang="en-US" sz="1800" b="0" i="0" dirty="0">
                <a:solidFill>
                  <a:srgbClr val="000000"/>
                </a:solidFill>
                <a:effectLst/>
                <a:latin typeface="Times New Roman" panose="02020603050405020304" pitchFamily="18" charset="0"/>
              </a:rPr>
              <a:t>The current system relies on fragmented spreadsheets, emails, and</a:t>
            </a:r>
          </a:p>
          <a:p>
            <a:pPr marL="0" indent="0" algn="l">
              <a:buNone/>
            </a:pPr>
            <a:r>
              <a:rPr lang="en-US" sz="1800" b="0" i="0" dirty="0">
                <a:solidFill>
                  <a:srgbClr val="000000"/>
                </a:solidFill>
                <a:effectLst/>
                <a:latin typeface="Times New Roman" panose="02020603050405020304" pitchFamily="18" charset="0"/>
              </a:rPr>
              <a:t>outdated portals, leading to delays in referrals, compliance issues, and</a:t>
            </a:r>
          </a:p>
          <a:p>
            <a:pPr marL="0" indent="0" algn="l">
              <a:buNone/>
            </a:pPr>
            <a:r>
              <a:rPr lang="en-US" sz="1800" b="0" i="0" dirty="0">
                <a:solidFill>
                  <a:srgbClr val="000000"/>
                </a:solidFill>
                <a:effectLst/>
                <a:latin typeface="Times New Roman" panose="02020603050405020304" pitchFamily="18" charset="0"/>
              </a:rPr>
              <a:t>poor visibility into provider performance.</a:t>
            </a:r>
          </a:p>
          <a:p>
            <a:endParaRPr lang="en-IN" dirty="0"/>
          </a:p>
        </p:txBody>
      </p:sp>
    </p:spTree>
    <p:extLst>
      <p:ext uri="{BB962C8B-B14F-4D97-AF65-F5344CB8AC3E}">
        <p14:creationId xmlns:p14="http://schemas.microsoft.com/office/powerpoint/2010/main" val="1527051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0F9A7-86C9-4FDF-9519-06DD081665B4}"/>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B04C90B5-0E60-4C33-B752-265300AFC15E}"/>
              </a:ext>
            </a:extLst>
          </p:cNvPr>
          <p:cNvSpPr>
            <a:spLocks noGrp="1"/>
          </p:cNvSpPr>
          <p:nvPr>
            <p:ph idx="1"/>
          </p:nvPr>
        </p:nvSpPr>
        <p:spPr/>
        <p:txBody>
          <a:bodyPr/>
          <a:lstStyle/>
          <a:p>
            <a:pPr marL="0" indent="0">
              <a:buNone/>
            </a:pPr>
            <a:r>
              <a:rPr lang="en-US" dirty="0"/>
              <a:t>                                 </a:t>
            </a:r>
          </a:p>
          <a:p>
            <a:endParaRPr lang="en-US" dirty="0"/>
          </a:p>
          <a:p>
            <a:pPr marL="0" indent="0">
              <a:buNone/>
            </a:pPr>
            <a:r>
              <a:rPr lang="en-US" dirty="0"/>
              <a:t>                                           Thank you </a:t>
            </a:r>
          </a:p>
          <a:p>
            <a:pPr marL="0" indent="0">
              <a:buNone/>
            </a:pPr>
            <a:r>
              <a:rPr lang="en-US" dirty="0"/>
              <a:t>                                     Done By –Sangeetha .A  </a:t>
            </a:r>
            <a:endParaRPr lang="en-IN" dirty="0"/>
          </a:p>
        </p:txBody>
      </p:sp>
    </p:spTree>
    <p:extLst>
      <p:ext uri="{BB962C8B-B14F-4D97-AF65-F5344CB8AC3E}">
        <p14:creationId xmlns:p14="http://schemas.microsoft.com/office/powerpoint/2010/main" val="150978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F07EE-E3E5-4E8F-A177-033CAE392A1B}"/>
              </a:ext>
            </a:extLst>
          </p:cNvPr>
          <p:cNvSpPr>
            <a:spLocks noGrp="1"/>
          </p:cNvSpPr>
          <p:nvPr>
            <p:ph type="title"/>
          </p:nvPr>
        </p:nvSpPr>
        <p:spPr/>
        <p:txBody>
          <a:bodyPr/>
          <a:lstStyle/>
          <a:p>
            <a:r>
              <a:rPr lang="en-US" dirty="0"/>
              <a:t>PROBLEM </a:t>
            </a:r>
            <a:endParaRPr lang="en-IN" dirty="0"/>
          </a:p>
        </p:txBody>
      </p:sp>
      <p:sp>
        <p:nvSpPr>
          <p:cNvPr id="3" name="Content Placeholder 2">
            <a:extLst>
              <a:ext uri="{FF2B5EF4-FFF2-40B4-BE49-F238E27FC236}">
                <a16:creationId xmlns:a16="http://schemas.microsoft.com/office/drawing/2014/main" id="{04FD81DC-5967-4168-87A7-4F591B636810}"/>
              </a:ext>
            </a:extLst>
          </p:cNvPr>
          <p:cNvSpPr>
            <a:spLocks noGrp="1"/>
          </p:cNvSpPr>
          <p:nvPr>
            <p:ph idx="1"/>
          </p:nvPr>
        </p:nvSpPr>
        <p:spPr/>
        <p:txBody>
          <a:bodyPr>
            <a:normAutofit/>
          </a:bodyPr>
          <a:lstStyle/>
          <a:p>
            <a:pPr marL="342900" lvl="0" indent="-342900">
              <a:buFont typeface="Wingdings" panose="05000000000000000000" pitchFamily="2" charset="2"/>
              <a:buChar char=""/>
            </a:pPr>
            <a:r>
              <a:rPr lang="en-IN" sz="1800" dirty="0">
                <a:effectLst/>
                <a:latin typeface="Times New Roman" panose="02020603050405020304" pitchFamily="18" charset="0"/>
                <a:ea typeface="Times New Roman" panose="02020603050405020304" pitchFamily="18" charset="0"/>
              </a:rPr>
              <a:t>A multi-specialty healthcare organization is rapidly expanding </a:t>
            </a:r>
          </a:p>
          <a:p>
            <a:pPr marL="0" indent="0">
              <a:buNone/>
            </a:pPr>
            <a:r>
              <a:rPr lang="en-IN" sz="1800" dirty="0">
                <a:effectLst/>
                <a:latin typeface="Times New Roman" panose="02020603050405020304" pitchFamily="18" charset="0"/>
                <a:ea typeface="Times New Roman" panose="02020603050405020304" pitchFamily="18" charset="0"/>
              </a:rPr>
              <a:t>across     regions, partnering with hundreds of external providers</a:t>
            </a:r>
          </a:p>
          <a:p>
            <a:pPr marL="0" indent="0">
              <a:buNone/>
            </a:pPr>
            <a:r>
              <a:rPr lang="en-IN" sz="1800" dirty="0">
                <a:effectLst/>
                <a:latin typeface="Times New Roman" panose="02020603050405020304" pitchFamily="18" charset="0"/>
                <a:ea typeface="Times New Roman" panose="02020603050405020304" pitchFamily="18" charset="0"/>
              </a:rPr>
              <a:t>—specialists, diagnostic labs, rehabilitation centres, and home care </a:t>
            </a:r>
          </a:p>
          <a:p>
            <a:pPr marL="0" indent="0">
              <a:buNone/>
            </a:pPr>
            <a:r>
              <a:rPr lang="en-IN" sz="1800" dirty="0">
                <a:effectLst/>
                <a:latin typeface="Times New Roman" panose="02020603050405020304" pitchFamily="18" charset="0"/>
                <a:ea typeface="Times New Roman" panose="02020603050405020304" pitchFamily="18" charset="0"/>
              </a:rPr>
              <a:t>services. Each department manages provider relationships </a:t>
            </a:r>
          </a:p>
          <a:p>
            <a:pPr marL="0" indent="0">
              <a:buNone/>
            </a:pPr>
            <a:r>
              <a:rPr lang="en-IN" sz="1800" dirty="0">
                <a:effectLst/>
                <a:latin typeface="Times New Roman" panose="02020603050405020304" pitchFamily="18" charset="0"/>
                <a:ea typeface="Times New Roman" panose="02020603050405020304" pitchFamily="18" charset="0"/>
              </a:rPr>
              <a:t>independently using spreadsheets, emails, and legacy systems. </a:t>
            </a:r>
          </a:p>
          <a:p>
            <a:pPr marL="0" indent="0">
              <a:buNone/>
            </a:pPr>
            <a:endParaRPr lang="en-IN" sz="1800" dirty="0">
              <a:effectLst/>
              <a:latin typeface="Times New Roman" panose="02020603050405020304" pitchFamily="18" charset="0"/>
              <a:ea typeface="Times New Roman" panose="02020603050405020304" pitchFamily="18" charset="0"/>
            </a:endParaRPr>
          </a:p>
          <a:p>
            <a:pPr marL="342900" lvl="0" indent="-342900">
              <a:buFont typeface="Wingdings" panose="05000000000000000000" pitchFamily="2" charset="2"/>
              <a:buChar char=""/>
            </a:pPr>
            <a:r>
              <a:rPr lang="en-IN" sz="1800" dirty="0">
                <a:effectLst/>
                <a:latin typeface="Times New Roman" panose="02020603050405020304" pitchFamily="18" charset="0"/>
                <a:ea typeface="Times New Roman" panose="02020603050405020304" pitchFamily="18" charset="0"/>
              </a:rPr>
              <a:t>This results in inconsistent data, delayed referrals, and compliance risks.</a:t>
            </a:r>
          </a:p>
          <a:p>
            <a:pPr marL="0" indent="0">
              <a:buNone/>
            </a:pPr>
            <a:r>
              <a:rPr lang="en-IN" sz="1800" dirty="0">
                <a:effectLst/>
                <a:latin typeface="Times New Roman" panose="02020603050405020304" pitchFamily="18" charset="0"/>
                <a:ea typeface="Times New Roman" panose="02020603050405020304" pitchFamily="18" charset="0"/>
              </a:rPr>
              <a:t>organization recently failed a regulatory audit due to missing</a:t>
            </a:r>
          </a:p>
          <a:p>
            <a:pPr marL="0" indent="0">
              <a:buNone/>
            </a:pPr>
            <a:r>
              <a:rPr lang="en-IN" sz="1800" dirty="0">
                <a:effectLst/>
                <a:latin typeface="Times New Roman" panose="02020603050405020304" pitchFamily="18" charset="0"/>
                <a:ea typeface="Times New Roman" panose="02020603050405020304" pitchFamily="18" charset="0"/>
              </a:rPr>
              <a:t> provider credentials and expired licenses. Leadership mandates </a:t>
            </a:r>
          </a:p>
          <a:p>
            <a:pPr marL="0" indent="0">
              <a:buNone/>
            </a:pPr>
            <a:r>
              <a:rPr lang="en-IN" sz="1800" dirty="0">
                <a:effectLst/>
                <a:latin typeface="Times New Roman" panose="02020603050405020304" pitchFamily="18" charset="0"/>
                <a:ea typeface="Times New Roman" panose="02020603050405020304" pitchFamily="18" charset="0"/>
              </a:rPr>
              <a:t>the creation of a centralized digital solution to streamline provider </a:t>
            </a:r>
          </a:p>
          <a:p>
            <a:pPr marL="0" indent="0">
              <a:buNone/>
            </a:pPr>
            <a:r>
              <a:rPr lang="en-IN" sz="1800" dirty="0">
                <a:effectLst/>
                <a:latin typeface="Times New Roman" panose="02020603050405020304" pitchFamily="18" charset="0"/>
                <a:ea typeface="Times New Roman" panose="02020603050405020304" pitchFamily="18" charset="0"/>
              </a:rPr>
              <a:t>management and ensure compliance.</a:t>
            </a:r>
          </a:p>
          <a:p>
            <a:endParaRPr lang="en-IN" dirty="0"/>
          </a:p>
        </p:txBody>
      </p:sp>
    </p:spTree>
    <p:extLst>
      <p:ext uri="{BB962C8B-B14F-4D97-AF65-F5344CB8AC3E}">
        <p14:creationId xmlns:p14="http://schemas.microsoft.com/office/powerpoint/2010/main" val="1302708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7B2C4-A1E7-4490-9CEE-9C6B54047B53}"/>
              </a:ext>
            </a:extLst>
          </p:cNvPr>
          <p:cNvSpPr>
            <a:spLocks noGrp="1"/>
          </p:cNvSpPr>
          <p:nvPr>
            <p:ph type="title"/>
          </p:nvPr>
        </p:nvSpPr>
        <p:spPr/>
        <p:txBody>
          <a:bodyPr/>
          <a:lstStyle/>
          <a:p>
            <a:r>
              <a:rPr lang="en-US" dirty="0"/>
              <a:t>OPPORTUNITY </a:t>
            </a:r>
            <a:endParaRPr lang="en-IN" dirty="0"/>
          </a:p>
        </p:txBody>
      </p:sp>
      <p:sp>
        <p:nvSpPr>
          <p:cNvPr id="3" name="Content Placeholder 2">
            <a:extLst>
              <a:ext uri="{FF2B5EF4-FFF2-40B4-BE49-F238E27FC236}">
                <a16:creationId xmlns:a16="http://schemas.microsoft.com/office/drawing/2014/main" id="{3DD9B8A4-1568-4BE3-A4B0-F834C7811C32}"/>
              </a:ext>
            </a:extLst>
          </p:cNvPr>
          <p:cNvSpPr>
            <a:spLocks noGrp="1"/>
          </p:cNvSpPr>
          <p:nvPr>
            <p:ph idx="1"/>
          </p:nvPr>
        </p:nvSpPr>
        <p:spPr/>
        <p:txBody>
          <a:bodyPr/>
          <a:lstStyle/>
          <a:p>
            <a:pPr>
              <a:lnSpc>
                <a:spcPct val="107000"/>
              </a:lnSpc>
              <a:spcAft>
                <a:spcPts val="800"/>
              </a:spcAft>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As </a:t>
            </a:r>
            <a:r>
              <a:rPr lang="en-IN" sz="1800" dirty="0">
                <a:latin typeface="Times New Roman" panose="02020603050405020304" pitchFamily="18" charset="0"/>
                <a:ea typeface="Times New Roman" panose="02020603050405020304" pitchFamily="18" charset="0"/>
                <a:cs typeface="Times New Roman" panose="02020603050405020304" pitchFamily="18" charset="0"/>
              </a:rPr>
              <a:t>it is a healthcare system providers are giving the treatments to the patients in a Insurance Company ,and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development of a centralized, intelligent provider management website  CENTRAL PROVIDER  TOOL that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transforms how healthcare organizations manage external providers. By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replacing fragmented systems and manual workflows with a unified digital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platform. The data will be back feeded from the portal by 24 hrs so that the provider can receive the payment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0869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E736C-E00F-449D-AA57-64A4717E4A39}"/>
              </a:ext>
            </a:extLst>
          </p:cNvPr>
          <p:cNvSpPr>
            <a:spLocks noGrp="1"/>
          </p:cNvSpPr>
          <p:nvPr>
            <p:ph type="title"/>
          </p:nvPr>
        </p:nvSpPr>
        <p:spPr/>
        <p:txBody>
          <a:bodyPr/>
          <a:lstStyle/>
          <a:p>
            <a:r>
              <a:rPr lang="en-US" dirty="0"/>
              <a:t>Purpose statement </a:t>
            </a:r>
            <a:endParaRPr lang="en-IN" dirty="0"/>
          </a:p>
        </p:txBody>
      </p:sp>
      <p:sp>
        <p:nvSpPr>
          <p:cNvPr id="3" name="Content Placeholder 2">
            <a:extLst>
              <a:ext uri="{FF2B5EF4-FFF2-40B4-BE49-F238E27FC236}">
                <a16:creationId xmlns:a16="http://schemas.microsoft.com/office/drawing/2014/main" id="{FFD3BC77-709B-4950-BE7B-0AD69DC45732}"/>
              </a:ext>
            </a:extLst>
          </p:cNvPr>
          <p:cNvSpPr>
            <a:spLocks noGrp="1"/>
          </p:cNvSpPr>
          <p:nvPr>
            <p:ph idx="1"/>
          </p:nvPr>
        </p:nvSpPr>
        <p:spPr>
          <a:xfrm>
            <a:off x="838200" y="1825625"/>
            <a:ext cx="10515600" cy="3358934"/>
          </a:xfrm>
        </p:spPr>
        <p:txBody>
          <a:bodyPr>
            <a:normAutofit/>
          </a:bodyPr>
          <a:lstStyle/>
          <a:p>
            <a:pPr>
              <a:lnSpc>
                <a:spcPct val="107000"/>
              </a:lnSpc>
              <a:spcAft>
                <a:spcPts val="800"/>
              </a:spcAft>
            </a:pP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The purpose statement of the </a:t>
            </a:r>
            <a:r>
              <a:rPr lang="en-IN" sz="1800" dirty="0">
                <a:latin typeface="Times New Roman" panose="02020603050405020304" pitchFamily="18" charset="0"/>
                <a:ea typeface="Times New Roman" panose="02020603050405020304" pitchFamily="18" charset="0"/>
                <a:cs typeface="Times New Roman" panose="02020603050405020304" pitchFamily="18" charset="0"/>
              </a:rPr>
              <a:t>CPF </a:t>
            </a: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application is to provide financial transactions of the providers with advanced methods, monitoring the details of  the service and solutions to enhance financial integrity, mitigate risks, and</a:t>
            </a:r>
            <a:r>
              <a:rPr lang="en-IN" sz="1800" dirty="0">
                <a:latin typeface="Calibri" panose="020F0502020204030204" pitchFamily="34" charset="0"/>
                <a:ea typeface="Times New Roman" panose="02020603050405020304" pitchFamily="18" charset="0"/>
                <a:cs typeface="Times New Roman" panose="02020603050405020304" pitchFamily="18" charset="0"/>
              </a:rPr>
              <a:t> </a:t>
            </a:r>
            <a:r>
              <a:rPr lang="en-IN" sz="1800" dirty="0">
                <a:effectLst/>
                <a:latin typeface="Times New Roman" panose="02020603050405020304" pitchFamily="18" charset="0"/>
                <a:ea typeface="Times New Roman" panose="02020603050405020304" pitchFamily="18" charset="0"/>
                <a:cs typeface="Times New Roman" panose="02020603050405020304" pitchFamily="18" charset="0"/>
              </a:rPr>
              <a:t>ensure regulatory compliances. Enabling regulatory compliance, and safeguard the integrity of the global financial system.</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r>
              <a:rPr lang="en-IN" sz="1800" dirty="0"/>
              <a:t>It is also needed to back feed the data the data which is entered  in FSPMT is reflected in CPF within 24 to 48 hrs so that the provider can receive the payments .</a:t>
            </a:r>
          </a:p>
        </p:txBody>
      </p:sp>
    </p:spTree>
    <p:extLst>
      <p:ext uri="{BB962C8B-B14F-4D97-AF65-F5344CB8AC3E}">
        <p14:creationId xmlns:p14="http://schemas.microsoft.com/office/powerpoint/2010/main" val="1925442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DB725-FFE6-49D2-853A-E644D056B0F6}"/>
              </a:ext>
            </a:extLst>
          </p:cNvPr>
          <p:cNvSpPr>
            <a:spLocks noGrp="1"/>
          </p:cNvSpPr>
          <p:nvPr>
            <p:ph type="title"/>
          </p:nvPr>
        </p:nvSpPr>
        <p:spPr/>
        <p:txBody>
          <a:bodyPr/>
          <a:lstStyle/>
          <a:p>
            <a:r>
              <a:rPr lang="en-US" dirty="0"/>
              <a:t>PROJECT OBJECTIVES </a:t>
            </a:r>
            <a:endParaRPr lang="en-IN" dirty="0"/>
          </a:p>
        </p:txBody>
      </p:sp>
      <p:sp>
        <p:nvSpPr>
          <p:cNvPr id="4" name="Rectangle 1">
            <a:extLst>
              <a:ext uri="{FF2B5EF4-FFF2-40B4-BE49-F238E27FC236}">
                <a16:creationId xmlns:a16="http://schemas.microsoft.com/office/drawing/2014/main" id="{CF83BE22-7363-4036-81B1-A14F82A6E9F4}"/>
              </a:ext>
            </a:extLst>
          </p:cNvPr>
          <p:cNvSpPr>
            <a:spLocks noGrp="1" noChangeArrowheads="1"/>
          </p:cNvSpPr>
          <p:nvPr>
            <p:ph idx="1"/>
          </p:nvPr>
        </p:nvSpPr>
        <p:spPr bwMode="auto">
          <a:xfrm>
            <a:off x="470518" y="1700178"/>
            <a:ext cx="1161839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1" i="0" u="none" strike="noStrike" cap="none" normalizeH="0" baseline="0" dirty="0">
                <a:ln>
                  <a:noFill/>
                </a:ln>
                <a:solidFill>
                  <a:schemeClr val="tx1"/>
                </a:solidFill>
                <a:effectLst/>
                <a:latin typeface="Arial" panose="020B0604020202020204" pitchFamily="34" charset="0"/>
              </a:rPr>
              <a:t>Solution selection according to design criteria, specifications, and requirements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Identifying the best architecture, and integration approach based on business needs and scalability.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1" i="0" u="none" strike="noStrike" cap="none" normalizeH="0" baseline="0" dirty="0">
                <a:ln>
                  <a:noFill/>
                </a:ln>
                <a:solidFill>
                  <a:schemeClr val="tx1"/>
                </a:solidFill>
                <a:effectLst/>
                <a:latin typeface="Arial" panose="020B0604020202020204" pitchFamily="34" charset="0"/>
              </a:rPr>
              <a:t>Solution prototyping and testing</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Build a working prototype of the central provider tool and validate data flow, UI/UX, Input tool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24923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688D2-F774-4EAE-B291-B0CDF9367070}"/>
              </a:ext>
            </a:extLst>
          </p:cNvPr>
          <p:cNvSpPr>
            <a:spLocks noGrp="1"/>
          </p:cNvSpPr>
          <p:nvPr>
            <p:ph type="title"/>
          </p:nvPr>
        </p:nvSpPr>
        <p:spPr/>
        <p:txBody>
          <a:bodyPr/>
          <a:lstStyle/>
          <a:p>
            <a:r>
              <a:rPr lang="en-US" dirty="0"/>
              <a:t>3- Objectives </a:t>
            </a:r>
            <a:endParaRPr lang="en-IN" dirty="0"/>
          </a:p>
        </p:txBody>
      </p:sp>
      <p:sp>
        <p:nvSpPr>
          <p:cNvPr id="4" name="Rectangle 1">
            <a:extLst>
              <a:ext uri="{FF2B5EF4-FFF2-40B4-BE49-F238E27FC236}">
                <a16:creationId xmlns:a16="http://schemas.microsoft.com/office/drawing/2014/main" id="{3D1A1BF9-2326-44F7-950C-E0B404D62682}"/>
              </a:ext>
            </a:extLst>
          </p:cNvPr>
          <p:cNvSpPr>
            <a:spLocks noGrp="1" noChangeArrowheads="1"/>
          </p:cNvSpPr>
          <p:nvPr>
            <p:ph idx="1"/>
          </p:nvPr>
        </p:nvSpPr>
        <p:spPr bwMode="auto">
          <a:xfrm>
            <a:off x="838200" y="2672303"/>
            <a:ext cx="11222736"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Automate Provider Data Synchronization</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Ensure provider information (name, ZIP code, city, license number, etc.) from the First Source Provider Management Tool is automatically updated in the central provider file within 24–48 hours.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Develop a Secure and User-Friendly Web Platform</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Build a responsive website that allows authorized users to view, search, and manage provider data efficiently, with proper access controls and data protection.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Implement Monitoring and Alerting Mechanisms</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Set up systems to track data sync status, log errors, and notify stakeholders if updates fail or exceed the 48-hour window.</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1203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0C9BC-E85C-40C9-8573-A9F8FC7C7848}"/>
              </a:ext>
            </a:extLst>
          </p:cNvPr>
          <p:cNvSpPr>
            <a:spLocks noGrp="1"/>
          </p:cNvSpPr>
          <p:nvPr>
            <p:ph type="title"/>
          </p:nvPr>
        </p:nvSpPr>
        <p:spPr/>
        <p:txBody>
          <a:bodyPr/>
          <a:lstStyle/>
          <a:p>
            <a:r>
              <a:rPr lang="en-US" dirty="0"/>
              <a:t>SUCCESS CRITERIA </a:t>
            </a:r>
            <a:endParaRPr lang="en-IN" dirty="0"/>
          </a:p>
        </p:txBody>
      </p:sp>
      <p:sp>
        <p:nvSpPr>
          <p:cNvPr id="3" name="Content Placeholder 2">
            <a:extLst>
              <a:ext uri="{FF2B5EF4-FFF2-40B4-BE49-F238E27FC236}">
                <a16:creationId xmlns:a16="http://schemas.microsoft.com/office/drawing/2014/main" id="{126D67CD-7263-4221-960D-F3A5F05C8762}"/>
              </a:ext>
            </a:extLst>
          </p:cNvPr>
          <p:cNvSpPr>
            <a:spLocks noGrp="1"/>
          </p:cNvSpPr>
          <p:nvPr>
            <p:ph idx="1"/>
          </p:nvPr>
        </p:nvSpPr>
        <p:spPr/>
        <p:txBody>
          <a:bodyPr>
            <a:normAutofit fontScale="92500" lnSpcReduction="10000"/>
          </a:bodyPr>
          <a:lstStyle/>
          <a:p>
            <a:pPr marL="0" lvl="0" indent="0">
              <a:buNone/>
            </a:pPr>
            <a:r>
              <a:rPr lang="en-IN" sz="1800" dirty="0">
                <a:effectLst/>
                <a:latin typeface="Times New Roman" panose="02020603050405020304" pitchFamily="18" charset="0"/>
                <a:ea typeface="Times New Roman" panose="02020603050405020304" pitchFamily="18" charset="0"/>
              </a:rPr>
              <a:t>1.Provider Data Accuracy</a:t>
            </a:r>
          </a:p>
          <a:p>
            <a:pPr indent="0">
              <a:buNone/>
            </a:pPr>
            <a:r>
              <a:rPr lang="en-IN" sz="1800" dirty="0">
                <a:effectLst/>
                <a:latin typeface="Times New Roman" panose="02020603050405020304" pitchFamily="18" charset="0"/>
                <a:ea typeface="Times New Roman" panose="02020603050405020304" pitchFamily="18" charset="0"/>
              </a:rPr>
              <a:t> </a:t>
            </a:r>
          </a:p>
          <a:p>
            <a:pPr marL="0" lvl="0" indent="0">
              <a:buNone/>
            </a:pPr>
            <a:r>
              <a:rPr lang="en-IN" sz="1800" dirty="0">
                <a:effectLst/>
                <a:latin typeface="Times New Roman" panose="02020603050405020304" pitchFamily="18" charset="0"/>
                <a:ea typeface="Times New Roman" panose="02020603050405020304" pitchFamily="18" charset="0"/>
              </a:rPr>
              <a:t>2. Automated onboarding flow </a:t>
            </a:r>
          </a:p>
          <a:p>
            <a:pPr indent="0">
              <a:buNone/>
            </a:pPr>
            <a:r>
              <a:rPr lang="en-IN" sz="1800" dirty="0">
                <a:effectLst/>
                <a:latin typeface="Times New Roman" panose="02020603050405020304" pitchFamily="18" charset="0"/>
                <a:ea typeface="Times New Roman" panose="02020603050405020304" pitchFamily="18" charset="0"/>
              </a:rPr>
              <a:t> </a:t>
            </a:r>
          </a:p>
          <a:p>
            <a:pPr marL="0" lvl="0" indent="0">
              <a:buNone/>
            </a:pPr>
            <a:r>
              <a:rPr lang="en-IN" sz="1800" dirty="0">
                <a:effectLst/>
                <a:latin typeface="Times New Roman" panose="02020603050405020304" pitchFamily="18" charset="0"/>
                <a:ea typeface="Times New Roman" panose="02020603050405020304" pitchFamily="18" charset="0"/>
              </a:rPr>
              <a:t>3. Payment processing Reliability </a:t>
            </a:r>
          </a:p>
          <a:p>
            <a:pPr indent="0">
              <a:buNone/>
            </a:pPr>
            <a:r>
              <a:rPr lang="en-IN" sz="1800" dirty="0">
                <a:effectLst/>
                <a:latin typeface="Times New Roman" panose="02020603050405020304" pitchFamily="18" charset="0"/>
                <a:ea typeface="Times New Roman" panose="02020603050405020304" pitchFamily="18" charset="0"/>
              </a:rPr>
              <a:t> </a:t>
            </a:r>
          </a:p>
          <a:p>
            <a:pPr marL="0" lvl="0" indent="0">
              <a:buNone/>
            </a:pPr>
            <a:r>
              <a:rPr lang="en-IN" sz="1800" dirty="0">
                <a:effectLst/>
                <a:latin typeface="Times New Roman" panose="02020603050405020304" pitchFamily="18" charset="0"/>
                <a:ea typeface="Times New Roman" panose="02020603050405020304" pitchFamily="18" charset="0"/>
              </a:rPr>
              <a:t>4.System Integration success </a:t>
            </a:r>
          </a:p>
          <a:p>
            <a:pPr indent="0">
              <a:buNone/>
            </a:pPr>
            <a:r>
              <a:rPr lang="en-IN" sz="1800" dirty="0">
                <a:effectLst/>
                <a:latin typeface="Times New Roman" panose="02020603050405020304" pitchFamily="18" charset="0"/>
                <a:ea typeface="Times New Roman" panose="02020603050405020304" pitchFamily="18" charset="0"/>
              </a:rPr>
              <a:t> </a:t>
            </a:r>
          </a:p>
          <a:p>
            <a:pPr marL="0" lvl="0" indent="0">
              <a:buNone/>
            </a:pPr>
            <a:r>
              <a:rPr lang="en-IN" sz="1800" dirty="0">
                <a:effectLst/>
                <a:latin typeface="Times New Roman" panose="02020603050405020304" pitchFamily="18" charset="0"/>
                <a:ea typeface="Times New Roman" panose="02020603050405020304" pitchFamily="18" charset="0"/>
              </a:rPr>
              <a:t>5. Compliance and Audit </a:t>
            </a:r>
          </a:p>
          <a:p>
            <a:pPr marL="0" lvl="0" indent="0">
              <a:buNone/>
            </a:pPr>
            <a:endParaRPr lang="en-IN" sz="1800" dirty="0">
              <a:effectLst/>
              <a:latin typeface="Times New Roman" panose="02020603050405020304" pitchFamily="18" charset="0"/>
              <a:ea typeface="Times New Roman" panose="02020603050405020304" pitchFamily="18" charset="0"/>
            </a:endParaRPr>
          </a:p>
          <a:p>
            <a:pPr marL="0" lvl="0" indent="0">
              <a:buNone/>
            </a:pPr>
            <a:r>
              <a:rPr lang="en-IN" sz="1800" dirty="0">
                <a:latin typeface="Times New Roman" panose="02020603050405020304" pitchFamily="18" charset="0"/>
                <a:ea typeface="Times New Roman" panose="02020603050405020304" pitchFamily="18" charset="0"/>
              </a:rPr>
              <a:t>6. Back feeds the data </a:t>
            </a:r>
          </a:p>
          <a:p>
            <a:pPr marL="0" lvl="0" indent="0">
              <a:buNone/>
            </a:pPr>
            <a:endParaRPr lang="en-IN" sz="1800" dirty="0">
              <a:latin typeface="Times New Roman" panose="02020603050405020304" pitchFamily="18" charset="0"/>
              <a:ea typeface="Times New Roman" panose="02020603050405020304" pitchFamily="18" charset="0"/>
            </a:endParaRPr>
          </a:p>
          <a:p>
            <a:pPr marL="0" lvl="0" indent="0">
              <a:buNone/>
            </a:pPr>
            <a:r>
              <a:rPr lang="en-IN" sz="1800" dirty="0">
                <a:effectLst/>
                <a:latin typeface="Times New Roman" panose="02020603050405020304" pitchFamily="18" charset="0"/>
                <a:ea typeface="Times New Roman" panose="02020603050405020304" pitchFamily="18" charset="0"/>
              </a:rPr>
              <a:t>7. It also decreases the amount of time to wait for the provider for the payments .</a:t>
            </a:r>
          </a:p>
          <a:p>
            <a:endParaRPr lang="en-IN" dirty="0"/>
          </a:p>
        </p:txBody>
      </p:sp>
    </p:spTree>
    <p:extLst>
      <p:ext uri="{BB962C8B-B14F-4D97-AF65-F5344CB8AC3E}">
        <p14:creationId xmlns:p14="http://schemas.microsoft.com/office/powerpoint/2010/main" val="1287104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E3126-EB5C-48A9-ABF3-EB7EBBDFC5D6}"/>
              </a:ext>
            </a:extLst>
          </p:cNvPr>
          <p:cNvSpPr>
            <a:spLocks noGrp="1"/>
          </p:cNvSpPr>
          <p:nvPr>
            <p:ph type="title"/>
          </p:nvPr>
        </p:nvSpPr>
        <p:spPr/>
        <p:txBody>
          <a:bodyPr/>
          <a:lstStyle/>
          <a:p>
            <a:r>
              <a:rPr lang="en-US" dirty="0"/>
              <a:t>METHODS/APPROACH</a:t>
            </a:r>
            <a:br>
              <a:rPr lang="en-US" dirty="0"/>
            </a:br>
            <a:r>
              <a:rPr lang="en-US" dirty="0"/>
              <a:t>          AGILE –SCRUM METHODLODY  </a:t>
            </a:r>
            <a:endParaRPr lang="en-IN" dirty="0"/>
          </a:p>
        </p:txBody>
      </p:sp>
      <p:sp>
        <p:nvSpPr>
          <p:cNvPr id="3" name="Content Placeholder 2">
            <a:extLst>
              <a:ext uri="{FF2B5EF4-FFF2-40B4-BE49-F238E27FC236}">
                <a16:creationId xmlns:a16="http://schemas.microsoft.com/office/drawing/2014/main" id="{BFF0F5A8-E6DD-4E0B-84E6-81635C757270}"/>
              </a:ext>
            </a:extLst>
          </p:cNvPr>
          <p:cNvSpPr>
            <a:spLocks noGrp="1"/>
          </p:cNvSpPr>
          <p:nvPr>
            <p:ph idx="1"/>
          </p:nvPr>
        </p:nvSpPr>
        <p:spPr/>
        <p:txBody>
          <a:bodyPr>
            <a:normAutofit/>
          </a:bodyPr>
          <a:lstStyle/>
          <a:p>
            <a:r>
              <a:rPr lang="en-US" sz="1900" b="1" dirty="0"/>
              <a:t>Scrum</a:t>
            </a:r>
            <a:r>
              <a:rPr lang="en-US" dirty="0"/>
              <a:t>-</a:t>
            </a:r>
            <a:r>
              <a:rPr lang="en-US" sz="1800" dirty="0"/>
              <a:t>Scrum is a iterative methodology  which is used in scrum  to manage software projects ,the team is self directed with co located team members relying on communication over documentation for effective project delivery .</a:t>
            </a:r>
          </a:p>
          <a:p>
            <a:pPr marL="0" indent="0">
              <a:buNone/>
            </a:pPr>
            <a:r>
              <a:rPr lang="en-IN" sz="1800" dirty="0"/>
              <a:t>The</a:t>
            </a:r>
            <a:r>
              <a:rPr lang="en-IN" dirty="0"/>
              <a:t> </a:t>
            </a:r>
            <a:r>
              <a:rPr lang="en-IN" sz="1800" dirty="0"/>
              <a:t>delivery time is high .It also handles Change Requests .No Middlemen are involved it is done by the developers ,No documentation ,low cost ,change requests are posted as user story .Basically agile has 4 main values and 12 principles .</a:t>
            </a:r>
          </a:p>
          <a:p>
            <a:pPr marL="0" indent="0">
              <a:buNone/>
            </a:pPr>
            <a:r>
              <a:rPr lang="en-IN" sz="1800" b="1" dirty="0"/>
              <a:t>Agile Manifesto –</a:t>
            </a:r>
          </a:p>
          <a:p>
            <a:pPr marL="0" indent="0">
              <a:buNone/>
            </a:pPr>
            <a:r>
              <a:rPr lang="en-IN" sz="1800" dirty="0"/>
              <a:t>1- Individuals and Interactions over processes and tools .</a:t>
            </a:r>
          </a:p>
          <a:p>
            <a:pPr marL="0" indent="0">
              <a:buNone/>
            </a:pPr>
            <a:r>
              <a:rPr lang="en-IN" sz="1800" dirty="0"/>
              <a:t>2- Working software over compressive documentation .</a:t>
            </a:r>
          </a:p>
          <a:p>
            <a:pPr marL="0" indent="0">
              <a:buNone/>
            </a:pPr>
            <a:r>
              <a:rPr lang="en-IN" sz="1800" dirty="0"/>
              <a:t>3-Customer collaboration over contract Negotiation </a:t>
            </a:r>
          </a:p>
          <a:p>
            <a:pPr marL="0" indent="0">
              <a:buNone/>
            </a:pPr>
            <a:r>
              <a:rPr lang="en-IN" sz="1800" dirty="0"/>
              <a:t>4- Responding to change over following a plan.</a:t>
            </a:r>
          </a:p>
        </p:txBody>
      </p:sp>
    </p:spTree>
    <p:extLst>
      <p:ext uri="{BB962C8B-B14F-4D97-AF65-F5344CB8AC3E}">
        <p14:creationId xmlns:p14="http://schemas.microsoft.com/office/powerpoint/2010/main" val="3566971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TotalTime>
  <Words>1511</Words>
  <Application>Microsoft Office PowerPoint</Application>
  <PresentationFormat>Widescreen</PresentationFormat>
  <Paragraphs>145</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Times New Roman</vt:lpstr>
      <vt:lpstr>Wingdings</vt:lpstr>
      <vt:lpstr>Office Theme</vt:lpstr>
      <vt:lpstr>PROJECT TITLE – CPF  CENTRAL PROVIDER FILE TOOL </vt:lpstr>
      <vt:lpstr>SITUATION </vt:lpstr>
      <vt:lpstr>PROBLEM </vt:lpstr>
      <vt:lpstr>OPPORTUNITY </vt:lpstr>
      <vt:lpstr>Purpose statement </vt:lpstr>
      <vt:lpstr>PROJECT OBJECTIVES </vt:lpstr>
      <vt:lpstr>3- Objectives </vt:lpstr>
      <vt:lpstr>SUCCESS CRITERIA </vt:lpstr>
      <vt:lpstr>METHODS/APPROACH           AGILE –SCRUM METHODLODY  </vt:lpstr>
      <vt:lpstr>Twelve Principles of Agile software </vt:lpstr>
      <vt:lpstr>PowerPoint Presentation</vt:lpstr>
      <vt:lpstr>PowerPoint Presentation</vt:lpstr>
      <vt:lpstr>PowerPoint Presentation</vt:lpstr>
      <vt:lpstr>PowerPoint Presentation</vt:lpstr>
      <vt:lpstr>PowerPoint Presentation</vt:lpstr>
      <vt:lpstr>RESOURCES </vt:lpstr>
      <vt:lpstr>PowerPoint Presentation</vt:lpstr>
      <vt:lpstr>PowerPoint Presentation</vt:lpstr>
      <vt:lpstr>Dependencies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 CPF  CENTRAL PROVIDER FILE TOOL </dc:title>
  <dc:creator>Addulla Sangeetha</dc:creator>
  <cp:lastModifiedBy>Addulla Sangeetha</cp:lastModifiedBy>
  <cp:revision>21</cp:revision>
  <dcterms:created xsi:type="dcterms:W3CDTF">2025-10-25T11:53:45Z</dcterms:created>
  <dcterms:modified xsi:type="dcterms:W3CDTF">2025-10-29T08:24:49Z</dcterms:modified>
</cp:coreProperties>
</file>