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6" r:id="rId3"/>
    <p:sldId id="275" r:id="rId4"/>
    <p:sldId id="277" r:id="rId5"/>
    <p:sldId id="258" r:id="rId6"/>
    <p:sldId id="279" r:id="rId7"/>
    <p:sldId id="280" r:id="rId8"/>
    <p:sldId id="265" r:id="rId9"/>
    <p:sldId id="266" r:id="rId10"/>
    <p:sldId id="267" r:id="rId11"/>
    <p:sldId id="268" r:id="rId12"/>
    <p:sldId id="269" r:id="rId13"/>
    <p:sldId id="270" r:id="rId14"/>
    <p:sldId id="271" r:id="rId15"/>
    <p:sldId id="272" r:id="rId16"/>
    <p:sldId id="273" r:id="rId17"/>
    <p:sldId id="261" r:id="rId18"/>
    <p:sldId id="274" r:id="rId19"/>
    <p:sldId id="281" r:id="rId20"/>
    <p:sldId id="262" r:id="rId21"/>
    <p:sldId id="263" r:id="rId22"/>
    <p:sldId id="264" r:id="rId23"/>
    <p:sldId id="278"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B3350A-A4A9-B1E1-9395-FD992569A1CE}"/>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0417135F-EBC9-E559-E4C6-4E681A8E30A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2A765646-4DE6-9D19-A0CB-F5AC58BC3116}"/>
              </a:ext>
            </a:extLst>
          </p:cNvPr>
          <p:cNvSpPr>
            <a:spLocks noGrp="1"/>
          </p:cNvSpPr>
          <p:nvPr>
            <p:ph type="dt" sz="half" idx="10"/>
          </p:nvPr>
        </p:nvSpPr>
        <p:spPr/>
        <p:txBody>
          <a:bodyPr/>
          <a:lstStyle/>
          <a:p>
            <a:fld id="{E7426BDD-A6B3-0B4B-83F8-B6F009B7E6BD}" type="datetimeFigureOut">
              <a:rPr lang="en-US" smtClean="0"/>
              <a:t>7/28/25</a:t>
            </a:fld>
            <a:endParaRPr lang="en-US"/>
          </a:p>
        </p:txBody>
      </p:sp>
      <p:sp>
        <p:nvSpPr>
          <p:cNvPr id="5" name="Footer Placeholder 4">
            <a:extLst>
              <a:ext uri="{FF2B5EF4-FFF2-40B4-BE49-F238E27FC236}">
                <a16:creationId xmlns:a16="http://schemas.microsoft.com/office/drawing/2014/main" id="{BBF1F00E-8C40-B56C-083E-CFA562C1D13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2AA42DB-BFFC-2840-8955-4524E455F8EE}"/>
              </a:ext>
            </a:extLst>
          </p:cNvPr>
          <p:cNvSpPr>
            <a:spLocks noGrp="1"/>
          </p:cNvSpPr>
          <p:nvPr>
            <p:ph type="sldNum" sz="quarter" idx="12"/>
          </p:nvPr>
        </p:nvSpPr>
        <p:spPr/>
        <p:txBody>
          <a:bodyPr/>
          <a:lstStyle/>
          <a:p>
            <a:fld id="{EDE9568B-3F39-C24A-AFCF-C4BB20E50CD4}" type="slidenum">
              <a:rPr lang="en-US" smtClean="0"/>
              <a:t>‹#›</a:t>
            </a:fld>
            <a:endParaRPr lang="en-US"/>
          </a:p>
        </p:txBody>
      </p:sp>
    </p:spTree>
    <p:extLst>
      <p:ext uri="{BB962C8B-B14F-4D97-AF65-F5344CB8AC3E}">
        <p14:creationId xmlns:p14="http://schemas.microsoft.com/office/powerpoint/2010/main" val="4584020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3A99FF-55CA-4CC9-041D-B2A38DAD1131}"/>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6F1D6F3F-3396-C487-7A1C-148ADA22C17E}"/>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9358C120-CA49-63A2-55C5-35FB4C362CB2}"/>
              </a:ext>
            </a:extLst>
          </p:cNvPr>
          <p:cNvSpPr>
            <a:spLocks noGrp="1"/>
          </p:cNvSpPr>
          <p:nvPr>
            <p:ph type="dt" sz="half" idx="10"/>
          </p:nvPr>
        </p:nvSpPr>
        <p:spPr/>
        <p:txBody>
          <a:bodyPr/>
          <a:lstStyle/>
          <a:p>
            <a:fld id="{E7426BDD-A6B3-0B4B-83F8-B6F009B7E6BD}" type="datetimeFigureOut">
              <a:rPr lang="en-US" smtClean="0"/>
              <a:t>7/28/25</a:t>
            </a:fld>
            <a:endParaRPr lang="en-US"/>
          </a:p>
        </p:txBody>
      </p:sp>
      <p:sp>
        <p:nvSpPr>
          <p:cNvPr id="5" name="Footer Placeholder 4">
            <a:extLst>
              <a:ext uri="{FF2B5EF4-FFF2-40B4-BE49-F238E27FC236}">
                <a16:creationId xmlns:a16="http://schemas.microsoft.com/office/drawing/2014/main" id="{23DFFD20-EEDC-E041-7F56-913DF1ECBAE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68D5BA6-A5E3-FB30-7861-E4B688CD0960}"/>
              </a:ext>
            </a:extLst>
          </p:cNvPr>
          <p:cNvSpPr>
            <a:spLocks noGrp="1"/>
          </p:cNvSpPr>
          <p:nvPr>
            <p:ph type="sldNum" sz="quarter" idx="12"/>
          </p:nvPr>
        </p:nvSpPr>
        <p:spPr/>
        <p:txBody>
          <a:bodyPr/>
          <a:lstStyle/>
          <a:p>
            <a:fld id="{EDE9568B-3F39-C24A-AFCF-C4BB20E50CD4}" type="slidenum">
              <a:rPr lang="en-US" smtClean="0"/>
              <a:t>‹#›</a:t>
            </a:fld>
            <a:endParaRPr lang="en-US"/>
          </a:p>
        </p:txBody>
      </p:sp>
    </p:spTree>
    <p:extLst>
      <p:ext uri="{BB962C8B-B14F-4D97-AF65-F5344CB8AC3E}">
        <p14:creationId xmlns:p14="http://schemas.microsoft.com/office/powerpoint/2010/main" val="21954048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4A6D56F-9047-7E55-C782-CA7C55AA3649}"/>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E97B2580-F5FB-8249-6DB5-A43FDCDBE712}"/>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DDD47E05-BCAC-C1D8-5820-4E521DC755E7}"/>
              </a:ext>
            </a:extLst>
          </p:cNvPr>
          <p:cNvSpPr>
            <a:spLocks noGrp="1"/>
          </p:cNvSpPr>
          <p:nvPr>
            <p:ph type="dt" sz="half" idx="10"/>
          </p:nvPr>
        </p:nvSpPr>
        <p:spPr/>
        <p:txBody>
          <a:bodyPr/>
          <a:lstStyle/>
          <a:p>
            <a:fld id="{E7426BDD-A6B3-0B4B-83F8-B6F009B7E6BD}" type="datetimeFigureOut">
              <a:rPr lang="en-US" smtClean="0"/>
              <a:t>7/28/25</a:t>
            </a:fld>
            <a:endParaRPr lang="en-US"/>
          </a:p>
        </p:txBody>
      </p:sp>
      <p:sp>
        <p:nvSpPr>
          <p:cNvPr id="5" name="Footer Placeholder 4">
            <a:extLst>
              <a:ext uri="{FF2B5EF4-FFF2-40B4-BE49-F238E27FC236}">
                <a16:creationId xmlns:a16="http://schemas.microsoft.com/office/drawing/2014/main" id="{BE10EA9E-8AD7-699A-9103-6E16ED4473A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785D34C-1239-3F33-08F1-964D821B6D39}"/>
              </a:ext>
            </a:extLst>
          </p:cNvPr>
          <p:cNvSpPr>
            <a:spLocks noGrp="1"/>
          </p:cNvSpPr>
          <p:nvPr>
            <p:ph type="sldNum" sz="quarter" idx="12"/>
          </p:nvPr>
        </p:nvSpPr>
        <p:spPr/>
        <p:txBody>
          <a:bodyPr/>
          <a:lstStyle/>
          <a:p>
            <a:fld id="{EDE9568B-3F39-C24A-AFCF-C4BB20E50CD4}" type="slidenum">
              <a:rPr lang="en-US" smtClean="0"/>
              <a:t>‹#›</a:t>
            </a:fld>
            <a:endParaRPr lang="en-US"/>
          </a:p>
        </p:txBody>
      </p:sp>
    </p:spTree>
    <p:extLst>
      <p:ext uri="{BB962C8B-B14F-4D97-AF65-F5344CB8AC3E}">
        <p14:creationId xmlns:p14="http://schemas.microsoft.com/office/powerpoint/2010/main" val="13581897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9B4778-AA9B-EE8D-9810-73727EBF54D3}"/>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6B3770E7-DAD7-AC92-0627-8377AD1055C3}"/>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ECA9C9C7-EBC6-078B-85B0-67C5918D368B}"/>
              </a:ext>
            </a:extLst>
          </p:cNvPr>
          <p:cNvSpPr>
            <a:spLocks noGrp="1"/>
          </p:cNvSpPr>
          <p:nvPr>
            <p:ph type="dt" sz="half" idx="10"/>
          </p:nvPr>
        </p:nvSpPr>
        <p:spPr/>
        <p:txBody>
          <a:bodyPr/>
          <a:lstStyle/>
          <a:p>
            <a:fld id="{E7426BDD-A6B3-0B4B-83F8-B6F009B7E6BD}" type="datetimeFigureOut">
              <a:rPr lang="en-US" smtClean="0"/>
              <a:t>7/28/25</a:t>
            </a:fld>
            <a:endParaRPr lang="en-US"/>
          </a:p>
        </p:txBody>
      </p:sp>
      <p:sp>
        <p:nvSpPr>
          <p:cNvPr id="5" name="Footer Placeholder 4">
            <a:extLst>
              <a:ext uri="{FF2B5EF4-FFF2-40B4-BE49-F238E27FC236}">
                <a16:creationId xmlns:a16="http://schemas.microsoft.com/office/drawing/2014/main" id="{16797576-15EB-E32C-8923-3B2A3FC79EB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50D29E-8364-4369-0347-6AB5C947A1B8}"/>
              </a:ext>
            </a:extLst>
          </p:cNvPr>
          <p:cNvSpPr>
            <a:spLocks noGrp="1"/>
          </p:cNvSpPr>
          <p:nvPr>
            <p:ph type="sldNum" sz="quarter" idx="12"/>
          </p:nvPr>
        </p:nvSpPr>
        <p:spPr/>
        <p:txBody>
          <a:bodyPr/>
          <a:lstStyle/>
          <a:p>
            <a:fld id="{EDE9568B-3F39-C24A-AFCF-C4BB20E50CD4}" type="slidenum">
              <a:rPr lang="en-US" smtClean="0"/>
              <a:t>‹#›</a:t>
            </a:fld>
            <a:endParaRPr lang="en-US"/>
          </a:p>
        </p:txBody>
      </p:sp>
    </p:spTree>
    <p:extLst>
      <p:ext uri="{BB962C8B-B14F-4D97-AF65-F5344CB8AC3E}">
        <p14:creationId xmlns:p14="http://schemas.microsoft.com/office/powerpoint/2010/main" val="13957782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26B8C6-5A7F-C8F8-98BE-617DD01108A9}"/>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EEFF3D57-D96F-3AB6-2D1D-5AA2CC31689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B201B1C0-0E0F-33D3-FA3D-1FFB502BD671}"/>
              </a:ext>
            </a:extLst>
          </p:cNvPr>
          <p:cNvSpPr>
            <a:spLocks noGrp="1"/>
          </p:cNvSpPr>
          <p:nvPr>
            <p:ph type="dt" sz="half" idx="10"/>
          </p:nvPr>
        </p:nvSpPr>
        <p:spPr/>
        <p:txBody>
          <a:bodyPr/>
          <a:lstStyle/>
          <a:p>
            <a:fld id="{E7426BDD-A6B3-0B4B-83F8-B6F009B7E6BD}" type="datetimeFigureOut">
              <a:rPr lang="en-US" smtClean="0"/>
              <a:t>7/28/25</a:t>
            </a:fld>
            <a:endParaRPr lang="en-US"/>
          </a:p>
        </p:txBody>
      </p:sp>
      <p:sp>
        <p:nvSpPr>
          <p:cNvPr id="5" name="Footer Placeholder 4">
            <a:extLst>
              <a:ext uri="{FF2B5EF4-FFF2-40B4-BE49-F238E27FC236}">
                <a16:creationId xmlns:a16="http://schemas.microsoft.com/office/drawing/2014/main" id="{5ECC5484-CDE7-664F-F1FD-E58A97F46F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D06B1DC-F24C-EA16-DEA8-B92CD547FD12}"/>
              </a:ext>
            </a:extLst>
          </p:cNvPr>
          <p:cNvSpPr>
            <a:spLocks noGrp="1"/>
          </p:cNvSpPr>
          <p:nvPr>
            <p:ph type="sldNum" sz="quarter" idx="12"/>
          </p:nvPr>
        </p:nvSpPr>
        <p:spPr/>
        <p:txBody>
          <a:bodyPr/>
          <a:lstStyle/>
          <a:p>
            <a:fld id="{EDE9568B-3F39-C24A-AFCF-C4BB20E50CD4}" type="slidenum">
              <a:rPr lang="en-US" smtClean="0"/>
              <a:t>‹#›</a:t>
            </a:fld>
            <a:endParaRPr lang="en-US"/>
          </a:p>
        </p:txBody>
      </p:sp>
    </p:spTree>
    <p:extLst>
      <p:ext uri="{BB962C8B-B14F-4D97-AF65-F5344CB8AC3E}">
        <p14:creationId xmlns:p14="http://schemas.microsoft.com/office/powerpoint/2010/main" val="17364086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64A9D2-49F9-E8C7-BCD9-F7E81AA305BD}"/>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B6129F7C-506C-515A-57D9-2CE32BDC2DDF}"/>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2A87162F-5EA8-4AA0-349E-7129B2E62E80}"/>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D139D3E4-8BFF-116D-EA5E-C9AB980A8047}"/>
              </a:ext>
            </a:extLst>
          </p:cNvPr>
          <p:cNvSpPr>
            <a:spLocks noGrp="1"/>
          </p:cNvSpPr>
          <p:nvPr>
            <p:ph type="dt" sz="half" idx="10"/>
          </p:nvPr>
        </p:nvSpPr>
        <p:spPr/>
        <p:txBody>
          <a:bodyPr/>
          <a:lstStyle/>
          <a:p>
            <a:fld id="{E7426BDD-A6B3-0B4B-83F8-B6F009B7E6BD}" type="datetimeFigureOut">
              <a:rPr lang="en-US" smtClean="0"/>
              <a:t>7/28/25</a:t>
            </a:fld>
            <a:endParaRPr lang="en-US"/>
          </a:p>
        </p:txBody>
      </p:sp>
      <p:sp>
        <p:nvSpPr>
          <p:cNvPr id="6" name="Footer Placeholder 5">
            <a:extLst>
              <a:ext uri="{FF2B5EF4-FFF2-40B4-BE49-F238E27FC236}">
                <a16:creationId xmlns:a16="http://schemas.microsoft.com/office/drawing/2014/main" id="{46673FDF-F7E2-E077-2A10-AD584F622D1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7765958-113B-8440-B1AF-A51012963FAD}"/>
              </a:ext>
            </a:extLst>
          </p:cNvPr>
          <p:cNvSpPr>
            <a:spLocks noGrp="1"/>
          </p:cNvSpPr>
          <p:nvPr>
            <p:ph type="sldNum" sz="quarter" idx="12"/>
          </p:nvPr>
        </p:nvSpPr>
        <p:spPr/>
        <p:txBody>
          <a:bodyPr/>
          <a:lstStyle/>
          <a:p>
            <a:fld id="{EDE9568B-3F39-C24A-AFCF-C4BB20E50CD4}" type="slidenum">
              <a:rPr lang="en-US" smtClean="0"/>
              <a:t>‹#›</a:t>
            </a:fld>
            <a:endParaRPr lang="en-US"/>
          </a:p>
        </p:txBody>
      </p:sp>
    </p:spTree>
    <p:extLst>
      <p:ext uri="{BB962C8B-B14F-4D97-AF65-F5344CB8AC3E}">
        <p14:creationId xmlns:p14="http://schemas.microsoft.com/office/powerpoint/2010/main" val="8105657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7D636-8391-8B0D-62DB-0661B20407BC}"/>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58543362-32D5-A9CC-5269-2149BD3A41D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F22042A5-BDD2-722D-DF8F-AE9D43B169D4}"/>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E5FB64C6-2E5D-1820-7330-B25CC0557BD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B5318FA4-7FCA-7350-995B-76423EA4CECB}"/>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EC100AE9-0C3E-5833-C2C5-8414C050BF0F}"/>
              </a:ext>
            </a:extLst>
          </p:cNvPr>
          <p:cNvSpPr>
            <a:spLocks noGrp="1"/>
          </p:cNvSpPr>
          <p:nvPr>
            <p:ph type="dt" sz="half" idx="10"/>
          </p:nvPr>
        </p:nvSpPr>
        <p:spPr/>
        <p:txBody>
          <a:bodyPr/>
          <a:lstStyle/>
          <a:p>
            <a:fld id="{E7426BDD-A6B3-0B4B-83F8-B6F009B7E6BD}" type="datetimeFigureOut">
              <a:rPr lang="en-US" smtClean="0"/>
              <a:t>7/28/25</a:t>
            </a:fld>
            <a:endParaRPr lang="en-US"/>
          </a:p>
        </p:txBody>
      </p:sp>
      <p:sp>
        <p:nvSpPr>
          <p:cNvPr id="8" name="Footer Placeholder 7">
            <a:extLst>
              <a:ext uri="{FF2B5EF4-FFF2-40B4-BE49-F238E27FC236}">
                <a16:creationId xmlns:a16="http://schemas.microsoft.com/office/drawing/2014/main" id="{88BEF300-A951-14CB-D9C9-382A7F0896C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44A56F3-4394-DF02-50D6-4E123EA6E397}"/>
              </a:ext>
            </a:extLst>
          </p:cNvPr>
          <p:cNvSpPr>
            <a:spLocks noGrp="1"/>
          </p:cNvSpPr>
          <p:nvPr>
            <p:ph type="sldNum" sz="quarter" idx="12"/>
          </p:nvPr>
        </p:nvSpPr>
        <p:spPr/>
        <p:txBody>
          <a:bodyPr/>
          <a:lstStyle/>
          <a:p>
            <a:fld id="{EDE9568B-3F39-C24A-AFCF-C4BB20E50CD4}" type="slidenum">
              <a:rPr lang="en-US" smtClean="0"/>
              <a:t>‹#›</a:t>
            </a:fld>
            <a:endParaRPr lang="en-US"/>
          </a:p>
        </p:txBody>
      </p:sp>
    </p:spTree>
    <p:extLst>
      <p:ext uri="{BB962C8B-B14F-4D97-AF65-F5344CB8AC3E}">
        <p14:creationId xmlns:p14="http://schemas.microsoft.com/office/powerpoint/2010/main" val="11179809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04D9DE-E229-5230-E320-1EF97ABDBAA0}"/>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1E31B8EE-7EDF-2D3F-52B6-47CC98D341A2}"/>
              </a:ext>
            </a:extLst>
          </p:cNvPr>
          <p:cNvSpPr>
            <a:spLocks noGrp="1"/>
          </p:cNvSpPr>
          <p:nvPr>
            <p:ph type="dt" sz="half" idx="10"/>
          </p:nvPr>
        </p:nvSpPr>
        <p:spPr/>
        <p:txBody>
          <a:bodyPr/>
          <a:lstStyle/>
          <a:p>
            <a:fld id="{E7426BDD-A6B3-0B4B-83F8-B6F009B7E6BD}" type="datetimeFigureOut">
              <a:rPr lang="en-US" smtClean="0"/>
              <a:t>7/28/25</a:t>
            </a:fld>
            <a:endParaRPr lang="en-US"/>
          </a:p>
        </p:txBody>
      </p:sp>
      <p:sp>
        <p:nvSpPr>
          <p:cNvPr id="4" name="Footer Placeholder 3">
            <a:extLst>
              <a:ext uri="{FF2B5EF4-FFF2-40B4-BE49-F238E27FC236}">
                <a16:creationId xmlns:a16="http://schemas.microsoft.com/office/drawing/2014/main" id="{4F1C3157-552B-5DDC-741D-F7665B4B63E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204C946-1B1D-0D37-0146-E4E759F421E1}"/>
              </a:ext>
            </a:extLst>
          </p:cNvPr>
          <p:cNvSpPr>
            <a:spLocks noGrp="1"/>
          </p:cNvSpPr>
          <p:nvPr>
            <p:ph type="sldNum" sz="quarter" idx="12"/>
          </p:nvPr>
        </p:nvSpPr>
        <p:spPr/>
        <p:txBody>
          <a:bodyPr/>
          <a:lstStyle/>
          <a:p>
            <a:fld id="{EDE9568B-3F39-C24A-AFCF-C4BB20E50CD4}" type="slidenum">
              <a:rPr lang="en-US" smtClean="0"/>
              <a:t>‹#›</a:t>
            </a:fld>
            <a:endParaRPr lang="en-US"/>
          </a:p>
        </p:txBody>
      </p:sp>
    </p:spTree>
    <p:extLst>
      <p:ext uri="{BB962C8B-B14F-4D97-AF65-F5344CB8AC3E}">
        <p14:creationId xmlns:p14="http://schemas.microsoft.com/office/powerpoint/2010/main" val="18144937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B0626EB-981E-4BB1-6BC7-0E9C5060EF81}"/>
              </a:ext>
            </a:extLst>
          </p:cNvPr>
          <p:cNvSpPr>
            <a:spLocks noGrp="1"/>
          </p:cNvSpPr>
          <p:nvPr>
            <p:ph type="dt" sz="half" idx="10"/>
          </p:nvPr>
        </p:nvSpPr>
        <p:spPr/>
        <p:txBody>
          <a:bodyPr/>
          <a:lstStyle/>
          <a:p>
            <a:fld id="{E7426BDD-A6B3-0B4B-83F8-B6F009B7E6BD}" type="datetimeFigureOut">
              <a:rPr lang="en-US" smtClean="0"/>
              <a:t>7/28/25</a:t>
            </a:fld>
            <a:endParaRPr lang="en-US"/>
          </a:p>
        </p:txBody>
      </p:sp>
      <p:sp>
        <p:nvSpPr>
          <p:cNvPr id="3" name="Footer Placeholder 2">
            <a:extLst>
              <a:ext uri="{FF2B5EF4-FFF2-40B4-BE49-F238E27FC236}">
                <a16:creationId xmlns:a16="http://schemas.microsoft.com/office/drawing/2014/main" id="{1EF71A85-7F8D-A7F5-67F8-78702E12CC1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848FF71-CB8C-01DB-3E24-EC9C787FBD7C}"/>
              </a:ext>
            </a:extLst>
          </p:cNvPr>
          <p:cNvSpPr>
            <a:spLocks noGrp="1"/>
          </p:cNvSpPr>
          <p:nvPr>
            <p:ph type="sldNum" sz="quarter" idx="12"/>
          </p:nvPr>
        </p:nvSpPr>
        <p:spPr/>
        <p:txBody>
          <a:bodyPr/>
          <a:lstStyle/>
          <a:p>
            <a:fld id="{EDE9568B-3F39-C24A-AFCF-C4BB20E50CD4}" type="slidenum">
              <a:rPr lang="en-US" smtClean="0"/>
              <a:t>‹#›</a:t>
            </a:fld>
            <a:endParaRPr lang="en-US"/>
          </a:p>
        </p:txBody>
      </p:sp>
    </p:spTree>
    <p:extLst>
      <p:ext uri="{BB962C8B-B14F-4D97-AF65-F5344CB8AC3E}">
        <p14:creationId xmlns:p14="http://schemas.microsoft.com/office/powerpoint/2010/main" val="4857453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891317-37D8-581C-D0BF-30483D79B850}"/>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E686BFAA-40C7-C176-ED05-147E104663F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3AD90EDE-5FA4-497B-3F0F-C789451D2E6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B0953ED8-9DC4-5C5C-6FB1-7A414F5CE871}"/>
              </a:ext>
            </a:extLst>
          </p:cNvPr>
          <p:cNvSpPr>
            <a:spLocks noGrp="1"/>
          </p:cNvSpPr>
          <p:nvPr>
            <p:ph type="dt" sz="half" idx="10"/>
          </p:nvPr>
        </p:nvSpPr>
        <p:spPr/>
        <p:txBody>
          <a:bodyPr/>
          <a:lstStyle/>
          <a:p>
            <a:fld id="{E7426BDD-A6B3-0B4B-83F8-B6F009B7E6BD}" type="datetimeFigureOut">
              <a:rPr lang="en-US" smtClean="0"/>
              <a:t>7/28/25</a:t>
            </a:fld>
            <a:endParaRPr lang="en-US"/>
          </a:p>
        </p:txBody>
      </p:sp>
      <p:sp>
        <p:nvSpPr>
          <p:cNvPr id="6" name="Footer Placeholder 5">
            <a:extLst>
              <a:ext uri="{FF2B5EF4-FFF2-40B4-BE49-F238E27FC236}">
                <a16:creationId xmlns:a16="http://schemas.microsoft.com/office/drawing/2014/main" id="{B3DE0A50-8B2C-1E62-5A78-4ACDF5BA764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385E374-92FC-6D9D-098E-E338BAF97329}"/>
              </a:ext>
            </a:extLst>
          </p:cNvPr>
          <p:cNvSpPr>
            <a:spLocks noGrp="1"/>
          </p:cNvSpPr>
          <p:nvPr>
            <p:ph type="sldNum" sz="quarter" idx="12"/>
          </p:nvPr>
        </p:nvSpPr>
        <p:spPr/>
        <p:txBody>
          <a:bodyPr/>
          <a:lstStyle/>
          <a:p>
            <a:fld id="{EDE9568B-3F39-C24A-AFCF-C4BB20E50CD4}" type="slidenum">
              <a:rPr lang="en-US" smtClean="0"/>
              <a:t>‹#›</a:t>
            </a:fld>
            <a:endParaRPr lang="en-US"/>
          </a:p>
        </p:txBody>
      </p:sp>
    </p:spTree>
    <p:extLst>
      <p:ext uri="{BB962C8B-B14F-4D97-AF65-F5344CB8AC3E}">
        <p14:creationId xmlns:p14="http://schemas.microsoft.com/office/powerpoint/2010/main" val="8531127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6D974C-E75E-D259-BE1F-1C0CD3F2D128}"/>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51BEA227-800C-7E5E-F6BA-9A73233E8D0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74AA158-0B92-32E7-011E-8A8865BD811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470888DC-0581-BAE4-E45A-4A51886ACA04}"/>
              </a:ext>
            </a:extLst>
          </p:cNvPr>
          <p:cNvSpPr>
            <a:spLocks noGrp="1"/>
          </p:cNvSpPr>
          <p:nvPr>
            <p:ph type="dt" sz="half" idx="10"/>
          </p:nvPr>
        </p:nvSpPr>
        <p:spPr/>
        <p:txBody>
          <a:bodyPr/>
          <a:lstStyle/>
          <a:p>
            <a:fld id="{E7426BDD-A6B3-0B4B-83F8-B6F009B7E6BD}" type="datetimeFigureOut">
              <a:rPr lang="en-US" smtClean="0"/>
              <a:t>7/28/25</a:t>
            </a:fld>
            <a:endParaRPr lang="en-US"/>
          </a:p>
        </p:txBody>
      </p:sp>
      <p:sp>
        <p:nvSpPr>
          <p:cNvPr id="6" name="Footer Placeholder 5">
            <a:extLst>
              <a:ext uri="{FF2B5EF4-FFF2-40B4-BE49-F238E27FC236}">
                <a16:creationId xmlns:a16="http://schemas.microsoft.com/office/drawing/2014/main" id="{E6733234-99A4-FB84-AD08-6757D45CDBF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CCD3653-C3E9-914A-CA74-1E507638161E}"/>
              </a:ext>
            </a:extLst>
          </p:cNvPr>
          <p:cNvSpPr>
            <a:spLocks noGrp="1"/>
          </p:cNvSpPr>
          <p:nvPr>
            <p:ph type="sldNum" sz="quarter" idx="12"/>
          </p:nvPr>
        </p:nvSpPr>
        <p:spPr/>
        <p:txBody>
          <a:bodyPr/>
          <a:lstStyle/>
          <a:p>
            <a:fld id="{EDE9568B-3F39-C24A-AFCF-C4BB20E50CD4}" type="slidenum">
              <a:rPr lang="en-US" smtClean="0"/>
              <a:t>‹#›</a:t>
            </a:fld>
            <a:endParaRPr lang="en-US"/>
          </a:p>
        </p:txBody>
      </p:sp>
    </p:spTree>
    <p:extLst>
      <p:ext uri="{BB962C8B-B14F-4D97-AF65-F5344CB8AC3E}">
        <p14:creationId xmlns:p14="http://schemas.microsoft.com/office/powerpoint/2010/main" val="15196558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3115E9C-16D2-917F-743B-4CF7DDB1038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78BFB7B6-BDD6-E5DC-B5D4-EBAC6815F8E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8690977C-884E-E125-AB7E-1962EC951CC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7426BDD-A6B3-0B4B-83F8-B6F009B7E6BD}" type="datetimeFigureOut">
              <a:rPr lang="en-US" smtClean="0"/>
              <a:t>7/28/25</a:t>
            </a:fld>
            <a:endParaRPr lang="en-US"/>
          </a:p>
        </p:txBody>
      </p:sp>
      <p:sp>
        <p:nvSpPr>
          <p:cNvPr id="5" name="Footer Placeholder 4">
            <a:extLst>
              <a:ext uri="{FF2B5EF4-FFF2-40B4-BE49-F238E27FC236}">
                <a16:creationId xmlns:a16="http://schemas.microsoft.com/office/drawing/2014/main" id="{5BC94DDE-8646-D606-A271-7EA3B1CCA64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350806B-5036-43F8-DBBA-12C9F76A7E4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DE9568B-3F39-C24A-AFCF-C4BB20E50CD4}" type="slidenum">
              <a:rPr lang="en-US" smtClean="0"/>
              <a:t>‹#›</a:t>
            </a:fld>
            <a:endParaRPr lang="en-US"/>
          </a:p>
        </p:txBody>
      </p:sp>
    </p:spTree>
    <p:extLst>
      <p:ext uri="{BB962C8B-B14F-4D97-AF65-F5344CB8AC3E}">
        <p14:creationId xmlns:p14="http://schemas.microsoft.com/office/powerpoint/2010/main" val="6791060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82D97E-F7E1-BE9C-7E7E-4CC2491A861C}"/>
              </a:ext>
            </a:extLst>
          </p:cNvPr>
          <p:cNvSpPr>
            <a:spLocks noGrp="1"/>
          </p:cNvSpPr>
          <p:nvPr>
            <p:ph type="ctrTitle"/>
          </p:nvPr>
        </p:nvSpPr>
        <p:spPr>
          <a:xfrm>
            <a:off x="1524000" y="679303"/>
            <a:ext cx="9144000" cy="945116"/>
          </a:xfrm>
        </p:spPr>
        <p:txBody>
          <a:bodyPr>
            <a:normAutofit/>
          </a:bodyPr>
          <a:lstStyle/>
          <a:p>
            <a:r>
              <a:rPr lang="en-IN" sz="2000" b="1" dirty="0">
                <a:latin typeface="+mn-lt"/>
              </a:rPr>
              <a:t>iCRM -Sales and customer 360</a:t>
            </a:r>
            <a:endParaRPr lang="en-US" sz="2000" b="1" dirty="0">
              <a:latin typeface="+mn-lt"/>
            </a:endParaRPr>
          </a:p>
        </p:txBody>
      </p:sp>
      <p:sp>
        <p:nvSpPr>
          <p:cNvPr id="3" name="Subtitle 2">
            <a:extLst>
              <a:ext uri="{FF2B5EF4-FFF2-40B4-BE49-F238E27FC236}">
                <a16:creationId xmlns:a16="http://schemas.microsoft.com/office/drawing/2014/main" id="{83BE56EB-3244-1A6F-0EF5-608E93F65969}"/>
              </a:ext>
            </a:extLst>
          </p:cNvPr>
          <p:cNvSpPr>
            <a:spLocks noGrp="1"/>
          </p:cNvSpPr>
          <p:nvPr>
            <p:ph type="subTitle" idx="1"/>
          </p:nvPr>
        </p:nvSpPr>
        <p:spPr>
          <a:xfrm>
            <a:off x="1524000" y="2922735"/>
            <a:ext cx="9144000" cy="3255962"/>
          </a:xfrm>
        </p:spPr>
        <p:txBody>
          <a:bodyPr>
            <a:noAutofit/>
          </a:bodyPr>
          <a:lstStyle/>
          <a:p>
            <a:r>
              <a:rPr lang="en-IN" sz="1800" b="1" dirty="0"/>
              <a:t>Prepared By:</a:t>
            </a:r>
          </a:p>
          <a:p>
            <a:br>
              <a:rPr lang="en-IN" sz="1800" dirty="0"/>
            </a:br>
            <a:endParaRPr lang="en-IN" sz="1800" dirty="0"/>
          </a:p>
          <a:p>
            <a:r>
              <a:rPr lang="en-IN" sz="1800" dirty="0"/>
              <a:t>Pradnya Doiphode</a:t>
            </a:r>
          </a:p>
          <a:p>
            <a:br>
              <a:rPr lang="en-IN" sz="1800" dirty="0"/>
            </a:br>
            <a:endParaRPr lang="en-IN" sz="1800" dirty="0"/>
          </a:p>
          <a:p>
            <a:r>
              <a:rPr lang="en-IN" sz="1800" b="1" dirty="0"/>
              <a:t>Date:</a:t>
            </a:r>
          </a:p>
          <a:p>
            <a:br>
              <a:rPr lang="en-IN" sz="1800" dirty="0"/>
            </a:br>
            <a:endParaRPr lang="en-IN" sz="1800" dirty="0"/>
          </a:p>
          <a:p>
            <a:r>
              <a:rPr lang="en-IN" sz="1800" dirty="0"/>
              <a:t>28/07/2025</a:t>
            </a:r>
          </a:p>
          <a:p>
            <a:endParaRPr lang="en-US" sz="1800" dirty="0"/>
          </a:p>
        </p:txBody>
      </p:sp>
    </p:spTree>
    <p:extLst>
      <p:ext uri="{BB962C8B-B14F-4D97-AF65-F5344CB8AC3E}">
        <p14:creationId xmlns:p14="http://schemas.microsoft.com/office/powerpoint/2010/main" val="14679895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CACA2D-87BE-D9C1-012C-0F33FE9E1C13}"/>
              </a:ext>
            </a:extLst>
          </p:cNvPr>
          <p:cNvSpPr>
            <a:spLocks noGrp="1"/>
          </p:cNvSpPr>
          <p:nvPr>
            <p:ph type="title"/>
          </p:nvPr>
        </p:nvSpPr>
        <p:spPr/>
        <p:txBody>
          <a:bodyPr>
            <a:normAutofit/>
          </a:bodyPr>
          <a:lstStyle/>
          <a:p>
            <a:r>
              <a:rPr lang="en-IN" sz="2000" b="1" i="0" u="none" strike="noStrike" dirty="0">
                <a:solidFill>
                  <a:srgbClr val="000000"/>
                </a:solidFill>
                <a:effectLst/>
                <a:latin typeface="Calibri" panose="020F0502020204030204" pitchFamily="34" charset="0"/>
              </a:rPr>
              <a:t>Sprint 1 – Core Features</a:t>
            </a:r>
            <a:endParaRPr lang="en-US" sz="2000" b="1" dirty="0"/>
          </a:p>
        </p:txBody>
      </p:sp>
      <p:sp>
        <p:nvSpPr>
          <p:cNvPr id="3" name="Content Placeholder 2">
            <a:extLst>
              <a:ext uri="{FF2B5EF4-FFF2-40B4-BE49-F238E27FC236}">
                <a16:creationId xmlns:a16="http://schemas.microsoft.com/office/drawing/2014/main" id="{C87B5C3E-405A-0B20-E87B-7A6826C4F58C}"/>
              </a:ext>
            </a:extLst>
          </p:cNvPr>
          <p:cNvSpPr>
            <a:spLocks noGrp="1"/>
          </p:cNvSpPr>
          <p:nvPr>
            <p:ph idx="1"/>
          </p:nvPr>
        </p:nvSpPr>
        <p:spPr>
          <a:xfrm>
            <a:off x="838200" y="2367054"/>
            <a:ext cx="10515600" cy="2200091"/>
          </a:xfrm>
        </p:spPr>
        <p:txBody>
          <a:bodyPr>
            <a:normAutofit/>
          </a:bodyPr>
          <a:lstStyle/>
          <a:p>
            <a:r>
              <a:rPr lang="en-IN" sz="1800" b="0" i="0" u="none" strike="noStrike" dirty="0">
                <a:solidFill>
                  <a:srgbClr val="000000"/>
                </a:solidFill>
                <a:effectLst/>
                <a:latin typeface="Calibri" panose="020F0502020204030204" pitchFamily="34" charset="0"/>
              </a:rPr>
              <a:t>Design and develop the login functionality and home dashboard for sales users.</a:t>
            </a:r>
          </a:p>
          <a:p>
            <a:r>
              <a:rPr lang="en-IN" sz="1800" b="0" i="0" u="none" strike="noStrike" dirty="0">
                <a:solidFill>
                  <a:srgbClr val="000000"/>
                </a:solidFill>
                <a:effectLst/>
                <a:latin typeface="Calibri" panose="020F0502020204030204" pitchFamily="34" charset="0"/>
              </a:rPr>
              <a:t>Implement the modules to view My Work (Leads, Ongoing Calls, Portfolio, etc.).</a:t>
            </a:r>
          </a:p>
          <a:p>
            <a:r>
              <a:rPr lang="en-IN" sz="1800" b="0" i="0" u="none" strike="noStrike" dirty="0">
                <a:solidFill>
                  <a:srgbClr val="000000"/>
                </a:solidFill>
                <a:effectLst/>
                <a:latin typeface="Calibri" panose="020F0502020204030204" pitchFamily="34" charset="0"/>
              </a:rPr>
              <a:t>Set up basic lead details and activity tracking screens with data placeholders.</a:t>
            </a:r>
          </a:p>
          <a:p>
            <a:r>
              <a:rPr lang="en-IN" sz="1800" b="0" i="0" u="none" strike="noStrike" dirty="0">
                <a:solidFill>
                  <a:srgbClr val="000000"/>
                </a:solidFill>
                <a:effectLst/>
                <a:latin typeface="Calibri" panose="020F0502020204030204" pitchFamily="34" charset="0"/>
              </a:rPr>
              <a:t>This sprint focuses on building the foundation UI and core data connections to CRM.</a:t>
            </a:r>
          </a:p>
        </p:txBody>
      </p:sp>
    </p:spTree>
    <p:extLst>
      <p:ext uri="{BB962C8B-B14F-4D97-AF65-F5344CB8AC3E}">
        <p14:creationId xmlns:p14="http://schemas.microsoft.com/office/powerpoint/2010/main" val="39410889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7EDE10-50C9-F07C-20D6-CEF23F67EC80}"/>
              </a:ext>
            </a:extLst>
          </p:cNvPr>
          <p:cNvSpPr>
            <a:spLocks noGrp="1"/>
          </p:cNvSpPr>
          <p:nvPr>
            <p:ph type="title"/>
          </p:nvPr>
        </p:nvSpPr>
        <p:spPr/>
        <p:txBody>
          <a:bodyPr>
            <a:normAutofit/>
          </a:bodyPr>
          <a:lstStyle/>
          <a:p>
            <a:r>
              <a:rPr lang="en-IN" sz="2000" b="1" i="0" u="none" strike="noStrike" dirty="0">
                <a:solidFill>
                  <a:srgbClr val="000000"/>
                </a:solidFill>
                <a:effectLst/>
                <a:latin typeface="Calibri" panose="020F0502020204030204" pitchFamily="34" charset="0"/>
              </a:rPr>
              <a:t>Sprint 2 – Cloud Call Integration</a:t>
            </a:r>
            <a:endParaRPr lang="en-US" sz="2000" b="1" dirty="0"/>
          </a:p>
        </p:txBody>
      </p:sp>
      <p:sp>
        <p:nvSpPr>
          <p:cNvPr id="3" name="Content Placeholder 2">
            <a:extLst>
              <a:ext uri="{FF2B5EF4-FFF2-40B4-BE49-F238E27FC236}">
                <a16:creationId xmlns:a16="http://schemas.microsoft.com/office/drawing/2014/main" id="{39253673-02A9-588C-F934-7C7255B2BA4F}"/>
              </a:ext>
            </a:extLst>
          </p:cNvPr>
          <p:cNvSpPr>
            <a:spLocks noGrp="1"/>
          </p:cNvSpPr>
          <p:nvPr>
            <p:ph idx="1"/>
          </p:nvPr>
        </p:nvSpPr>
        <p:spPr>
          <a:xfrm>
            <a:off x="838200" y="2126807"/>
            <a:ext cx="10515600" cy="2340566"/>
          </a:xfrm>
        </p:spPr>
        <p:txBody>
          <a:bodyPr>
            <a:normAutofit/>
          </a:bodyPr>
          <a:lstStyle/>
          <a:p>
            <a:r>
              <a:rPr lang="en-IN" sz="1800" b="0" i="0" u="none" strike="noStrike" dirty="0">
                <a:solidFill>
                  <a:srgbClr val="000000"/>
                </a:solidFill>
                <a:effectLst/>
                <a:latin typeface="Calibri" panose="020F0502020204030204" pitchFamily="34" charset="0"/>
              </a:rPr>
              <a:t>Integrate APIs from third-party cloud calling service providers (e.g., </a:t>
            </a:r>
            <a:r>
              <a:rPr lang="en-IN" sz="1800" b="0" i="0" u="none" strike="noStrike" dirty="0" err="1">
                <a:solidFill>
                  <a:srgbClr val="000000"/>
                </a:solidFill>
                <a:effectLst/>
                <a:latin typeface="Calibri" panose="020F0502020204030204" pitchFamily="34" charset="0"/>
              </a:rPr>
              <a:t>Exotel</a:t>
            </a:r>
            <a:r>
              <a:rPr lang="en-IN" sz="1800" b="0" i="0" u="none" strike="noStrike" dirty="0">
                <a:solidFill>
                  <a:srgbClr val="000000"/>
                </a:solidFill>
                <a:effectLst/>
                <a:latin typeface="Calibri" panose="020F0502020204030204" pitchFamily="34" charset="0"/>
              </a:rPr>
              <a:t> or </a:t>
            </a:r>
            <a:r>
              <a:rPr lang="en-IN" sz="1800" b="0" i="0" u="none" strike="noStrike" dirty="0" err="1">
                <a:solidFill>
                  <a:srgbClr val="000000"/>
                </a:solidFill>
                <a:effectLst/>
                <a:latin typeface="Calibri" panose="020F0502020204030204" pitchFamily="34" charset="0"/>
              </a:rPr>
              <a:t>Twilio</a:t>
            </a:r>
            <a:r>
              <a:rPr lang="en-IN" sz="1800" b="0" i="0" u="none" strike="noStrike" dirty="0">
                <a:solidFill>
                  <a:srgbClr val="000000"/>
                </a:solidFill>
                <a:effectLst/>
                <a:latin typeface="Calibri" panose="020F0502020204030204" pitchFamily="34" charset="0"/>
              </a:rPr>
              <a:t>).</a:t>
            </a:r>
          </a:p>
          <a:p>
            <a:r>
              <a:rPr lang="en-IN" sz="1800" b="0" i="0" u="none" strike="noStrike" dirty="0">
                <a:solidFill>
                  <a:srgbClr val="000000"/>
                </a:solidFill>
                <a:effectLst/>
                <a:latin typeface="Calibri" panose="020F0502020204030204" pitchFamily="34" charset="0"/>
              </a:rPr>
              <a:t>Enable call button functionality that lets users initiate calls from the dashboard.</a:t>
            </a:r>
          </a:p>
          <a:p>
            <a:r>
              <a:rPr lang="en-IN" sz="1800" b="0" i="0" u="none" strike="noStrike" dirty="0">
                <a:solidFill>
                  <a:srgbClr val="000000"/>
                </a:solidFill>
                <a:effectLst/>
                <a:latin typeface="Calibri" panose="020F0502020204030204" pitchFamily="34" charset="0"/>
              </a:rPr>
              <a:t>Automatically log the status of the call – connected, failed, or no answer.</a:t>
            </a:r>
          </a:p>
          <a:p>
            <a:r>
              <a:rPr lang="en-IN" sz="1800" b="0" i="0" u="none" strike="noStrike" dirty="0">
                <a:solidFill>
                  <a:srgbClr val="000000"/>
                </a:solidFill>
                <a:effectLst/>
                <a:latin typeface="Calibri" panose="020F0502020204030204" pitchFamily="34" charset="0"/>
              </a:rPr>
              <a:t>Ensure that </a:t>
            </a:r>
            <a:r>
              <a:rPr lang="en-IN" sz="1800" b="0" i="0" u="none" strike="noStrike" dirty="0" err="1">
                <a:solidFill>
                  <a:srgbClr val="000000"/>
                </a:solidFill>
                <a:effectLst/>
                <a:latin typeface="Calibri" panose="020F0502020204030204" pitchFamily="34" charset="0"/>
              </a:rPr>
              <a:t>contactability</a:t>
            </a:r>
            <a:r>
              <a:rPr lang="en-IN" sz="1800" b="0" i="0" u="none" strike="noStrike" dirty="0">
                <a:solidFill>
                  <a:srgbClr val="000000"/>
                </a:solidFill>
                <a:effectLst/>
                <a:latin typeface="Calibri" panose="020F0502020204030204" pitchFamily="34" charset="0"/>
              </a:rPr>
              <a:t> percentage and dashboard KPIs update in real-time based on the call logs.</a:t>
            </a:r>
          </a:p>
        </p:txBody>
      </p:sp>
    </p:spTree>
    <p:extLst>
      <p:ext uri="{BB962C8B-B14F-4D97-AF65-F5344CB8AC3E}">
        <p14:creationId xmlns:p14="http://schemas.microsoft.com/office/powerpoint/2010/main" val="26564743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A44286-D333-5346-C83C-41D4C037DFE8}"/>
              </a:ext>
            </a:extLst>
          </p:cNvPr>
          <p:cNvSpPr>
            <a:spLocks noGrp="1"/>
          </p:cNvSpPr>
          <p:nvPr>
            <p:ph type="title"/>
          </p:nvPr>
        </p:nvSpPr>
        <p:spPr/>
        <p:txBody>
          <a:bodyPr>
            <a:normAutofit/>
          </a:bodyPr>
          <a:lstStyle/>
          <a:p>
            <a:r>
              <a:rPr lang="en-IN" sz="2000" b="1" i="0" u="none" strike="noStrike" dirty="0">
                <a:solidFill>
                  <a:srgbClr val="000000"/>
                </a:solidFill>
                <a:effectLst/>
                <a:latin typeface="Calibri" panose="020F0502020204030204" pitchFamily="34" charset="0"/>
              </a:rPr>
              <a:t>Sprint 3 – Manual Call Fallback &amp; UAT</a:t>
            </a:r>
            <a:endParaRPr lang="en-US" sz="2000" b="1" dirty="0"/>
          </a:p>
        </p:txBody>
      </p:sp>
      <p:sp>
        <p:nvSpPr>
          <p:cNvPr id="3" name="Content Placeholder 2">
            <a:extLst>
              <a:ext uri="{FF2B5EF4-FFF2-40B4-BE49-F238E27FC236}">
                <a16:creationId xmlns:a16="http://schemas.microsoft.com/office/drawing/2014/main" id="{3FE93DCC-607F-9D75-EA60-AEBCCFC601DA}"/>
              </a:ext>
            </a:extLst>
          </p:cNvPr>
          <p:cNvSpPr>
            <a:spLocks noGrp="1"/>
          </p:cNvSpPr>
          <p:nvPr>
            <p:ph idx="1"/>
          </p:nvPr>
        </p:nvSpPr>
        <p:spPr>
          <a:xfrm>
            <a:off x="838200" y="1690688"/>
            <a:ext cx="10515600" cy="2385126"/>
          </a:xfrm>
        </p:spPr>
        <p:txBody>
          <a:bodyPr>
            <a:normAutofit/>
          </a:bodyPr>
          <a:lstStyle/>
          <a:p>
            <a:r>
              <a:rPr lang="en-IN" sz="1800" b="0" i="0" u="none" strike="noStrike" dirty="0">
                <a:solidFill>
                  <a:srgbClr val="000000"/>
                </a:solidFill>
                <a:effectLst/>
                <a:latin typeface="Calibri" panose="020F0502020204030204" pitchFamily="34" charset="0"/>
              </a:rPr>
              <a:t>Develop the fallback mechanism to allow manual status entry if a cloud call is not possible.</a:t>
            </a:r>
          </a:p>
          <a:p>
            <a:r>
              <a:rPr lang="en-IN" sz="1800" b="0" i="0" u="none" strike="noStrike" dirty="0">
                <a:solidFill>
                  <a:srgbClr val="000000"/>
                </a:solidFill>
                <a:effectLst/>
                <a:latin typeface="Calibri" panose="020F0502020204030204" pitchFamily="34" charset="0"/>
              </a:rPr>
              <a:t>Users can select the outcome (Connected, Not Connected, Busy) and input remarks.</a:t>
            </a:r>
          </a:p>
          <a:p>
            <a:r>
              <a:rPr lang="en-IN" sz="1800" b="0" i="0" u="none" strike="noStrike" dirty="0">
                <a:solidFill>
                  <a:srgbClr val="000000"/>
                </a:solidFill>
                <a:effectLst/>
                <a:latin typeface="Calibri" panose="020F0502020204030204" pitchFamily="34" charset="0"/>
              </a:rPr>
              <a:t>Conduct User Acceptance Testing (UAT) with selected ICICI sales executives.</a:t>
            </a:r>
          </a:p>
          <a:p>
            <a:r>
              <a:rPr lang="en-IN" sz="1800" b="0" i="0" u="none" strike="noStrike" dirty="0">
                <a:solidFill>
                  <a:srgbClr val="000000"/>
                </a:solidFill>
                <a:effectLst/>
                <a:latin typeface="Calibri" panose="020F0502020204030204" pitchFamily="34" charset="0"/>
              </a:rPr>
              <a:t>Refine features based on UAT feedback before final deployment.</a:t>
            </a:r>
          </a:p>
        </p:txBody>
      </p:sp>
    </p:spTree>
    <p:extLst>
      <p:ext uri="{BB962C8B-B14F-4D97-AF65-F5344CB8AC3E}">
        <p14:creationId xmlns:p14="http://schemas.microsoft.com/office/powerpoint/2010/main" val="31788891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5F05AE-0D4C-AC45-D363-3B2A85545C8E}"/>
              </a:ext>
            </a:extLst>
          </p:cNvPr>
          <p:cNvSpPr>
            <a:spLocks noGrp="1"/>
          </p:cNvSpPr>
          <p:nvPr>
            <p:ph type="title"/>
          </p:nvPr>
        </p:nvSpPr>
        <p:spPr/>
        <p:txBody>
          <a:bodyPr>
            <a:normAutofit/>
          </a:bodyPr>
          <a:lstStyle/>
          <a:p>
            <a:r>
              <a:rPr lang="en-IN" sz="2000" b="1" i="0" u="none" strike="noStrike" dirty="0">
                <a:solidFill>
                  <a:srgbClr val="000000"/>
                </a:solidFill>
                <a:effectLst/>
                <a:latin typeface="Calibri" panose="020F0502020204030204" pitchFamily="34" charset="0"/>
              </a:rPr>
              <a:t>Key Features Summary</a:t>
            </a:r>
            <a:endParaRPr lang="en-US" sz="2000" b="1" dirty="0"/>
          </a:p>
        </p:txBody>
      </p:sp>
      <p:sp>
        <p:nvSpPr>
          <p:cNvPr id="3" name="Content Placeholder 2">
            <a:extLst>
              <a:ext uri="{FF2B5EF4-FFF2-40B4-BE49-F238E27FC236}">
                <a16:creationId xmlns:a16="http://schemas.microsoft.com/office/drawing/2014/main" id="{8C0E7F54-65A6-96DF-3555-F52F7F216D91}"/>
              </a:ext>
            </a:extLst>
          </p:cNvPr>
          <p:cNvSpPr>
            <a:spLocks noGrp="1"/>
          </p:cNvSpPr>
          <p:nvPr>
            <p:ph idx="1"/>
          </p:nvPr>
        </p:nvSpPr>
        <p:spPr>
          <a:xfrm>
            <a:off x="838200" y="1979575"/>
            <a:ext cx="10515600" cy="2959026"/>
          </a:xfrm>
        </p:spPr>
        <p:txBody>
          <a:bodyPr>
            <a:normAutofit/>
          </a:bodyPr>
          <a:lstStyle/>
          <a:p>
            <a:r>
              <a:rPr lang="en-IN" sz="1800" b="0" i="0" u="none" strike="noStrike" dirty="0">
                <a:solidFill>
                  <a:srgbClr val="000000"/>
                </a:solidFill>
                <a:effectLst/>
                <a:latin typeface="Calibri" panose="020F0502020204030204" pitchFamily="34" charset="0"/>
              </a:rPr>
              <a:t>Cloud-based calling directly from within the ICRM dashboard for improved efficiency.</a:t>
            </a:r>
          </a:p>
          <a:p>
            <a:r>
              <a:rPr lang="en-IN" sz="1800" b="0" i="0" u="none" strike="noStrike" dirty="0">
                <a:solidFill>
                  <a:srgbClr val="000000"/>
                </a:solidFill>
                <a:effectLst/>
                <a:latin typeface="Calibri" panose="020F0502020204030204" pitchFamily="34" charset="0"/>
              </a:rPr>
              <a:t>Fallback feature allows manual call status entry if the call fails via cloud.</a:t>
            </a:r>
          </a:p>
          <a:p>
            <a:r>
              <a:rPr lang="en-IN" sz="1800" b="0" i="0" u="none" strike="noStrike" dirty="0">
                <a:solidFill>
                  <a:srgbClr val="000000"/>
                </a:solidFill>
                <a:effectLst/>
                <a:latin typeface="Calibri" panose="020F0502020204030204" pitchFamily="34" charset="0"/>
              </a:rPr>
              <a:t>Auto-updating of </a:t>
            </a:r>
            <a:r>
              <a:rPr lang="en-IN" sz="1800" b="0" i="0" u="none" strike="noStrike" dirty="0" err="1">
                <a:solidFill>
                  <a:srgbClr val="000000"/>
                </a:solidFill>
                <a:effectLst/>
                <a:latin typeface="Calibri" panose="020F0502020204030204" pitchFamily="34" charset="0"/>
              </a:rPr>
              <a:t>contactability</a:t>
            </a:r>
            <a:r>
              <a:rPr lang="en-IN" sz="1800" b="0" i="0" u="none" strike="noStrike" dirty="0">
                <a:solidFill>
                  <a:srgbClr val="000000"/>
                </a:solidFill>
                <a:effectLst/>
                <a:latin typeface="Calibri" panose="020F0502020204030204" pitchFamily="34" charset="0"/>
              </a:rPr>
              <a:t> score and activity logs.</a:t>
            </a:r>
          </a:p>
          <a:p>
            <a:r>
              <a:rPr lang="en-IN" sz="1800" b="0" i="0" u="none" strike="noStrike" dirty="0">
                <a:solidFill>
                  <a:srgbClr val="000000"/>
                </a:solidFill>
                <a:effectLst/>
                <a:latin typeface="Calibri" panose="020F0502020204030204" pitchFamily="34" charset="0"/>
              </a:rPr>
              <a:t>Mobile compatibility for field sales executives for call tracking on-the-go.</a:t>
            </a:r>
          </a:p>
          <a:p>
            <a:r>
              <a:rPr lang="en-IN" sz="1800" b="0" i="0" u="none" strike="noStrike" dirty="0">
                <a:solidFill>
                  <a:srgbClr val="000000"/>
                </a:solidFill>
                <a:effectLst/>
                <a:latin typeface="Calibri" panose="020F0502020204030204" pitchFamily="34" charset="0"/>
              </a:rPr>
              <a:t>Real-time visibility into sales team performance and communication success.</a:t>
            </a:r>
          </a:p>
        </p:txBody>
      </p:sp>
    </p:spTree>
    <p:extLst>
      <p:ext uri="{BB962C8B-B14F-4D97-AF65-F5344CB8AC3E}">
        <p14:creationId xmlns:p14="http://schemas.microsoft.com/office/powerpoint/2010/main" val="17104533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28F3DB-A391-27D0-9E83-66302120E382}"/>
              </a:ext>
            </a:extLst>
          </p:cNvPr>
          <p:cNvSpPr>
            <a:spLocks noGrp="1"/>
          </p:cNvSpPr>
          <p:nvPr>
            <p:ph type="title"/>
          </p:nvPr>
        </p:nvSpPr>
        <p:spPr/>
        <p:txBody>
          <a:bodyPr>
            <a:normAutofit/>
          </a:bodyPr>
          <a:lstStyle/>
          <a:p>
            <a:r>
              <a:rPr lang="en-IN" sz="2000" b="1" i="0" u="none" strike="noStrike" dirty="0">
                <a:solidFill>
                  <a:srgbClr val="000000"/>
                </a:solidFill>
                <a:effectLst/>
                <a:latin typeface="Calibri" panose="020F0502020204030204" pitchFamily="34" charset="0"/>
              </a:rPr>
              <a:t>User Flow – ICRM Dashboard</a:t>
            </a:r>
            <a:endParaRPr lang="en-US" sz="2000" b="1" dirty="0"/>
          </a:p>
        </p:txBody>
      </p:sp>
      <p:sp>
        <p:nvSpPr>
          <p:cNvPr id="3" name="Content Placeholder 2">
            <a:extLst>
              <a:ext uri="{FF2B5EF4-FFF2-40B4-BE49-F238E27FC236}">
                <a16:creationId xmlns:a16="http://schemas.microsoft.com/office/drawing/2014/main" id="{DCD1A95F-4B15-C332-F373-E88560539A13}"/>
              </a:ext>
            </a:extLst>
          </p:cNvPr>
          <p:cNvSpPr>
            <a:spLocks noGrp="1"/>
          </p:cNvSpPr>
          <p:nvPr>
            <p:ph idx="1"/>
          </p:nvPr>
        </p:nvSpPr>
        <p:spPr>
          <a:xfrm>
            <a:off x="838200" y="1690688"/>
            <a:ext cx="10515600" cy="2828149"/>
          </a:xfrm>
        </p:spPr>
        <p:txBody>
          <a:bodyPr>
            <a:normAutofit/>
          </a:bodyPr>
          <a:lstStyle/>
          <a:p>
            <a:r>
              <a:rPr lang="en-IN" sz="1800" b="0" i="0" u="none" strike="noStrike" dirty="0">
                <a:solidFill>
                  <a:srgbClr val="000000"/>
                </a:solidFill>
                <a:effectLst/>
                <a:latin typeface="Calibri" panose="020F0502020204030204" pitchFamily="34" charset="0"/>
              </a:rPr>
              <a:t>Step 1: Sales executive logs into the ICRM dashboard.</a:t>
            </a:r>
          </a:p>
          <a:p>
            <a:r>
              <a:rPr lang="en-IN" sz="1800" b="0" i="0" u="none" strike="noStrike" dirty="0">
                <a:solidFill>
                  <a:srgbClr val="000000"/>
                </a:solidFill>
                <a:effectLst/>
                <a:latin typeface="Calibri" panose="020F0502020204030204" pitchFamily="34" charset="0"/>
              </a:rPr>
              <a:t>Step 2: Opens 'My Active Prospects' or 'Ongoing Calls' module.</a:t>
            </a:r>
          </a:p>
          <a:p>
            <a:r>
              <a:rPr lang="en-IN" sz="1800" b="0" i="0" u="none" strike="noStrike" dirty="0">
                <a:solidFill>
                  <a:srgbClr val="000000"/>
                </a:solidFill>
                <a:effectLst/>
                <a:latin typeface="Calibri" panose="020F0502020204030204" pitchFamily="34" charset="0"/>
              </a:rPr>
              <a:t>Step 3: Clicks on 'Call' to initiate the cloud-based call directly from the UI.</a:t>
            </a:r>
          </a:p>
          <a:p>
            <a:r>
              <a:rPr lang="en-IN" sz="1800" b="0" i="0" u="none" strike="noStrike" dirty="0">
                <a:solidFill>
                  <a:srgbClr val="000000"/>
                </a:solidFill>
                <a:effectLst/>
                <a:latin typeface="Calibri" panose="020F0502020204030204" pitchFamily="34" charset="0"/>
              </a:rPr>
              <a:t>Step 4: The system logs call result automatically. If cloud call fails, fallback option allows manual entry.</a:t>
            </a:r>
          </a:p>
          <a:p>
            <a:r>
              <a:rPr lang="en-IN" sz="1800" b="0" i="0" u="none" strike="noStrike" dirty="0">
                <a:solidFill>
                  <a:srgbClr val="000000"/>
                </a:solidFill>
                <a:effectLst/>
                <a:latin typeface="Calibri" panose="020F0502020204030204" pitchFamily="34" charset="0"/>
              </a:rPr>
              <a:t>Step 5: Dashboard updates in real time, and </a:t>
            </a:r>
            <a:r>
              <a:rPr lang="en-IN" sz="1800" b="0" i="0" u="none" strike="noStrike" dirty="0" err="1">
                <a:solidFill>
                  <a:srgbClr val="000000"/>
                </a:solidFill>
                <a:effectLst/>
                <a:latin typeface="Calibri" panose="020F0502020204030204" pitchFamily="34" charset="0"/>
              </a:rPr>
              <a:t>contactability</a:t>
            </a:r>
            <a:r>
              <a:rPr lang="en-IN" sz="1800" b="0" i="0" u="none" strike="noStrike" dirty="0">
                <a:solidFill>
                  <a:srgbClr val="000000"/>
                </a:solidFill>
                <a:effectLst/>
                <a:latin typeface="Calibri" panose="020F0502020204030204" pitchFamily="34" charset="0"/>
              </a:rPr>
              <a:t> metrics reflect the changes.</a:t>
            </a:r>
          </a:p>
        </p:txBody>
      </p:sp>
    </p:spTree>
    <p:extLst>
      <p:ext uri="{BB962C8B-B14F-4D97-AF65-F5344CB8AC3E}">
        <p14:creationId xmlns:p14="http://schemas.microsoft.com/office/powerpoint/2010/main" val="771766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04A301-6608-D9C5-2468-904C58D1DDE6}"/>
              </a:ext>
            </a:extLst>
          </p:cNvPr>
          <p:cNvSpPr>
            <a:spLocks noGrp="1"/>
          </p:cNvSpPr>
          <p:nvPr>
            <p:ph type="title"/>
          </p:nvPr>
        </p:nvSpPr>
        <p:spPr/>
        <p:txBody>
          <a:bodyPr>
            <a:normAutofit/>
          </a:bodyPr>
          <a:lstStyle/>
          <a:p>
            <a:r>
              <a:rPr lang="en-IN" sz="2000" b="1" i="0" u="none" strike="noStrike" dirty="0">
                <a:solidFill>
                  <a:srgbClr val="000000"/>
                </a:solidFill>
                <a:effectLst/>
                <a:latin typeface="Calibri" panose="020F0502020204030204" pitchFamily="34" charset="0"/>
              </a:rPr>
              <a:t>UI Integration Points</a:t>
            </a:r>
            <a:endParaRPr lang="en-US" sz="2000" b="1" dirty="0"/>
          </a:p>
        </p:txBody>
      </p:sp>
      <p:sp>
        <p:nvSpPr>
          <p:cNvPr id="3" name="Content Placeholder 2">
            <a:extLst>
              <a:ext uri="{FF2B5EF4-FFF2-40B4-BE49-F238E27FC236}">
                <a16:creationId xmlns:a16="http://schemas.microsoft.com/office/drawing/2014/main" id="{A58D2FF2-642C-6729-A29B-67748169CE8E}"/>
              </a:ext>
            </a:extLst>
          </p:cNvPr>
          <p:cNvSpPr>
            <a:spLocks noGrp="1"/>
          </p:cNvSpPr>
          <p:nvPr>
            <p:ph idx="1"/>
          </p:nvPr>
        </p:nvSpPr>
        <p:spPr>
          <a:xfrm>
            <a:off x="838200" y="1825625"/>
            <a:ext cx="10515600" cy="2959026"/>
          </a:xfrm>
        </p:spPr>
        <p:txBody>
          <a:bodyPr>
            <a:normAutofit/>
          </a:bodyPr>
          <a:lstStyle/>
          <a:p>
            <a:r>
              <a:rPr lang="en-IN" sz="1800" b="0" i="0" u="none" strike="noStrike" dirty="0">
                <a:solidFill>
                  <a:srgbClr val="000000"/>
                </a:solidFill>
                <a:effectLst/>
                <a:latin typeface="Calibri" panose="020F0502020204030204" pitchFamily="34" charset="0"/>
              </a:rPr>
              <a:t>Add a 'Cloud Call' button within the 'Ongoing Calls' and 'My Prospects' sections.</a:t>
            </a:r>
          </a:p>
          <a:p>
            <a:r>
              <a:rPr lang="en-IN" sz="1800" b="0" i="0" u="none" strike="noStrike" dirty="0">
                <a:solidFill>
                  <a:srgbClr val="000000"/>
                </a:solidFill>
                <a:effectLst/>
                <a:latin typeface="Calibri" panose="020F0502020204030204" pitchFamily="34" charset="0"/>
              </a:rPr>
              <a:t>Display a modal dialog with fallback options if the call cannot connect.</a:t>
            </a:r>
          </a:p>
          <a:p>
            <a:r>
              <a:rPr lang="en-IN" sz="1800" b="0" i="0" u="none" strike="noStrike" dirty="0">
                <a:solidFill>
                  <a:srgbClr val="000000"/>
                </a:solidFill>
                <a:effectLst/>
                <a:latin typeface="Calibri" panose="020F0502020204030204" pitchFamily="34" charset="0"/>
              </a:rPr>
              <a:t>Introduce visual indicators for call status (e.g., green for connected, red for failed).</a:t>
            </a:r>
          </a:p>
          <a:p>
            <a:r>
              <a:rPr lang="en-IN" sz="1800" b="0" i="0" u="none" strike="noStrike" dirty="0">
                <a:solidFill>
                  <a:srgbClr val="000000"/>
                </a:solidFill>
                <a:effectLst/>
                <a:latin typeface="Calibri" panose="020F0502020204030204" pitchFamily="34" charset="0"/>
              </a:rPr>
              <a:t>Integrate with 'My </a:t>
            </a:r>
            <a:r>
              <a:rPr lang="en-IN" sz="1800" b="0" i="0" u="none" strike="noStrike" dirty="0" err="1">
                <a:solidFill>
                  <a:srgbClr val="000000"/>
                </a:solidFill>
                <a:effectLst/>
                <a:latin typeface="Calibri" panose="020F0502020204030204" pitchFamily="34" charset="0"/>
              </a:rPr>
              <a:t>Contactability</a:t>
            </a:r>
            <a:r>
              <a:rPr lang="en-IN" sz="1800" b="0" i="0" u="none" strike="noStrike" dirty="0">
                <a:solidFill>
                  <a:srgbClr val="000000"/>
                </a:solidFill>
                <a:effectLst/>
                <a:latin typeface="Calibri" panose="020F0502020204030204" pitchFamily="34" charset="0"/>
              </a:rPr>
              <a:t>' panel to track real-time conversion efficiency.</a:t>
            </a:r>
          </a:p>
        </p:txBody>
      </p:sp>
    </p:spTree>
    <p:extLst>
      <p:ext uri="{BB962C8B-B14F-4D97-AF65-F5344CB8AC3E}">
        <p14:creationId xmlns:p14="http://schemas.microsoft.com/office/powerpoint/2010/main" val="6182777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1606F5-4048-FE6E-4B38-B33EA5FC5D76}"/>
              </a:ext>
            </a:extLst>
          </p:cNvPr>
          <p:cNvSpPr>
            <a:spLocks noGrp="1"/>
          </p:cNvSpPr>
          <p:nvPr>
            <p:ph type="title"/>
          </p:nvPr>
        </p:nvSpPr>
        <p:spPr/>
        <p:txBody>
          <a:bodyPr>
            <a:normAutofit/>
          </a:bodyPr>
          <a:lstStyle/>
          <a:p>
            <a:r>
              <a:rPr lang="en-IN" sz="2000" b="1" dirty="0"/>
              <a:t>Success Criteria (SMART)</a:t>
            </a:r>
            <a:br>
              <a:rPr lang="en-IN" sz="2000" b="1" dirty="0"/>
            </a:br>
            <a:endParaRPr lang="en-US" sz="2000" dirty="0"/>
          </a:p>
        </p:txBody>
      </p:sp>
      <p:sp>
        <p:nvSpPr>
          <p:cNvPr id="3" name="Content Placeholder 2">
            <a:extLst>
              <a:ext uri="{FF2B5EF4-FFF2-40B4-BE49-F238E27FC236}">
                <a16:creationId xmlns:a16="http://schemas.microsoft.com/office/drawing/2014/main" id="{1B5A2850-6431-3E84-6BE3-6A7DC88B661A}"/>
              </a:ext>
            </a:extLst>
          </p:cNvPr>
          <p:cNvSpPr>
            <a:spLocks noGrp="1"/>
          </p:cNvSpPr>
          <p:nvPr>
            <p:ph idx="1"/>
          </p:nvPr>
        </p:nvSpPr>
        <p:spPr>
          <a:xfrm>
            <a:off x="838200" y="1690688"/>
            <a:ext cx="10515600" cy="4351338"/>
          </a:xfrm>
        </p:spPr>
        <p:txBody>
          <a:bodyPr>
            <a:normAutofit/>
          </a:bodyPr>
          <a:lstStyle/>
          <a:p>
            <a:r>
              <a:rPr lang="en-IN" sz="1800" b="0" i="0" u="none" strike="noStrike" dirty="0">
                <a:solidFill>
                  <a:srgbClr val="000000"/>
                </a:solidFill>
                <a:effectLst/>
                <a:latin typeface="Calibri" panose="020F0502020204030204" pitchFamily="34" charset="0"/>
              </a:rPr>
              <a:t>Reduction in lead leakage by 80% through accurate and real-time call tracking.</a:t>
            </a:r>
          </a:p>
          <a:p>
            <a:r>
              <a:rPr lang="en-IN" sz="1800" b="0" i="0" u="none" strike="noStrike" dirty="0">
                <a:solidFill>
                  <a:srgbClr val="000000"/>
                </a:solidFill>
                <a:effectLst/>
                <a:latin typeface="Calibri" panose="020F0502020204030204" pitchFamily="34" charset="0"/>
              </a:rPr>
              <a:t>Improvement in contact-to-conversion ratio by at least 30% within 3 months.</a:t>
            </a:r>
          </a:p>
          <a:p>
            <a:r>
              <a:rPr lang="en-IN" sz="1800" b="0" i="0" u="none" strike="noStrike" dirty="0">
                <a:solidFill>
                  <a:srgbClr val="000000"/>
                </a:solidFill>
                <a:effectLst/>
                <a:latin typeface="Calibri" panose="020F0502020204030204" pitchFamily="34" charset="0"/>
              </a:rPr>
              <a:t>Full rollout of cloud call module within 3 sprints (6 weeks).</a:t>
            </a:r>
          </a:p>
          <a:p>
            <a:r>
              <a:rPr lang="en-IN" sz="1800" b="0" i="0" u="none" strike="noStrike" dirty="0">
                <a:solidFill>
                  <a:srgbClr val="000000"/>
                </a:solidFill>
                <a:effectLst/>
                <a:latin typeface="Calibri" panose="020F0502020204030204" pitchFamily="34" charset="0"/>
              </a:rPr>
              <a:t>Onboard and train 100% of sales executives on the new call management process.</a:t>
            </a:r>
          </a:p>
          <a:p>
            <a:r>
              <a:rPr lang="en-IN" sz="1800" dirty="0"/>
              <a:t>S: Reduce lead leakage by 80% with </a:t>
            </a:r>
            <a:r>
              <a:rPr lang="en-IN" sz="1800" dirty="0" err="1"/>
              <a:t>centralized</a:t>
            </a:r>
            <a:r>
              <a:rPr lang="en-IN" sz="1800" dirty="0"/>
              <a:t> tracking</a:t>
            </a:r>
          </a:p>
          <a:p>
            <a:r>
              <a:rPr lang="en-IN" sz="1800" dirty="0"/>
              <a:t>M: Increase lead conversion rates by 30% within 3 months post-implementation</a:t>
            </a:r>
          </a:p>
          <a:p>
            <a:r>
              <a:rPr lang="en-IN" sz="1800" dirty="0"/>
              <a:t>A: Train 100% of sales executives with role-based mobile CRM usage</a:t>
            </a:r>
          </a:p>
          <a:p>
            <a:r>
              <a:rPr lang="en-IN" sz="1800" dirty="0"/>
              <a:t>R: Improve TAT for follow-ups and callbacks by automating reminders and updates</a:t>
            </a:r>
          </a:p>
          <a:p>
            <a:r>
              <a:rPr lang="en-IN" sz="1800" dirty="0"/>
              <a:t>T: Complete MVP rollout in 3 sprints (6 weeks), full rollout in 3 months</a:t>
            </a:r>
            <a:endParaRPr lang="en-IN" sz="1800" b="0" i="0" u="none" strike="noStrike" dirty="0">
              <a:solidFill>
                <a:srgbClr val="000000"/>
              </a:solidFill>
              <a:effectLst/>
              <a:latin typeface="Calibri" panose="020F0502020204030204" pitchFamily="34" charset="0"/>
            </a:endParaRPr>
          </a:p>
          <a:p>
            <a:endParaRPr lang="en-US" sz="1800" dirty="0"/>
          </a:p>
        </p:txBody>
      </p:sp>
    </p:spTree>
    <p:extLst>
      <p:ext uri="{BB962C8B-B14F-4D97-AF65-F5344CB8AC3E}">
        <p14:creationId xmlns:p14="http://schemas.microsoft.com/office/powerpoint/2010/main" val="22318426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B45266-47C1-D762-9A1F-4330360B5CCE}"/>
              </a:ext>
            </a:extLst>
          </p:cNvPr>
          <p:cNvSpPr>
            <a:spLocks noGrp="1"/>
          </p:cNvSpPr>
          <p:nvPr>
            <p:ph type="title"/>
          </p:nvPr>
        </p:nvSpPr>
        <p:spPr>
          <a:xfrm>
            <a:off x="838200" y="365125"/>
            <a:ext cx="10515600" cy="963945"/>
          </a:xfrm>
        </p:spPr>
        <p:txBody>
          <a:bodyPr>
            <a:normAutofit/>
          </a:bodyPr>
          <a:lstStyle/>
          <a:p>
            <a:r>
              <a:rPr lang="en-IN" sz="2000" b="1" dirty="0"/>
              <a:t>Methods / Agile Approach</a:t>
            </a:r>
            <a:br>
              <a:rPr lang="en-IN" sz="2000" b="1" dirty="0"/>
            </a:br>
            <a:endParaRPr lang="en-US" sz="2000" dirty="0"/>
          </a:p>
        </p:txBody>
      </p:sp>
      <p:sp>
        <p:nvSpPr>
          <p:cNvPr id="3" name="Content Placeholder 2">
            <a:extLst>
              <a:ext uri="{FF2B5EF4-FFF2-40B4-BE49-F238E27FC236}">
                <a16:creationId xmlns:a16="http://schemas.microsoft.com/office/drawing/2014/main" id="{1C7912E9-3BB5-D662-8AC2-696B1CCE60C7}"/>
              </a:ext>
            </a:extLst>
          </p:cNvPr>
          <p:cNvSpPr>
            <a:spLocks noGrp="1"/>
          </p:cNvSpPr>
          <p:nvPr>
            <p:ph idx="1"/>
          </p:nvPr>
        </p:nvSpPr>
        <p:spPr>
          <a:xfrm>
            <a:off x="838200" y="1690688"/>
            <a:ext cx="10515600" cy="4351338"/>
          </a:xfrm>
        </p:spPr>
        <p:txBody>
          <a:bodyPr>
            <a:noAutofit/>
          </a:bodyPr>
          <a:lstStyle/>
          <a:p>
            <a:r>
              <a:rPr lang="en-IN" sz="1800" b="1" dirty="0"/>
              <a:t>Sprint 0 (Inception)</a:t>
            </a:r>
            <a:r>
              <a:rPr lang="en-IN" sz="1800" dirty="0"/>
              <a:t>:</a:t>
            </a:r>
          </a:p>
          <a:p>
            <a:r>
              <a:rPr lang="en-IN" sz="1800" dirty="0"/>
              <a:t>Product Backlog creation with key features (Lead Capture, Assignment, Follow-up Scheduler, Mobile App)</a:t>
            </a:r>
          </a:p>
          <a:p>
            <a:r>
              <a:rPr lang="en-IN" sz="1800" dirty="0"/>
              <a:t>Identify Product Owner, Scrum Master, Development Team</a:t>
            </a:r>
          </a:p>
          <a:p>
            <a:r>
              <a:rPr lang="en-IN" sz="1800" b="1" dirty="0"/>
              <a:t>Sprint 1:</a:t>
            </a:r>
          </a:p>
          <a:p>
            <a:r>
              <a:rPr lang="en-IN" sz="1800" dirty="0"/>
              <a:t>Develop core lead management dashboard and user login modules</a:t>
            </a:r>
          </a:p>
          <a:p>
            <a:r>
              <a:rPr lang="en-IN" sz="1800" dirty="0"/>
              <a:t>Daily </a:t>
            </a:r>
            <a:r>
              <a:rPr lang="en-IN" sz="1800" dirty="0" err="1"/>
              <a:t>standups</a:t>
            </a:r>
            <a:r>
              <a:rPr lang="en-IN" sz="1800" dirty="0"/>
              <a:t>, sprint planning, sprint demo</a:t>
            </a:r>
          </a:p>
          <a:p>
            <a:r>
              <a:rPr lang="en-IN" sz="1800" b="1" dirty="0"/>
              <a:t>Sprint 2:</a:t>
            </a:r>
          </a:p>
          <a:p>
            <a:r>
              <a:rPr lang="en-IN" sz="1800" dirty="0"/>
              <a:t>Add mobile interface + integration with existing systems (CBS, LOS)</a:t>
            </a:r>
          </a:p>
          <a:p>
            <a:r>
              <a:rPr lang="en-IN" sz="1800" dirty="0"/>
              <a:t>UAT by selected sales executives</a:t>
            </a:r>
          </a:p>
          <a:p>
            <a:r>
              <a:rPr lang="en-IN" sz="1800" b="1" dirty="0"/>
              <a:t>Sprint 3:</a:t>
            </a:r>
          </a:p>
          <a:p>
            <a:r>
              <a:rPr lang="en-IN" sz="1800" dirty="0"/>
              <a:t>Add reports, user notifications, and supervisor dashboards</a:t>
            </a:r>
          </a:p>
          <a:p>
            <a:r>
              <a:rPr lang="en-IN" sz="1800" dirty="0"/>
              <a:t>Final deployment and training</a:t>
            </a:r>
          </a:p>
        </p:txBody>
      </p:sp>
    </p:spTree>
    <p:extLst>
      <p:ext uri="{BB962C8B-B14F-4D97-AF65-F5344CB8AC3E}">
        <p14:creationId xmlns:p14="http://schemas.microsoft.com/office/powerpoint/2010/main" val="26897790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36F2F4-301A-1957-3013-3F1D11D0EF74}"/>
              </a:ext>
            </a:extLst>
          </p:cNvPr>
          <p:cNvSpPr>
            <a:spLocks noGrp="1"/>
          </p:cNvSpPr>
          <p:nvPr>
            <p:ph type="title"/>
          </p:nvPr>
        </p:nvSpPr>
        <p:spPr>
          <a:xfrm>
            <a:off x="838200" y="0"/>
            <a:ext cx="10515600" cy="767907"/>
          </a:xfrm>
        </p:spPr>
        <p:txBody>
          <a:bodyPr>
            <a:normAutofit/>
          </a:bodyPr>
          <a:lstStyle/>
          <a:p>
            <a:r>
              <a:rPr lang="en-IN" sz="2000" b="1" i="0" u="none" strike="noStrike" dirty="0">
                <a:solidFill>
                  <a:srgbClr val="000000"/>
                </a:solidFill>
                <a:effectLst/>
                <a:latin typeface="Calibri" panose="020F0502020204030204" pitchFamily="34" charset="0"/>
              </a:rPr>
              <a:t>Project Timeline</a:t>
            </a:r>
            <a:endParaRPr lang="en-US" sz="2000" b="1" dirty="0"/>
          </a:p>
        </p:txBody>
      </p:sp>
      <p:sp>
        <p:nvSpPr>
          <p:cNvPr id="3" name="Content Placeholder 2">
            <a:extLst>
              <a:ext uri="{FF2B5EF4-FFF2-40B4-BE49-F238E27FC236}">
                <a16:creationId xmlns:a16="http://schemas.microsoft.com/office/drawing/2014/main" id="{FEFB4C19-7F2F-44B0-BB83-EB6F0164C8B5}"/>
              </a:ext>
            </a:extLst>
          </p:cNvPr>
          <p:cNvSpPr>
            <a:spLocks noGrp="1"/>
          </p:cNvSpPr>
          <p:nvPr>
            <p:ph idx="1"/>
          </p:nvPr>
        </p:nvSpPr>
        <p:spPr>
          <a:xfrm>
            <a:off x="838200" y="1092791"/>
            <a:ext cx="10940312" cy="5547760"/>
          </a:xfrm>
        </p:spPr>
        <p:txBody>
          <a:bodyPr>
            <a:noAutofit/>
          </a:bodyPr>
          <a:lstStyle/>
          <a:p>
            <a:pPr marL="0" indent="0">
              <a:buNone/>
            </a:pPr>
            <a:r>
              <a:rPr lang="en-IN" sz="1800" b="1" dirty="0"/>
              <a:t>Week 1–2: Sprint 0 – Inception &amp; Planning Phase</a:t>
            </a:r>
          </a:p>
          <a:p>
            <a:pPr marL="0" indent="0">
              <a:buNone/>
            </a:pPr>
            <a:r>
              <a:rPr lang="en-IN" sz="1800" dirty="0"/>
              <a:t>Assemble the Agile team: Product Owner, Scrum Master, Developers, and QA.</a:t>
            </a:r>
          </a:p>
          <a:p>
            <a:pPr marL="0" indent="0">
              <a:buNone/>
            </a:pPr>
            <a:r>
              <a:rPr lang="en-IN" sz="1800" dirty="0"/>
              <a:t>Conduct stakeholder workshops to gather initial expectations and pain points.</a:t>
            </a:r>
          </a:p>
          <a:p>
            <a:pPr marL="0" indent="0">
              <a:buNone/>
            </a:pPr>
            <a:r>
              <a:rPr lang="en-IN" sz="1800" dirty="0"/>
              <a:t>Create a high-level Product Backlog with </a:t>
            </a:r>
            <a:r>
              <a:rPr lang="en-IN" sz="1800" dirty="0" err="1"/>
              <a:t>prioritized</a:t>
            </a:r>
            <a:r>
              <a:rPr lang="en-IN" sz="1800" dirty="0"/>
              <a:t> user stories:</a:t>
            </a:r>
          </a:p>
          <a:p>
            <a:r>
              <a:rPr lang="en-IN" sz="1800" dirty="0"/>
              <a:t>Lead access</a:t>
            </a:r>
          </a:p>
          <a:p>
            <a:r>
              <a:rPr lang="en-IN" sz="1800" dirty="0"/>
              <a:t>Cloud call initiation</a:t>
            </a:r>
          </a:p>
          <a:p>
            <a:r>
              <a:rPr lang="en-IN" sz="1800" dirty="0"/>
              <a:t>Call status logging</a:t>
            </a:r>
          </a:p>
          <a:p>
            <a:r>
              <a:rPr lang="en-IN" sz="1800" dirty="0"/>
              <a:t>Dashboard integration</a:t>
            </a:r>
          </a:p>
          <a:p>
            <a:pPr marL="0" indent="0">
              <a:buNone/>
            </a:pPr>
            <a:r>
              <a:rPr lang="en-IN" sz="1800" b="1" dirty="0"/>
              <a:t>Week 3–4: Sprint 1 – Core Platform Setup</a:t>
            </a:r>
          </a:p>
          <a:p>
            <a:r>
              <a:rPr lang="en-IN" sz="1800" dirty="0"/>
              <a:t>Develop user login system and authentication.</a:t>
            </a:r>
          </a:p>
          <a:p>
            <a:r>
              <a:rPr lang="en-IN" sz="1800" dirty="0"/>
              <a:t>Design and build home dashboard with modules like “My Work”, “Ongoing Calls”, and “Leads”.</a:t>
            </a:r>
          </a:p>
          <a:p>
            <a:r>
              <a:rPr lang="en-IN" sz="1800" dirty="0"/>
              <a:t>Create backend connectivity with CRM data sources.</a:t>
            </a:r>
          </a:p>
          <a:p>
            <a:r>
              <a:rPr lang="en-IN" sz="1800" dirty="0"/>
              <a:t>Define initial UI elements for call status display and user profile views.</a:t>
            </a:r>
          </a:p>
          <a:p>
            <a:r>
              <a:rPr lang="en-IN" sz="1800" dirty="0"/>
              <a:t>Internal sprint demo to stakeholders to validate core layout and flow.</a:t>
            </a:r>
          </a:p>
          <a:p>
            <a:pPr marL="0" indent="0">
              <a:buNone/>
            </a:pPr>
            <a:endParaRPr lang="en-IN" sz="1800" b="0" i="0" u="none" strike="noStrike" dirty="0">
              <a:solidFill>
                <a:srgbClr val="000000"/>
              </a:solidFill>
              <a:effectLst/>
              <a:latin typeface="Calibri" panose="020F0502020204030204" pitchFamily="34" charset="0"/>
            </a:endParaRPr>
          </a:p>
          <a:p>
            <a:pPr marL="0" indent="0">
              <a:buNone/>
            </a:pPr>
            <a:endParaRPr lang="en-IN" sz="1800" b="0" i="0" u="none" strike="noStrike" dirty="0">
              <a:solidFill>
                <a:srgbClr val="000000"/>
              </a:solidFill>
              <a:effectLst/>
              <a:latin typeface="Calibri" panose="020F0502020204030204" pitchFamily="34" charset="0"/>
            </a:endParaRPr>
          </a:p>
        </p:txBody>
      </p:sp>
    </p:spTree>
    <p:extLst>
      <p:ext uri="{BB962C8B-B14F-4D97-AF65-F5344CB8AC3E}">
        <p14:creationId xmlns:p14="http://schemas.microsoft.com/office/powerpoint/2010/main" val="26769072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1385AF-C7E0-A34C-1D5E-4DDB59A242EF}"/>
              </a:ext>
            </a:extLst>
          </p:cNvPr>
          <p:cNvSpPr>
            <a:spLocks noGrp="1"/>
          </p:cNvSpPr>
          <p:nvPr>
            <p:ph type="title"/>
          </p:nvPr>
        </p:nvSpPr>
        <p:spPr>
          <a:xfrm>
            <a:off x="236279" y="73246"/>
            <a:ext cx="10515600" cy="639061"/>
          </a:xfrm>
        </p:spPr>
        <p:txBody>
          <a:bodyPr>
            <a:normAutofit fontScale="90000"/>
          </a:bodyPr>
          <a:lstStyle/>
          <a:p>
            <a:r>
              <a:rPr lang="en-IN" sz="2000" b="1" dirty="0">
                <a:latin typeface="+mn-lt"/>
              </a:rPr>
              <a:t>Project Timeline </a:t>
            </a:r>
            <a:br>
              <a:rPr lang="en-IN" sz="2000" b="1" dirty="0">
                <a:latin typeface="+mn-lt"/>
              </a:rPr>
            </a:br>
            <a:endParaRPr lang="en-US" sz="2000" dirty="0">
              <a:latin typeface="+mn-lt"/>
            </a:endParaRPr>
          </a:p>
        </p:txBody>
      </p:sp>
      <p:sp>
        <p:nvSpPr>
          <p:cNvPr id="3" name="Content Placeholder 2">
            <a:extLst>
              <a:ext uri="{FF2B5EF4-FFF2-40B4-BE49-F238E27FC236}">
                <a16:creationId xmlns:a16="http://schemas.microsoft.com/office/drawing/2014/main" id="{5A00A6D1-FCB5-6D1C-442F-27C9DCE6419B}"/>
              </a:ext>
            </a:extLst>
          </p:cNvPr>
          <p:cNvSpPr>
            <a:spLocks noGrp="1"/>
          </p:cNvSpPr>
          <p:nvPr>
            <p:ph idx="1"/>
          </p:nvPr>
        </p:nvSpPr>
        <p:spPr>
          <a:xfrm>
            <a:off x="236279" y="999387"/>
            <a:ext cx="11117521" cy="5785367"/>
          </a:xfrm>
        </p:spPr>
        <p:txBody>
          <a:bodyPr>
            <a:noAutofit/>
          </a:bodyPr>
          <a:lstStyle/>
          <a:p>
            <a:r>
              <a:rPr lang="en-IN" sz="1800" b="1" dirty="0"/>
              <a:t>Week 5–6: Sprint 2 – Cloud Call Integration</a:t>
            </a:r>
          </a:p>
          <a:p>
            <a:r>
              <a:rPr lang="en-IN" sz="1800" dirty="0"/>
              <a:t>Integrate with cloud calling APIs (e.g., </a:t>
            </a:r>
            <a:r>
              <a:rPr lang="en-IN" sz="1800" dirty="0" err="1"/>
              <a:t>Exotel</a:t>
            </a:r>
            <a:r>
              <a:rPr lang="en-IN" sz="1800" dirty="0"/>
              <a:t>/</a:t>
            </a:r>
            <a:r>
              <a:rPr lang="en-IN" sz="1800" dirty="0" err="1"/>
              <a:t>Twilio</a:t>
            </a:r>
            <a:r>
              <a:rPr lang="en-IN" sz="1800" dirty="0"/>
              <a:t>) to enable direct call initiation from the ICRM dashboard.</a:t>
            </a:r>
          </a:p>
          <a:p>
            <a:r>
              <a:rPr lang="en-IN" sz="1800" dirty="0"/>
              <a:t>Implement automatic logging of call outcomes (Connected, Not Connected, Busy, No Answer).</a:t>
            </a:r>
          </a:p>
          <a:p>
            <a:r>
              <a:rPr lang="en-IN" sz="1800" dirty="0"/>
              <a:t>Update real-time metrics in the “My </a:t>
            </a:r>
            <a:r>
              <a:rPr lang="en-IN" sz="1800" dirty="0" err="1"/>
              <a:t>Contactability</a:t>
            </a:r>
            <a:r>
              <a:rPr lang="en-IN" sz="1800" dirty="0"/>
              <a:t>” panel.</a:t>
            </a:r>
          </a:p>
          <a:p>
            <a:r>
              <a:rPr lang="en-IN" sz="1800" dirty="0"/>
              <a:t>Perform unit and integration testing of the cloud call module.</a:t>
            </a:r>
          </a:p>
          <a:p>
            <a:r>
              <a:rPr lang="en-IN" sz="1800" b="1" dirty="0"/>
              <a:t>Week 7–8: Sprint 3 – Fallback Logic and UAT</a:t>
            </a:r>
          </a:p>
          <a:p>
            <a:r>
              <a:rPr lang="en-IN" sz="1800" dirty="0"/>
              <a:t>Develop manual fallback mechanism to allow users to log call outcomes if cloud calling fails.</a:t>
            </a:r>
          </a:p>
          <a:p>
            <a:r>
              <a:rPr lang="en-IN" sz="1800" dirty="0"/>
              <a:t>Add a remarks section and standard status dropdown (e.g., Busy, Switched Off, Callback Requested).</a:t>
            </a:r>
          </a:p>
          <a:p>
            <a:r>
              <a:rPr lang="en-IN" sz="1800" dirty="0"/>
              <a:t>Conduct User Acceptance Testing (UAT) with selected ICICI Sales representatives.</a:t>
            </a:r>
          </a:p>
          <a:p>
            <a:r>
              <a:rPr lang="en-IN" sz="1800" dirty="0"/>
              <a:t>Collect feedback, fix bugs, and implement minor UI/UX adjustments.</a:t>
            </a:r>
          </a:p>
          <a:p>
            <a:r>
              <a:rPr lang="en-IN" sz="1800" b="1" dirty="0"/>
              <a:t>Week 9–10: </a:t>
            </a:r>
            <a:r>
              <a:rPr lang="en-IN" sz="1800" b="1" dirty="0" err="1"/>
              <a:t>Finalization</a:t>
            </a:r>
            <a:r>
              <a:rPr lang="en-IN" sz="1800" b="1" dirty="0"/>
              <a:t> &amp; Go-Live</a:t>
            </a:r>
          </a:p>
          <a:p>
            <a:r>
              <a:rPr lang="en-IN" sz="1800" dirty="0"/>
              <a:t>Conduct final sprint review and retrospective.</a:t>
            </a:r>
          </a:p>
          <a:p>
            <a:r>
              <a:rPr lang="en-IN" sz="1800" dirty="0"/>
              <a:t>Final rollout across target sales units.</a:t>
            </a:r>
          </a:p>
          <a:p>
            <a:r>
              <a:rPr lang="en-IN" sz="1800" dirty="0"/>
              <a:t>Deliver user training sessions and onboarding guides.</a:t>
            </a:r>
          </a:p>
          <a:p>
            <a:r>
              <a:rPr lang="en-IN" sz="1800" dirty="0"/>
              <a:t>Monitor system performance and adoption.</a:t>
            </a:r>
          </a:p>
          <a:p>
            <a:endParaRPr lang="en-US" sz="1800" dirty="0"/>
          </a:p>
        </p:txBody>
      </p:sp>
    </p:spTree>
    <p:extLst>
      <p:ext uri="{BB962C8B-B14F-4D97-AF65-F5344CB8AC3E}">
        <p14:creationId xmlns:p14="http://schemas.microsoft.com/office/powerpoint/2010/main" val="4349829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C56C27-861D-B2EF-674B-BC45EAE7A73A}"/>
              </a:ext>
            </a:extLst>
          </p:cNvPr>
          <p:cNvSpPr>
            <a:spLocks noGrp="1"/>
          </p:cNvSpPr>
          <p:nvPr>
            <p:ph type="title"/>
          </p:nvPr>
        </p:nvSpPr>
        <p:spPr/>
        <p:txBody>
          <a:bodyPr>
            <a:normAutofit/>
          </a:bodyPr>
          <a:lstStyle/>
          <a:p>
            <a:r>
              <a:rPr lang="en-IN" sz="2000" b="1" dirty="0">
                <a:latin typeface="+mn-lt"/>
              </a:rPr>
              <a:t>Situation / Problem / Opportunity</a:t>
            </a:r>
            <a:br>
              <a:rPr lang="en-IN" sz="2000" b="1" dirty="0">
                <a:latin typeface="+mn-lt"/>
              </a:rPr>
            </a:br>
            <a:endParaRPr lang="en-US" sz="2000" dirty="0">
              <a:latin typeface="+mn-lt"/>
            </a:endParaRPr>
          </a:p>
        </p:txBody>
      </p:sp>
      <p:sp>
        <p:nvSpPr>
          <p:cNvPr id="3" name="Content Placeholder 2">
            <a:extLst>
              <a:ext uri="{FF2B5EF4-FFF2-40B4-BE49-F238E27FC236}">
                <a16:creationId xmlns:a16="http://schemas.microsoft.com/office/drawing/2014/main" id="{88830371-C9DB-7001-FC22-1F36BF9E3F3E}"/>
              </a:ext>
            </a:extLst>
          </p:cNvPr>
          <p:cNvSpPr>
            <a:spLocks noGrp="1"/>
          </p:cNvSpPr>
          <p:nvPr>
            <p:ph idx="1"/>
          </p:nvPr>
        </p:nvSpPr>
        <p:spPr>
          <a:xfrm>
            <a:off x="838200" y="1690688"/>
            <a:ext cx="10515600" cy="4802187"/>
          </a:xfrm>
        </p:spPr>
        <p:txBody>
          <a:bodyPr>
            <a:noAutofit/>
          </a:bodyPr>
          <a:lstStyle/>
          <a:p>
            <a:pPr marL="0" indent="0">
              <a:buNone/>
            </a:pPr>
            <a:r>
              <a:rPr lang="en-IN" sz="1800" b="1" dirty="0"/>
              <a:t>Situation :</a:t>
            </a:r>
          </a:p>
          <a:p>
            <a:pPr marL="0" indent="0">
              <a:buNone/>
            </a:pPr>
            <a:endParaRPr lang="en-IN" sz="1800" b="1" dirty="0"/>
          </a:p>
          <a:p>
            <a:pPr marL="0" indent="0">
              <a:buNone/>
            </a:pPr>
            <a:r>
              <a:rPr lang="en-IN" sz="1800" dirty="0"/>
              <a:t>Sales executives currently use personal mobile devices to make customer calls and must return to the ICRM system afterward to manually update the call status. This disjointed workflow often results in:</a:t>
            </a:r>
          </a:p>
          <a:p>
            <a:pPr marL="0" indent="0">
              <a:buNone/>
            </a:pPr>
            <a:endParaRPr lang="en-IN" sz="1800" dirty="0"/>
          </a:p>
          <a:p>
            <a:r>
              <a:rPr lang="en-IN" sz="1800" dirty="0"/>
              <a:t>Missed or delayed updates on lead status,</a:t>
            </a:r>
          </a:p>
          <a:p>
            <a:r>
              <a:rPr lang="en-IN" sz="1800" dirty="0"/>
              <a:t>Lack of real-time visibility for supervisors and managers,</a:t>
            </a:r>
          </a:p>
          <a:p>
            <a:r>
              <a:rPr lang="en-IN" sz="1800" dirty="0"/>
              <a:t>Increased chances of human error in data entry,</a:t>
            </a:r>
          </a:p>
          <a:p>
            <a:r>
              <a:rPr lang="en-IN" sz="1800" dirty="0"/>
              <a:t>Low accountability in follow-up actions, and</a:t>
            </a:r>
          </a:p>
          <a:p>
            <a:r>
              <a:rPr lang="en-IN" sz="1800" dirty="0"/>
              <a:t>Inefficiencies in measuring and improving sales performance.</a:t>
            </a:r>
          </a:p>
          <a:p>
            <a:pPr marL="0" indent="0">
              <a:buNone/>
            </a:pPr>
            <a:endParaRPr lang="en-IN" sz="1800" dirty="0"/>
          </a:p>
          <a:p>
            <a:pPr marL="0" indent="0">
              <a:buNone/>
            </a:pPr>
            <a:r>
              <a:rPr lang="en-IN" sz="1800" dirty="0"/>
              <a:t>Moreover, without telephony integration, the system cannot track or </a:t>
            </a:r>
            <a:r>
              <a:rPr lang="en-IN" sz="1800" dirty="0" err="1"/>
              <a:t>analyze</a:t>
            </a:r>
            <a:r>
              <a:rPr lang="en-IN" sz="1800" dirty="0"/>
              <a:t> call outcomes, such as how many leads were actually contacted, how many responded, or how effective a particular executive’s outreach is. This gap leads to incomplete metrics for sales conversions and poor customer experience.</a:t>
            </a:r>
          </a:p>
          <a:p>
            <a:pPr marL="0" indent="0">
              <a:buNone/>
            </a:pPr>
            <a:endParaRPr lang="en-IN" sz="1800" b="1" dirty="0"/>
          </a:p>
        </p:txBody>
      </p:sp>
    </p:spTree>
    <p:extLst>
      <p:ext uri="{BB962C8B-B14F-4D97-AF65-F5344CB8AC3E}">
        <p14:creationId xmlns:p14="http://schemas.microsoft.com/office/powerpoint/2010/main" val="21150585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7DFAA4-B415-0D50-4CEC-D94E9D4F9AF0}"/>
              </a:ext>
            </a:extLst>
          </p:cNvPr>
          <p:cNvSpPr>
            <a:spLocks noGrp="1"/>
          </p:cNvSpPr>
          <p:nvPr>
            <p:ph type="title"/>
          </p:nvPr>
        </p:nvSpPr>
        <p:spPr>
          <a:xfrm>
            <a:off x="838200" y="365126"/>
            <a:ext cx="10515600" cy="993480"/>
          </a:xfrm>
        </p:spPr>
        <p:txBody>
          <a:bodyPr>
            <a:normAutofit/>
          </a:bodyPr>
          <a:lstStyle/>
          <a:p>
            <a:r>
              <a:rPr lang="en-IN" sz="2000" b="1" dirty="0"/>
              <a:t>Required Resources:</a:t>
            </a:r>
            <a:br>
              <a:rPr lang="en-IN" sz="2000" b="1" dirty="0"/>
            </a:br>
            <a:endParaRPr lang="en-US" sz="2000" dirty="0"/>
          </a:p>
        </p:txBody>
      </p:sp>
      <p:sp>
        <p:nvSpPr>
          <p:cNvPr id="3" name="Content Placeholder 2">
            <a:extLst>
              <a:ext uri="{FF2B5EF4-FFF2-40B4-BE49-F238E27FC236}">
                <a16:creationId xmlns:a16="http://schemas.microsoft.com/office/drawing/2014/main" id="{3F44B122-9E6E-8B04-033B-C68E4B8B19C1}"/>
              </a:ext>
            </a:extLst>
          </p:cNvPr>
          <p:cNvSpPr>
            <a:spLocks noGrp="1"/>
          </p:cNvSpPr>
          <p:nvPr>
            <p:ph idx="1"/>
          </p:nvPr>
        </p:nvSpPr>
        <p:spPr>
          <a:xfrm>
            <a:off x="838200" y="1707486"/>
            <a:ext cx="10515600" cy="4351338"/>
          </a:xfrm>
        </p:spPr>
        <p:txBody>
          <a:bodyPr>
            <a:normAutofit fontScale="62500" lnSpcReduction="20000"/>
          </a:bodyPr>
          <a:lstStyle/>
          <a:p>
            <a:r>
              <a:rPr lang="en-IN" b="1" dirty="0"/>
              <a:t>People</a:t>
            </a:r>
            <a:r>
              <a:rPr lang="en-IN" dirty="0"/>
              <a:t>:</a:t>
            </a:r>
          </a:p>
          <a:p>
            <a:r>
              <a:rPr lang="en-IN" dirty="0"/>
              <a:t>Product Owner (Business team)</a:t>
            </a:r>
          </a:p>
          <a:p>
            <a:r>
              <a:rPr lang="en-IN" dirty="0"/>
              <a:t>Scrum Master</a:t>
            </a:r>
          </a:p>
          <a:p>
            <a:r>
              <a:rPr lang="en-IN" dirty="0"/>
              <a:t>Development team (frontend, backend, QA)</a:t>
            </a:r>
          </a:p>
          <a:p>
            <a:r>
              <a:rPr lang="en-IN" dirty="0"/>
              <a:t>ICICI Sales Team (for UAT)</a:t>
            </a:r>
          </a:p>
          <a:p>
            <a:r>
              <a:rPr lang="en-IN" b="1" dirty="0"/>
              <a:t>Time</a:t>
            </a:r>
            <a:r>
              <a:rPr lang="en-IN" dirty="0"/>
              <a:t>:</a:t>
            </a:r>
          </a:p>
          <a:p>
            <a:r>
              <a:rPr lang="en-IN" dirty="0"/>
              <a:t>3 months total; 2-week sprints</a:t>
            </a:r>
          </a:p>
          <a:p>
            <a:r>
              <a:rPr lang="en-IN" b="1" i="0" u="none" strike="noStrike" dirty="0">
                <a:solidFill>
                  <a:srgbClr val="000000"/>
                </a:solidFill>
                <a:effectLst/>
                <a:latin typeface="Calibri" panose="020F0502020204030204" pitchFamily="34" charset="0"/>
              </a:rPr>
              <a:t>Tools</a:t>
            </a:r>
            <a:r>
              <a:rPr lang="en-IN" b="0" i="0" u="none" strike="noStrike" dirty="0">
                <a:solidFill>
                  <a:srgbClr val="000000"/>
                </a:solidFill>
                <a:effectLst/>
                <a:latin typeface="Calibri" panose="020F0502020204030204" pitchFamily="34" charset="0"/>
              </a:rPr>
              <a:t>: </a:t>
            </a:r>
          </a:p>
          <a:p>
            <a:r>
              <a:rPr lang="en-IN" b="0" i="0" u="none" strike="noStrike" dirty="0">
                <a:solidFill>
                  <a:srgbClr val="000000"/>
                </a:solidFill>
                <a:effectLst/>
                <a:latin typeface="Calibri" panose="020F0502020204030204" pitchFamily="34" charset="0"/>
              </a:rPr>
              <a:t>Cloud telephony service provider (</a:t>
            </a:r>
            <a:r>
              <a:rPr lang="en-IN" b="0" i="0" u="none" strike="noStrike" dirty="0" err="1">
                <a:solidFill>
                  <a:srgbClr val="000000"/>
                </a:solidFill>
                <a:effectLst/>
                <a:latin typeface="Calibri" panose="020F0502020204030204" pitchFamily="34" charset="0"/>
              </a:rPr>
              <a:t>Exotel</a:t>
            </a:r>
            <a:r>
              <a:rPr lang="en-IN" b="0" i="0" u="none" strike="noStrike" dirty="0">
                <a:solidFill>
                  <a:srgbClr val="000000"/>
                </a:solidFill>
                <a:effectLst/>
                <a:latin typeface="Calibri" panose="020F0502020204030204" pitchFamily="34" charset="0"/>
              </a:rPr>
              <a:t>/</a:t>
            </a:r>
            <a:r>
              <a:rPr lang="en-IN" b="0" i="0" u="none" strike="noStrike" dirty="0" err="1">
                <a:solidFill>
                  <a:srgbClr val="000000"/>
                </a:solidFill>
                <a:effectLst/>
                <a:latin typeface="Calibri" panose="020F0502020204030204" pitchFamily="34" charset="0"/>
              </a:rPr>
              <a:t>Twilio</a:t>
            </a:r>
            <a:r>
              <a:rPr lang="en-IN" b="0" i="0" u="none" strike="noStrike" dirty="0">
                <a:solidFill>
                  <a:srgbClr val="000000"/>
                </a:solidFill>
                <a:effectLst/>
                <a:latin typeface="Calibri" panose="020F0502020204030204" pitchFamily="34" charset="0"/>
              </a:rPr>
              <a:t>), secure CRM integration.</a:t>
            </a:r>
            <a:endParaRPr lang="en-IN" dirty="0"/>
          </a:p>
          <a:p>
            <a:r>
              <a:rPr lang="en-IN" b="1" dirty="0"/>
              <a:t>Budget (Indicative):</a:t>
            </a:r>
          </a:p>
          <a:p>
            <a:r>
              <a:rPr lang="en-IN" dirty="0"/>
              <a:t>Software Development &amp; Licensing – ₹20,00,000</a:t>
            </a:r>
          </a:p>
          <a:p>
            <a:r>
              <a:rPr lang="en-IN" dirty="0"/>
              <a:t>Training &amp; Change Management – ₹5,00,000</a:t>
            </a:r>
          </a:p>
          <a:p>
            <a:r>
              <a:rPr lang="en-IN" dirty="0"/>
              <a:t>Mobile device provisioning – ₹10,00,000</a:t>
            </a:r>
          </a:p>
          <a:p>
            <a:endParaRPr lang="en-US" dirty="0"/>
          </a:p>
        </p:txBody>
      </p:sp>
    </p:spTree>
    <p:extLst>
      <p:ext uri="{BB962C8B-B14F-4D97-AF65-F5344CB8AC3E}">
        <p14:creationId xmlns:p14="http://schemas.microsoft.com/office/powerpoint/2010/main" val="34619970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272D99-533C-463B-BD69-9129978076DA}"/>
              </a:ext>
            </a:extLst>
          </p:cNvPr>
          <p:cNvSpPr>
            <a:spLocks noGrp="1"/>
          </p:cNvSpPr>
          <p:nvPr>
            <p:ph type="title"/>
          </p:nvPr>
        </p:nvSpPr>
        <p:spPr>
          <a:xfrm>
            <a:off x="838200" y="389859"/>
            <a:ext cx="10515600" cy="826977"/>
          </a:xfrm>
        </p:spPr>
        <p:txBody>
          <a:bodyPr>
            <a:normAutofit/>
          </a:bodyPr>
          <a:lstStyle/>
          <a:p>
            <a:r>
              <a:rPr lang="en-IN" sz="2000" b="1" dirty="0"/>
              <a:t>Risks and Dependencies:</a:t>
            </a:r>
            <a:br>
              <a:rPr lang="en-IN" sz="2000" b="1" dirty="0"/>
            </a:br>
            <a:endParaRPr lang="en-US" sz="2000" b="1" dirty="0"/>
          </a:p>
        </p:txBody>
      </p:sp>
      <p:sp>
        <p:nvSpPr>
          <p:cNvPr id="6" name="Content Placeholder 5">
            <a:extLst>
              <a:ext uri="{FF2B5EF4-FFF2-40B4-BE49-F238E27FC236}">
                <a16:creationId xmlns:a16="http://schemas.microsoft.com/office/drawing/2014/main" id="{7679742D-6A65-CCDF-A2A7-3ED1815D393D}"/>
              </a:ext>
            </a:extLst>
          </p:cNvPr>
          <p:cNvSpPr>
            <a:spLocks noGrp="1"/>
          </p:cNvSpPr>
          <p:nvPr>
            <p:ph idx="1"/>
          </p:nvPr>
        </p:nvSpPr>
        <p:spPr>
          <a:xfrm>
            <a:off x="838200" y="1860699"/>
            <a:ext cx="10515600" cy="4193953"/>
          </a:xfrm>
        </p:spPr>
        <p:txBody>
          <a:bodyPr>
            <a:normAutofit/>
          </a:bodyPr>
          <a:lstStyle/>
          <a:p>
            <a:r>
              <a:rPr lang="en-IN" sz="1800" dirty="0"/>
              <a:t>Resistance to change from sales staff who are used to the manual calling process – mitigated through training and role-based onboarding.</a:t>
            </a:r>
          </a:p>
          <a:p>
            <a:r>
              <a:rPr lang="en-IN" sz="1800" dirty="0"/>
              <a:t>Integration delays with legacy systems like LOS (Loan Origination System) or core banking systems – to be addressed through early sandbox testing.</a:t>
            </a:r>
          </a:p>
          <a:p>
            <a:r>
              <a:rPr lang="en-IN" sz="1800" dirty="0"/>
              <a:t>Data migration and validation issues when syncing lead data across systems.</a:t>
            </a:r>
          </a:p>
          <a:p>
            <a:r>
              <a:rPr lang="en-IN" sz="1800" dirty="0"/>
              <a:t>Dependency on third-party telephony APIs – ensure fallback mechanisms are reliable and tested under various failure scenarios.</a:t>
            </a:r>
          </a:p>
          <a:p>
            <a:r>
              <a:rPr lang="en-IN" sz="1800" dirty="0"/>
              <a:t>Regulatory compliance checks related to recording or tracking call activity – ensure legal approvals and consent mechanisms are in place.</a:t>
            </a:r>
          </a:p>
          <a:p>
            <a:r>
              <a:rPr lang="en-IN" sz="1800" dirty="0"/>
              <a:t>Risk of low user adoption due to new processes – overcome with user-centric design and strong feedback loop during UAT.</a:t>
            </a:r>
          </a:p>
          <a:p>
            <a:endParaRPr lang="en-US" sz="1800" dirty="0"/>
          </a:p>
        </p:txBody>
      </p:sp>
    </p:spTree>
    <p:extLst>
      <p:ext uri="{BB962C8B-B14F-4D97-AF65-F5344CB8AC3E}">
        <p14:creationId xmlns:p14="http://schemas.microsoft.com/office/powerpoint/2010/main" val="3866990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9B5B7C-843A-8EF4-92F3-AF1A646FE522}"/>
              </a:ext>
            </a:extLst>
          </p:cNvPr>
          <p:cNvSpPr>
            <a:spLocks noGrp="1"/>
          </p:cNvSpPr>
          <p:nvPr>
            <p:ph type="title"/>
          </p:nvPr>
        </p:nvSpPr>
        <p:spPr/>
        <p:txBody>
          <a:bodyPr>
            <a:normAutofit/>
          </a:bodyPr>
          <a:lstStyle/>
          <a:p>
            <a:r>
              <a:rPr lang="en-IN" sz="2000" b="1" dirty="0"/>
              <a:t>Conclusion</a:t>
            </a:r>
            <a:br>
              <a:rPr lang="en-IN" sz="2000" b="1" dirty="0"/>
            </a:br>
            <a:endParaRPr lang="en-US" sz="2000" dirty="0"/>
          </a:p>
        </p:txBody>
      </p:sp>
      <p:sp>
        <p:nvSpPr>
          <p:cNvPr id="3" name="Content Placeholder 2">
            <a:extLst>
              <a:ext uri="{FF2B5EF4-FFF2-40B4-BE49-F238E27FC236}">
                <a16:creationId xmlns:a16="http://schemas.microsoft.com/office/drawing/2014/main" id="{C83EB83C-8CB5-1920-B97B-2100C2E61079}"/>
              </a:ext>
            </a:extLst>
          </p:cNvPr>
          <p:cNvSpPr>
            <a:spLocks noGrp="1"/>
          </p:cNvSpPr>
          <p:nvPr>
            <p:ph idx="1"/>
          </p:nvPr>
        </p:nvSpPr>
        <p:spPr>
          <a:xfrm>
            <a:off x="838200" y="1825625"/>
            <a:ext cx="10515600" cy="1836701"/>
          </a:xfrm>
        </p:spPr>
        <p:txBody>
          <a:bodyPr>
            <a:normAutofit/>
          </a:bodyPr>
          <a:lstStyle/>
          <a:p>
            <a:r>
              <a:rPr lang="en-IN" sz="1800" dirty="0"/>
              <a:t>The ICRM Sales Application project under Agile methodology will directly improve lead management efficiency, reduce manual effort, and enable faster customer response. By adopting iterative development, early feedback, and collaboration, the solution will meet ICICI Bank’s strategic sales goals.</a:t>
            </a:r>
          </a:p>
        </p:txBody>
      </p:sp>
    </p:spTree>
    <p:extLst>
      <p:ext uri="{BB962C8B-B14F-4D97-AF65-F5344CB8AC3E}">
        <p14:creationId xmlns:p14="http://schemas.microsoft.com/office/powerpoint/2010/main" val="347980250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BD53F2-F4B9-E963-680E-697A85EC4E9F}"/>
              </a:ext>
            </a:extLst>
          </p:cNvPr>
          <p:cNvSpPr>
            <a:spLocks noGrp="1"/>
          </p:cNvSpPr>
          <p:nvPr>
            <p:ph type="title"/>
          </p:nvPr>
        </p:nvSpPr>
        <p:spPr/>
        <p:txBody>
          <a:bodyPr>
            <a:normAutofit/>
          </a:bodyPr>
          <a:lstStyle/>
          <a:p>
            <a:r>
              <a:rPr lang="en-IN" sz="2000" b="1" dirty="0"/>
              <a:t>To Be Completed by Appropriate Manager</a:t>
            </a:r>
            <a:br>
              <a:rPr lang="en-IN" sz="2000" b="1" dirty="0"/>
            </a:br>
            <a:endParaRPr lang="en-US" sz="2000" dirty="0"/>
          </a:p>
        </p:txBody>
      </p:sp>
      <p:graphicFrame>
        <p:nvGraphicFramePr>
          <p:cNvPr id="5" name="Table 4">
            <a:extLst>
              <a:ext uri="{FF2B5EF4-FFF2-40B4-BE49-F238E27FC236}">
                <a16:creationId xmlns:a16="http://schemas.microsoft.com/office/drawing/2014/main" id="{16BD4F33-7F7A-461E-DFE2-0A3E91D61311}"/>
              </a:ext>
            </a:extLst>
          </p:cNvPr>
          <p:cNvGraphicFramePr/>
          <p:nvPr>
            <p:extLst>
              <p:ext uri="{D42A27DB-BD31-4B8C-83A1-F6EECF244321}">
                <p14:modId xmlns:p14="http://schemas.microsoft.com/office/powerpoint/2010/main" val="2838198732"/>
              </p:ext>
            </p:extLst>
          </p:nvPr>
        </p:nvGraphicFramePr>
        <p:xfrm>
          <a:off x="838200" y="1690687"/>
          <a:ext cx="10119242" cy="4098150"/>
        </p:xfrm>
        <a:graphic>
          <a:graphicData uri="http://schemas.openxmlformats.org/drawingml/2006/table">
            <a:tbl>
              <a:tblPr>
                <a:tableStyleId>{5C22544A-7EE6-4342-B048-85BDC9FD1C3A}</a:tableStyleId>
              </a:tblPr>
              <a:tblGrid>
                <a:gridCol w="5059621">
                  <a:extLst>
                    <a:ext uri="{9D8B030D-6E8A-4147-A177-3AD203B41FA5}">
                      <a16:colId xmlns:a16="http://schemas.microsoft.com/office/drawing/2014/main" val="3633814172"/>
                    </a:ext>
                  </a:extLst>
                </a:gridCol>
                <a:gridCol w="5059621">
                  <a:extLst>
                    <a:ext uri="{9D8B030D-6E8A-4147-A177-3AD203B41FA5}">
                      <a16:colId xmlns:a16="http://schemas.microsoft.com/office/drawing/2014/main" val="2244034729"/>
                    </a:ext>
                  </a:extLst>
                </a:gridCol>
              </a:tblGrid>
              <a:tr h="910700">
                <a:tc>
                  <a:txBody>
                    <a:bodyPr/>
                    <a:lstStyle/>
                    <a:p>
                      <a:pPr>
                        <a:buNone/>
                      </a:pPr>
                      <a:r>
                        <a:rPr lang="en-IN"/>
                        <a:t>Role</a:t>
                      </a:r>
                    </a:p>
                  </a:txBody>
                  <a:tcPr anchor="ctr"/>
                </a:tc>
                <a:tc>
                  <a:txBody>
                    <a:bodyPr/>
                    <a:lstStyle/>
                    <a:p>
                      <a:pPr>
                        <a:buNone/>
                      </a:pPr>
                      <a:r>
                        <a:rPr lang="en-IN"/>
                        <a:t>Name / Designation</a:t>
                      </a:r>
                    </a:p>
                  </a:txBody>
                  <a:tcPr anchor="ctr"/>
                </a:tc>
                <a:extLst>
                  <a:ext uri="{0D108BD9-81ED-4DB2-BD59-A6C34878D82A}">
                    <a16:rowId xmlns:a16="http://schemas.microsoft.com/office/drawing/2014/main" val="702165487"/>
                  </a:ext>
                </a:extLst>
              </a:tr>
              <a:tr h="1593725">
                <a:tc>
                  <a:txBody>
                    <a:bodyPr/>
                    <a:lstStyle/>
                    <a:p>
                      <a:pPr>
                        <a:buNone/>
                      </a:pPr>
                      <a:r>
                        <a:rPr lang="en-IN" dirty="0"/>
                        <a:t>Project Sponsor</a:t>
                      </a:r>
                    </a:p>
                  </a:txBody>
                  <a:tcPr anchor="ctr"/>
                </a:tc>
                <a:tc>
                  <a:txBody>
                    <a:bodyPr/>
                    <a:lstStyle/>
                    <a:p>
                      <a:pPr>
                        <a:buNone/>
                      </a:pPr>
                      <a:r>
                        <a:rPr lang="en-IN" dirty="0"/>
                        <a:t>Mr. Ramesh Iyer – Head of Retail Sales, ICICI Bank</a:t>
                      </a:r>
                    </a:p>
                  </a:txBody>
                  <a:tcPr anchor="ctr"/>
                </a:tc>
                <a:extLst>
                  <a:ext uri="{0D108BD9-81ED-4DB2-BD59-A6C34878D82A}">
                    <a16:rowId xmlns:a16="http://schemas.microsoft.com/office/drawing/2014/main" val="181605239"/>
                  </a:ext>
                </a:extLst>
              </a:tr>
              <a:tr h="1593725">
                <a:tc>
                  <a:txBody>
                    <a:bodyPr/>
                    <a:lstStyle/>
                    <a:p>
                      <a:pPr>
                        <a:buNone/>
                      </a:pPr>
                      <a:r>
                        <a:rPr lang="en-IN" dirty="0"/>
                        <a:t>Project Manager</a:t>
                      </a:r>
                    </a:p>
                  </a:txBody>
                  <a:tcPr anchor="ctr"/>
                </a:tc>
                <a:tc>
                  <a:txBody>
                    <a:bodyPr/>
                    <a:lstStyle/>
                    <a:p>
                      <a:pPr>
                        <a:buNone/>
                      </a:pPr>
                      <a:r>
                        <a:rPr lang="en-IN" dirty="0"/>
                        <a:t>Ms. Pradnya Doiphode – Business Analyst &amp; Agile Product Owner</a:t>
                      </a:r>
                    </a:p>
                  </a:txBody>
                  <a:tcPr anchor="ctr"/>
                </a:tc>
                <a:extLst>
                  <a:ext uri="{0D108BD9-81ED-4DB2-BD59-A6C34878D82A}">
                    <a16:rowId xmlns:a16="http://schemas.microsoft.com/office/drawing/2014/main" val="845491979"/>
                  </a:ext>
                </a:extLst>
              </a:tr>
            </a:tbl>
          </a:graphicData>
        </a:graphic>
      </p:graphicFrame>
    </p:spTree>
    <p:extLst>
      <p:ext uri="{BB962C8B-B14F-4D97-AF65-F5344CB8AC3E}">
        <p14:creationId xmlns:p14="http://schemas.microsoft.com/office/powerpoint/2010/main" val="11988220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6210CE-6B2C-CFB7-A709-43149CA2877D}"/>
              </a:ext>
            </a:extLst>
          </p:cNvPr>
          <p:cNvSpPr>
            <a:spLocks noGrp="1"/>
          </p:cNvSpPr>
          <p:nvPr>
            <p:ph type="title"/>
          </p:nvPr>
        </p:nvSpPr>
        <p:spPr/>
        <p:txBody>
          <a:bodyPr>
            <a:normAutofit/>
          </a:bodyPr>
          <a:lstStyle/>
          <a:p>
            <a:r>
              <a:rPr lang="en-IN" sz="2000" b="1" dirty="0">
                <a:latin typeface="+mn-lt"/>
              </a:rPr>
              <a:t>Situation / Problem / Opportunity</a:t>
            </a:r>
            <a:br>
              <a:rPr lang="en-IN" sz="2000" b="1" dirty="0">
                <a:latin typeface="+mn-lt"/>
              </a:rPr>
            </a:br>
            <a:endParaRPr lang="en-US" sz="2000" dirty="0">
              <a:latin typeface="+mn-lt"/>
            </a:endParaRPr>
          </a:p>
        </p:txBody>
      </p:sp>
      <p:sp>
        <p:nvSpPr>
          <p:cNvPr id="3" name="Content Placeholder 2">
            <a:extLst>
              <a:ext uri="{FF2B5EF4-FFF2-40B4-BE49-F238E27FC236}">
                <a16:creationId xmlns:a16="http://schemas.microsoft.com/office/drawing/2014/main" id="{F518C11E-C743-A24B-25DF-F0C5A9DD6B6A}"/>
              </a:ext>
            </a:extLst>
          </p:cNvPr>
          <p:cNvSpPr>
            <a:spLocks noGrp="1"/>
          </p:cNvSpPr>
          <p:nvPr>
            <p:ph idx="1"/>
          </p:nvPr>
        </p:nvSpPr>
        <p:spPr>
          <a:xfrm>
            <a:off x="838200" y="2144417"/>
            <a:ext cx="10515600" cy="3201396"/>
          </a:xfrm>
        </p:spPr>
        <p:txBody>
          <a:bodyPr>
            <a:normAutofit/>
          </a:bodyPr>
          <a:lstStyle/>
          <a:p>
            <a:pPr marL="0" indent="0">
              <a:buNone/>
            </a:pPr>
            <a:r>
              <a:rPr lang="en-IN" sz="1800" b="1" i="0" u="none" strike="noStrike" dirty="0">
                <a:solidFill>
                  <a:srgbClr val="000000"/>
                </a:solidFill>
                <a:effectLst/>
                <a:latin typeface="Calibri" panose="020F0502020204030204" pitchFamily="34" charset="0"/>
              </a:rPr>
              <a:t>Problem Statement</a:t>
            </a:r>
            <a:r>
              <a:rPr lang="en-IN" sz="1800" b="0" i="0" u="none" strike="noStrike" dirty="0">
                <a:solidFill>
                  <a:srgbClr val="000000"/>
                </a:solidFill>
                <a:effectLst/>
                <a:latin typeface="Calibri" panose="020F0502020204030204" pitchFamily="34" charset="0"/>
              </a:rPr>
              <a:t> :</a:t>
            </a:r>
          </a:p>
          <a:p>
            <a:r>
              <a:rPr lang="en-IN" sz="1800" b="0" i="0" u="none" strike="noStrike" dirty="0">
                <a:solidFill>
                  <a:srgbClr val="000000"/>
                </a:solidFill>
                <a:effectLst/>
                <a:latin typeface="Calibri" panose="020F0502020204030204" pitchFamily="34" charset="0"/>
              </a:rPr>
              <a:t>The current process of managing calls and updating lead status in ICICI Bank’s CRM Sales Application is semi-manual.</a:t>
            </a:r>
          </a:p>
          <a:p>
            <a:r>
              <a:rPr lang="en-IN" sz="1800" b="0" i="0" u="none" strike="noStrike" dirty="0">
                <a:solidFill>
                  <a:srgbClr val="000000"/>
                </a:solidFill>
                <a:effectLst/>
                <a:latin typeface="Calibri" panose="020F0502020204030204" pitchFamily="34" charset="0"/>
              </a:rPr>
              <a:t>Sales representatives need to manually dial customer numbers and then return to the system to update the outcome of the call.</a:t>
            </a:r>
          </a:p>
          <a:p>
            <a:r>
              <a:rPr lang="en-IN" sz="1800" b="0" i="0" u="none" strike="noStrike" dirty="0">
                <a:solidFill>
                  <a:srgbClr val="000000"/>
                </a:solidFill>
                <a:effectLst/>
                <a:latin typeface="Calibri" panose="020F0502020204030204" pitchFamily="34" charset="0"/>
              </a:rPr>
              <a:t>This often results in delays, missed updates, and lack of accountability in lead follow-up.</a:t>
            </a:r>
          </a:p>
          <a:p>
            <a:r>
              <a:rPr lang="en-IN" sz="1800" b="0" i="0" u="none" strike="noStrike" dirty="0">
                <a:solidFill>
                  <a:srgbClr val="000000"/>
                </a:solidFill>
                <a:effectLst/>
                <a:latin typeface="Calibri" panose="020F0502020204030204" pitchFamily="34" charset="0"/>
              </a:rPr>
              <a:t>There is also no direct integration with a telephony system that can auto-log call activities or track contact success rates.</a:t>
            </a:r>
          </a:p>
        </p:txBody>
      </p:sp>
    </p:spTree>
    <p:extLst>
      <p:ext uri="{BB962C8B-B14F-4D97-AF65-F5344CB8AC3E}">
        <p14:creationId xmlns:p14="http://schemas.microsoft.com/office/powerpoint/2010/main" val="35737771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AA5607-0F6B-FBE4-C15E-6A415F5CDEEF}"/>
              </a:ext>
            </a:extLst>
          </p:cNvPr>
          <p:cNvSpPr>
            <a:spLocks noGrp="1"/>
          </p:cNvSpPr>
          <p:nvPr>
            <p:ph type="title"/>
          </p:nvPr>
        </p:nvSpPr>
        <p:spPr/>
        <p:txBody>
          <a:bodyPr>
            <a:normAutofit/>
          </a:bodyPr>
          <a:lstStyle/>
          <a:p>
            <a:r>
              <a:rPr lang="en-IN" sz="2000" b="1" dirty="0"/>
              <a:t>Situation / Problem / Opportunity</a:t>
            </a:r>
            <a:br>
              <a:rPr lang="en-IN" sz="2000" b="1" dirty="0"/>
            </a:br>
            <a:endParaRPr lang="en-US" sz="2000" dirty="0"/>
          </a:p>
        </p:txBody>
      </p:sp>
      <p:sp>
        <p:nvSpPr>
          <p:cNvPr id="3" name="Content Placeholder 2">
            <a:extLst>
              <a:ext uri="{FF2B5EF4-FFF2-40B4-BE49-F238E27FC236}">
                <a16:creationId xmlns:a16="http://schemas.microsoft.com/office/drawing/2014/main" id="{577F0DA8-EA1D-87FB-90AC-763FF834079B}"/>
              </a:ext>
            </a:extLst>
          </p:cNvPr>
          <p:cNvSpPr>
            <a:spLocks noGrp="1"/>
          </p:cNvSpPr>
          <p:nvPr>
            <p:ph idx="1"/>
          </p:nvPr>
        </p:nvSpPr>
        <p:spPr>
          <a:xfrm>
            <a:off x="838200" y="1690688"/>
            <a:ext cx="10515600" cy="3697398"/>
          </a:xfrm>
        </p:spPr>
        <p:txBody>
          <a:bodyPr>
            <a:normAutofit/>
          </a:bodyPr>
          <a:lstStyle/>
          <a:p>
            <a:pPr marL="0" indent="0">
              <a:buNone/>
            </a:pPr>
            <a:r>
              <a:rPr lang="en-IN" sz="1800" b="1" dirty="0"/>
              <a:t>Opportunity :</a:t>
            </a:r>
          </a:p>
          <a:p>
            <a:r>
              <a:rPr lang="en-IN" sz="1800" dirty="0"/>
              <a:t>Integrate a cloud telephony system (e.g., </a:t>
            </a:r>
            <a:r>
              <a:rPr lang="en-IN" sz="1800" dirty="0" err="1"/>
              <a:t>Exotel</a:t>
            </a:r>
            <a:r>
              <a:rPr lang="en-IN" sz="1800" dirty="0"/>
              <a:t>/</a:t>
            </a:r>
            <a:r>
              <a:rPr lang="en-IN" sz="1800" dirty="0" err="1"/>
              <a:t>Twilio</a:t>
            </a:r>
            <a:r>
              <a:rPr lang="en-IN" sz="1800" dirty="0"/>
              <a:t>) to initiate and log calls directly from the ICRM platform.</a:t>
            </a:r>
          </a:p>
          <a:p>
            <a:r>
              <a:rPr lang="en-IN" sz="1800" dirty="0"/>
              <a:t>Enable automatic logging of call results and update </a:t>
            </a:r>
            <a:r>
              <a:rPr lang="en-IN" sz="1800" dirty="0" err="1"/>
              <a:t>contactability</a:t>
            </a:r>
            <a:r>
              <a:rPr lang="en-IN" sz="1800" dirty="0"/>
              <a:t> metrics in real time.</a:t>
            </a:r>
          </a:p>
          <a:p>
            <a:r>
              <a:rPr lang="en-IN" sz="1800" dirty="0"/>
              <a:t>Improve lead follow-up accountability and reduce dependency on manual processes.</a:t>
            </a:r>
          </a:p>
          <a:p>
            <a:r>
              <a:rPr lang="en-IN" sz="1800" dirty="0"/>
              <a:t>Introduce a fallback mechanism for manual entry if cloud calls fail.</a:t>
            </a:r>
          </a:p>
          <a:p>
            <a:r>
              <a:rPr lang="en-IN" sz="1800" dirty="0"/>
              <a:t>Enhance sales performance visibility through better tracking and reporting.</a:t>
            </a:r>
          </a:p>
          <a:p>
            <a:r>
              <a:rPr lang="en-IN" sz="1800" dirty="0"/>
              <a:t>Boost conversion ratios by ensuring timely customer engagement.</a:t>
            </a:r>
            <a:endParaRPr lang="en-IN" sz="1800" b="1" dirty="0"/>
          </a:p>
          <a:p>
            <a:pPr marL="0" indent="0">
              <a:buNone/>
            </a:pPr>
            <a:endParaRPr lang="en-US" sz="1800" dirty="0"/>
          </a:p>
        </p:txBody>
      </p:sp>
    </p:spTree>
    <p:extLst>
      <p:ext uri="{BB962C8B-B14F-4D97-AF65-F5344CB8AC3E}">
        <p14:creationId xmlns:p14="http://schemas.microsoft.com/office/powerpoint/2010/main" val="29353550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CA461F-F30C-0AE5-386E-6F692A2B8F24}"/>
              </a:ext>
            </a:extLst>
          </p:cNvPr>
          <p:cNvSpPr>
            <a:spLocks noGrp="1"/>
          </p:cNvSpPr>
          <p:nvPr>
            <p:ph type="title"/>
          </p:nvPr>
        </p:nvSpPr>
        <p:spPr/>
        <p:txBody>
          <a:bodyPr>
            <a:normAutofit/>
          </a:bodyPr>
          <a:lstStyle/>
          <a:p>
            <a:r>
              <a:rPr lang="en-IN" sz="2000" b="0" i="0" u="none" strike="noStrike" dirty="0">
                <a:solidFill>
                  <a:srgbClr val="000000"/>
                </a:solidFill>
                <a:effectLst/>
                <a:latin typeface="Calibri" panose="020F0502020204030204" pitchFamily="34" charset="0"/>
              </a:rPr>
              <a:t>Project Purpose</a:t>
            </a:r>
            <a:endParaRPr lang="en-US" sz="2000" dirty="0"/>
          </a:p>
        </p:txBody>
      </p:sp>
      <p:sp>
        <p:nvSpPr>
          <p:cNvPr id="3" name="Content Placeholder 2">
            <a:extLst>
              <a:ext uri="{FF2B5EF4-FFF2-40B4-BE49-F238E27FC236}">
                <a16:creationId xmlns:a16="http://schemas.microsoft.com/office/drawing/2014/main" id="{0498AFA1-D72E-25B6-EE03-40F7E513AD2D}"/>
              </a:ext>
            </a:extLst>
          </p:cNvPr>
          <p:cNvSpPr>
            <a:spLocks noGrp="1"/>
          </p:cNvSpPr>
          <p:nvPr>
            <p:ph idx="1"/>
          </p:nvPr>
        </p:nvSpPr>
        <p:spPr>
          <a:xfrm>
            <a:off x="838200" y="1690688"/>
            <a:ext cx="10515600" cy="3292882"/>
          </a:xfrm>
        </p:spPr>
        <p:txBody>
          <a:bodyPr>
            <a:normAutofit/>
          </a:bodyPr>
          <a:lstStyle/>
          <a:p>
            <a:r>
              <a:rPr lang="en-IN" sz="1800" b="0" i="0" u="none" strike="noStrike" dirty="0">
                <a:solidFill>
                  <a:srgbClr val="000000"/>
                </a:solidFill>
                <a:effectLst/>
                <a:latin typeface="Calibri" panose="020F0502020204030204" pitchFamily="34" charset="0"/>
              </a:rPr>
              <a:t>This project aims to make enhanced ICRM Sales Application by integrating a cloud telephony system for direct call initiation from the dashboard.</a:t>
            </a:r>
          </a:p>
          <a:p>
            <a:r>
              <a:rPr lang="en-IN" sz="1800" b="0" i="0" u="none" strike="noStrike" dirty="0">
                <a:solidFill>
                  <a:srgbClr val="000000"/>
                </a:solidFill>
                <a:effectLst/>
                <a:latin typeface="Calibri" panose="020F0502020204030204" pitchFamily="34" charset="0"/>
              </a:rPr>
              <a:t>It also includes a fallback mechanism where users can log the call manually if the cloud-based call cannot be completed due to network issues.</a:t>
            </a:r>
          </a:p>
          <a:p>
            <a:r>
              <a:rPr lang="en-IN" sz="1800" dirty="0">
                <a:solidFill>
                  <a:srgbClr val="000000"/>
                </a:solidFill>
                <a:latin typeface="Calibri" panose="020F0502020204030204" pitchFamily="34" charset="0"/>
              </a:rPr>
              <a:t>It also includes the updation of minutes of meetings of the call.</a:t>
            </a:r>
            <a:endParaRPr lang="en-IN" sz="1800" b="0" i="0" u="none" strike="noStrike" dirty="0">
              <a:solidFill>
                <a:srgbClr val="000000"/>
              </a:solidFill>
              <a:effectLst/>
              <a:latin typeface="Calibri" panose="020F0502020204030204" pitchFamily="34" charset="0"/>
            </a:endParaRPr>
          </a:p>
          <a:p>
            <a:r>
              <a:rPr lang="en-IN" sz="1800" b="0" i="0" u="none" strike="noStrike" dirty="0">
                <a:solidFill>
                  <a:srgbClr val="000000"/>
                </a:solidFill>
                <a:effectLst/>
                <a:latin typeface="Calibri" panose="020F0502020204030204" pitchFamily="34" charset="0"/>
              </a:rPr>
              <a:t>The purpose is to streamline the sales workflow, improve tracking of contact attempts, and ensure accurate, real-time updates in the system.</a:t>
            </a:r>
          </a:p>
          <a:p>
            <a:r>
              <a:rPr lang="en-IN" sz="1800" b="0" i="0" u="none" strike="noStrike" dirty="0">
                <a:solidFill>
                  <a:srgbClr val="000000"/>
                </a:solidFill>
                <a:effectLst/>
                <a:latin typeface="Calibri" panose="020F0502020204030204" pitchFamily="34" charset="0"/>
              </a:rPr>
              <a:t>Ultimately, it supports faster lead conversion and better customer service.</a:t>
            </a:r>
          </a:p>
          <a:p>
            <a:endParaRPr lang="en-IN" sz="1800" dirty="0"/>
          </a:p>
        </p:txBody>
      </p:sp>
    </p:spTree>
    <p:extLst>
      <p:ext uri="{BB962C8B-B14F-4D97-AF65-F5344CB8AC3E}">
        <p14:creationId xmlns:p14="http://schemas.microsoft.com/office/powerpoint/2010/main" val="7874110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FB84E5-EA2D-3F20-251E-6054138B3AA9}"/>
              </a:ext>
            </a:extLst>
          </p:cNvPr>
          <p:cNvSpPr>
            <a:spLocks noGrp="1"/>
          </p:cNvSpPr>
          <p:nvPr>
            <p:ph type="title"/>
          </p:nvPr>
        </p:nvSpPr>
        <p:spPr>
          <a:xfrm>
            <a:off x="885456" y="331972"/>
            <a:ext cx="10515600" cy="908492"/>
          </a:xfrm>
        </p:spPr>
        <p:txBody>
          <a:bodyPr>
            <a:normAutofit/>
          </a:bodyPr>
          <a:lstStyle/>
          <a:p>
            <a:r>
              <a:rPr lang="en-IN" sz="2000" b="1" dirty="0"/>
              <a:t>Project Objectives</a:t>
            </a:r>
            <a:br>
              <a:rPr lang="en-IN" sz="2000" b="1" dirty="0"/>
            </a:br>
            <a:endParaRPr lang="en-US" sz="2000" dirty="0"/>
          </a:p>
        </p:txBody>
      </p:sp>
      <p:sp>
        <p:nvSpPr>
          <p:cNvPr id="6" name="Content Placeholder 5">
            <a:extLst>
              <a:ext uri="{FF2B5EF4-FFF2-40B4-BE49-F238E27FC236}">
                <a16:creationId xmlns:a16="http://schemas.microsoft.com/office/drawing/2014/main" id="{3CD5997B-76A4-7A76-2524-EE320307BB0C}"/>
              </a:ext>
            </a:extLst>
          </p:cNvPr>
          <p:cNvSpPr>
            <a:spLocks noGrp="1"/>
          </p:cNvSpPr>
          <p:nvPr>
            <p:ph idx="1"/>
          </p:nvPr>
        </p:nvSpPr>
        <p:spPr>
          <a:xfrm>
            <a:off x="790944" y="1240464"/>
            <a:ext cx="11058451" cy="5285564"/>
          </a:xfrm>
        </p:spPr>
        <p:txBody>
          <a:bodyPr>
            <a:noAutofit/>
          </a:bodyPr>
          <a:lstStyle/>
          <a:p>
            <a:pPr marL="342900" indent="-342900">
              <a:buFont typeface="+mj-lt"/>
              <a:buAutoNum type="arabicPeriod"/>
            </a:pPr>
            <a:endParaRPr lang="en-IN" sz="1800" dirty="0"/>
          </a:p>
          <a:p>
            <a:pPr marL="0" indent="0">
              <a:buNone/>
            </a:pPr>
            <a:r>
              <a:rPr lang="en-IN" sz="1800" b="1" dirty="0"/>
              <a:t>1.    Integrate Cloud Telephony into ICRM Dashboard</a:t>
            </a:r>
          </a:p>
          <a:p>
            <a:pPr marL="0" indent="0">
              <a:buNone/>
            </a:pPr>
            <a:r>
              <a:rPr lang="en-IN" sz="1800" dirty="0"/>
              <a:t>Seamlessly embed a cloud calling feature (using providers like </a:t>
            </a:r>
            <a:r>
              <a:rPr lang="en-IN" sz="1800" dirty="0" err="1"/>
              <a:t>Exotel</a:t>
            </a:r>
            <a:r>
              <a:rPr lang="en-IN" sz="1800" dirty="0"/>
              <a:t> or </a:t>
            </a:r>
            <a:r>
              <a:rPr lang="en-IN" sz="1800" dirty="0" err="1"/>
              <a:t>Twilio</a:t>
            </a:r>
            <a:r>
              <a:rPr lang="en-IN" sz="1800" dirty="0"/>
              <a:t>) within the ICRM Sales Application, enabling sales executives to initiate calls directly from the system without using personal devices.</a:t>
            </a:r>
          </a:p>
          <a:p>
            <a:pPr marL="0" indent="0">
              <a:buNone/>
            </a:pPr>
            <a:r>
              <a:rPr lang="en-IN" sz="1800" dirty="0"/>
              <a:t>Ensure smooth API-based communication for call triggering and automatic logging.</a:t>
            </a:r>
          </a:p>
          <a:p>
            <a:pPr marL="0" indent="0">
              <a:buNone/>
            </a:pPr>
            <a:r>
              <a:rPr lang="en-IN" sz="1800" b="1" dirty="0"/>
              <a:t>2 .   Automate Call Status Logging and Activity Tracking</a:t>
            </a:r>
          </a:p>
          <a:p>
            <a:pPr marL="0" indent="0">
              <a:buNone/>
            </a:pPr>
            <a:r>
              <a:rPr lang="en-IN" sz="1800" dirty="0"/>
              <a:t>Automatically capture call outcomes (Connected, Not Connected, Busy) and update them in the lead profile.</a:t>
            </a:r>
          </a:p>
          <a:p>
            <a:pPr marL="0" indent="0">
              <a:buNone/>
            </a:pPr>
            <a:r>
              <a:rPr lang="en-IN" sz="1800" dirty="0"/>
              <a:t>Eliminate the need for manual data entry and reduce errors in </a:t>
            </a:r>
            <a:r>
              <a:rPr lang="en-IN" sz="1800" dirty="0" err="1"/>
              <a:t>contactability</a:t>
            </a:r>
            <a:r>
              <a:rPr lang="en-IN" sz="1800" dirty="0"/>
              <a:t> metrics.</a:t>
            </a:r>
          </a:p>
          <a:p>
            <a:pPr marL="0" indent="0">
              <a:buNone/>
            </a:pPr>
            <a:r>
              <a:rPr lang="en-IN" sz="1800" b="1" dirty="0"/>
              <a:t>3.     Introduce Manual Fallback Mechanism</a:t>
            </a:r>
          </a:p>
          <a:p>
            <a:pPr marL="0" indent="0">
              <a:buNone/>
            </a:pPr>
            <a:r>
              <a:rPr lang="en-IN" sz="1800" dirty="0"/>
              <a:t>Provide a user-friendly fallback option when the cloud call fails due to network or technical issues.</a:t>
            </a:r>
          </a:p>
          <a:p>
            <a:pPr marL="0" indent="0">
              <a:buNone/>
            </a:pPr>
            <a:r>
              <a:rPr lang="en-IN" sz="1800" dirty="0"/>
              <a:t>Allow users to manually select call status and add remarks to ensure no loss of interaction history.</a:t>
            </a:r>
          </a:p>
          <a:p>
            <a:pPr marL="0" indent="0">
              <a:buNone/>
            </a:pPr>
            <a:r>
              <a:rPr lang="en-IN" sz="1800" b="1" dirty="0"/>
              <a:t>4.     Improve Lead Tracking and Sales Workflow Efficiency</a:t>
            </a:r>
          </a:p>
          <a:p>
            <a:pPr marL="0" indent="0">
              <a:buNone/>
            </a:pPr>
            <a:r>
              <a:rPr lang="en-IN" sz="1800" dirty="0"/>
              <a:t>Establish a structured and streamlined approach for real-time lead updates and follow-up tracking.</a:t>
            </a:r>
          </a:p>
          <a:p>
            <a:pPr marL="0" indent="0">
              <a:buNone/>
            </a:pPr>
            <a:r>
              <a:rPr lang="en-IN" sz="1800" dirty="0"/>
              <a:t>Ensure every lead is accounted for and all communications are traceable within the system.</a:t>
            </a:r>
          </a:p>
          <a:p>
            <a:pPr marL="0" indent="0">
              <a:buNone/>
            </a:pPr>
            <a:endParaRPr lang="en-US" sz="1800" dirty="0"/>
          </a:p>
        </p:txBody>
      </p:sp>
    </p:spTree>
    <p:extLst>
      <p:ext uri="{BB962C8B-B14F-4D97-AF65-F5344CB8AC3E}">
        <p14:creationId xmlns:p14="http://schemas.microsoft.com/office/powerpoint/2010/main" val="32938518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BB8C5A-A76F-6C93-DA71-CF90D8E6D5B8}"/>
              </a:ext>
            </a:extLst>
          </p:cNvPr>
          <p:cNvSpPr>
            <a:spLocks noGrp="1"/>
          </p:cNvSpPr>
          <p:nvPr>
            <p:ph type="title"/>
          </p:nvPr>
        </p:nvSpPr>
        <p:spPr>
          <a:xfrm>
            <a:off x="838200" y="365125"/>
            <a:ext cx="10515600" cy="579992"/>
          </a:xfrm>
        </p:spPr>
        <p:txBody>
          <a:bodyPr>
            <a:noAutofit/>
          </a:bodyPr>
          <a:lstStyle/>
          <a:p>
            <a:r>
              <a:rPr lang="en-IN" sz="2000" b="1" dirty="0"/>
              <a:t>Project Objectives </a:t>
            </a:r>
            <a:br>
              <a:rPr lang="en-IN" sz="2000" b="1" dirty="0"/>
            </a:br>
            <a:endParaRPr lang="en-US" sz="2000" b="1" dirty="0"/>
          </a:p>
        </p:txBody>
      </p:sp>
      <p:sp>
        <p:nvSpPr>
          <p:cNvPr id="3" name="Content Placeholder 2">
            <a:extLst>
              <a:ext uri="{FF2B5EF4-FFF2-40B4-BE49-F238E27FC236}">
                <a16:creationId xmlns:a16="http://schemas.microsoft.com/office/drawing/2014/main" id="{958E2F6F-6395-F9D8-B9D1-06B9EC740973}"/>
              </a:ext>
            </a:extLst>
          </p:cNvPr>
          <p:cNvSpPr>
            <a:spLocks noGrp="1"/>
          </p:cNvSpPr>
          <p:nvPr>
            <p:ph idx="1"/>
          </p:nvPr>
        </p:nvSpPr>
        <p:spPr>
          <a:xfrm>
            <a:off x="838200" y="1261028"/>
            <a:ext cx="11223256" cy="5231847"/>
          </a:xfrm>
        </p:spPr>
        <p:txBody>
          <a:bodyPr>
            <a:normAutofit fontScale="70000" lnSpcReduction="20000"/>
          </a:bodyPr>
          <a:lstStyle/>
          <a:p>
            <a:pPr marL="0" indent="0">
              <a:buNone/>
            </a:pPr>
            <a:r>
              <a:rPr lang="en-IN" b="1" dirty="0"/>
              <a:t>5</a:t>
            </a:r>
            <a:r>
              <a:rPr lang="en-IN" dirty="0"/>
              <a:t>.</a:t>
            </a:r>
            <a:r>
              <a:rPr lang="en-IN" b="1" dirty="0"/>
              <a:t>    Enable Mobile Compatibility for Field Executives</a:t>
            </a:r>
          </a:p>
          <a:p>
            <a:pPr marL="0" indent="0">
              <a:buNone/>
            </a:pPr>
            <a:r>
              <a:rPr lang="en-IN" dirty="0"/>
              <a:t>Provide mobile-based access to the ICRM dashboard, enabling on-the-go lead interaction, calling, and logging for field sales personnel.</a:t>
            </a:r>
          </a:p>
          <a:p>
            <a:pPr marL="0" indent="0">
              <a:buNone/>
            </a:pPr>
            <a:r>
              <a:rPr lang="en-IN" dirty="0"/>
              <a:t>Ensure the system is </a:t>
            </a:r>
            <a:r>
              <a:rPr lang="en-IN" dirty="0" err="1"/>
              <a:t>optimized</a:t>
            </a:r>
            <a:r>
              <a:rPr lang="en-IN" dirty="0"/>
              <a:t> for responsive performance on smartphones and tablets.</a:t>
            </a:r>
          </a:p>
          <a:p>
            <a:pPr marL="0" indent="0">
              <a:buNone/>
            </a:pPr>
            <a:r>
              <a:rPr lang="en-IN" b="1" dirty="0"/>
              <a:t>6.    Enhance Visibility and Accountability for Managers</a:t>
            </a:r>
          </a:p>
          <a:p>
            <a:pPr marL="0" indent="0">
              <a:buNone/>
            </a:pPr>
            <a:r>
              <a:rPr lang="en-IN" dirty="0"/>
              <a:t>Implement real-time reporting and dashboards showing call performance, contact rates, and pending follow-ups.</a:t>
            </a:r>
          </a:p>
          <a:p>
            <a:pPr marL="0" indent="0">
              <a:buNone/>
            </a:pPr>
            <a:r>
              <a:rPr lang="en-IN" dirty="0"/>
              <a:t>Provide better tools for managers to monitor team activities, productivity, and lead conversion efficiency.</a:t>
            </a:r>
          </a:p>
          <a:p>
            <a:pPr marL="0" indent="0">
              <a:buNone/>
            </a:pPr>
            <a:r>
              <a:rPr lang="en-IN" b="1" dirty="0"/>
              <a:t>7.    Support Faster Lead Conversion and Customer Engagement</a:t>
            </a:r>
          </a:p>
          <a:p>
            <a:pPr marL="0" indent="0">
              <a:buNone/>
            </a:pPr>
            <a:r>
              <a:rPr lang="en-IN" dirty="0"/>
              <a:t>With direct calling and instant updates, reduce turnaround time (TAT) in customer follow-ups.</a:t>
            </a:r>
          </a:p>
          <a:p>
            <a:pPr marL="0" indent="0">
              <a:buNone/>
            </a:pPr>
            <a:r>
              <a:rPr lang="en-IN" dirty="0"/>
              <a:t>Improve customer experience through timely communication and consistent tracking.</a:t>
            </a:r>
          </a:p>
          <a:p>
            <a:pPr marL="0" indent="0">
              <a:buNone/>
            </a:pPr>
            <a:r>
              <a:rPr lang="en-IN" b="1" dirty="0"/>
              <a:t>8.     Ensure Scalability and Compliance</a:t>
            </a:r>
          </a:p>
          <a:p>
            <a:pPr marL="0" indent="0">
              <a:buNone/>
            </a:pPr>
            <a:r>
              <a:rPr lang="en-IN" dirty="0"/>
              <a:t>Design the integration to support scaling across different product verticals like loans, credit cards, and insurance.</a:t>
            </a:r>
          </a:p>
          <a:p>
            <a:pPr marL="0" indent="0">
              <a:buNone/>
            </a:pPr>
            <a:r>
              <a:rPr lang="en-IN" dirty="0"/>
              <a:t>Ensure that data security and compliance standards are met in handling customer communication records.</a:t>
            </a:r>
          </a:p>
          <a:p>
            <a:pPr marL="0" indent="0">
              <a:buNone/>
            </a:pPr>
            <a:endParaRPr lang="en-US" dirty="0"/>
          </a:p>
        </p:txBody>
      </p:sp>
    </p:spTree>
    <p:extLst>
      <p:ext uri="{BB962C8B-B14F-4D97-AF65-F5344CB8AC3E}">
        <p14:creationId xmlns:p14="http://schemas.microsoft.com/office/powerpoint/2010/main" val="21854783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E1182C-5C3F-F7F0-628D-1A617E710563}"/>
              </a:ext>
            </a:extLst>
          </p:cNvPr>
          <p:cNvSpPr>
            <a:spLocks noGrp="1"/>
          </p:cNvSpPr>
          <p:nvPr>
            <p:ph type="title"/>
          </p:nvPr>
        </p:nvSpPr>
        <p:spPr>
          <a:xfrm>
            <a:off x="838200" y="365126"/>
            <a:ext cx="10515600" cy="609526"/>
          </a:xfrm>
        </p:spPr>
        <p:txBody>
          <a:bodyPr>
            <a:normAutofit/>
          </a:bodyPr>
          <a:lstStyle/>
          <a:p>
            <a:r>
              <a:rPr lang="en-IN" sz="2000" b="1" i="0" u="none" strike="noStrike" dirty="0">
                <a:solidFill>
                  <a:srgbClr val="000000"/>
                </a:solidFill>
                <a:effectLst/>
                <a:latin typeface="Calibri" panose="020F0502020204030204" pitchFamily="34" charset="0"/>
              </a:rPr>
              <a:t>Agile Approach Overview</a:t>
            </a:r>
            <a:endParaRPr lang="en-US" sz="2000" b="1" dirty="0"/>
          </a:p>
        </p:txBody>
      </p:sp>
      <p:sp>
        <p:nvSpPr>
          <p:cNvPr id="3" name="Content Placeholder 2">
            <a:extLst>
              <a:ext uri="{FF2B5EF4-FFF2-40B4-BE49-F238E27FC236}">
                <a16:creationId xmlns:a16="http://schemas.microsoft.com/office/drawing/2014/main" id="{18D4D4CB-7D14-4862-2E76-361073D17707}"/>
              </a:ext>
            </a:extLst>
          </p:cNvPr>
          <p:cNvSpPr>
            <a:spLocks noGrp="1"/>
          </p:cNvSpPr>
          <p:nvPr>
            <p:ph idx="1"/>
          </p:nvPr>
        </p:nvSpPr>
        <p:spPr>
          <a:xfrm>
            <a:off x="838200" y="1322052"/>
            <a:ext cx="10515600" cy="4934542"/>
          </a:xfrm>
        </p:spPr>
        <p:txBody>
          <a:bodyPr>
            <a:normAutofit/>
          </a:bodyPr>
          <a:lstStyle/>
          <a:p>
            <a:r>
              <a:rPr lang="en-IN" sz="1800" dirty="0"/>
              <a:t>The Agile methodology will be followed to ensure iterative and incremental delivery, offering continuous value to stakeholders.</a:t>
            </a:r>
          </a:p>
          <a:p>
            <a:r>
              <a:rPr lang="en-IN" sz="1800" dirty="0"/>
              <a:t>Scrum framework will be used, including short development cycles (Sprints), daily stand-ups, sprint planning, reviews, and retrospectives.</a:t>
            </a:r>
          </a:p>
          <a:p>
            <a:r>
              <a:rPr lang="en-IN" sz="1800" dirty="0"/>
              <a:t>Early and ongoing collaboration with ICICI sales users will allow timely feedback, ensuring the solution aligns with real-world needs.</a:t>
            </a:r>
          </a:p>
          <a:p>
            <a:r>
              <a:rPr lang="en-IN" sz="1800" dirty="0"/>
              <a:t>Product Backlog refinement will be a continuous process as new insights emerge during sprint reviews or UAT sessions.</a:t>
            </a:r>
          </a:p>
          <a:p>
            <a:r>
              <a:rPr lang="en-IN" sz="1800" dirty="0"/>
              <a:t>Agile enables quick adaptation to changes, such as integration needs with third-party APIs or evolving compliance requirements.</a:t>
            </a:r>
          </a:p>
          <a:p>
            <a:r>
              <a:rPr lang="en-IN" sz="1800" dirty="0"/>
              <a:t>Sprint-wise delivery ensures risk mitigation by validating small functional increments at every step instead of waiting till the end.</a:t>
            </a:r>
          </a:p>
          <a:p>
            <a:r>
              <a:rPr lang="en-IN" sz="1800" dirty="0"/>
              <a:t>User stories will be </a:t>
            </a:r>
            <a:r>
              <a:rPr lang="en-IN" sz="1800" dirty="0" err="1"/>
              <a:t>prioritized</a:t>
            </a:r>
            <a:r>
              <a:rPr lang="en-IN" sz="1800" dirty="0"/>
              <a:t> based on business value – starting with core workflows like lead access, call initiation, fallback logic, and dashboard metrics.</a:t>
            </a:r>
          </a:p>
          <a:p>
            <a:r>
              <a:rPr lang="en-IN" sz="1800" dirty="0"/>
              <a:t>Continuous testing and deployment practices will ensure each sprint results in a usable, demonstrable version of the product.</a:t>
            </a:r>
          </a:p>
          <a:p>
            <a:endParaRPr lang="en-IN" sz="1800" i="0" u="none" strike="noStrike" dirty="0">
              <a:solidFill>
                <a:srgbClr val="000000"/>
              </a:solidFill>
              <a:effectLst/>
              <a:latin typeface="Calibri" panose="020F0502020204030204" pitchFamily="34" charset="0"/>
            </a:endParaRPr>
          </a:p>
        </p:txBody>
      </p:sp>
    </p:spTree>
    <p:extLst>
      <p:ext uri="{BB962C8B-B14F-4D97-AF65-F5344CB8AC3E}">
        <p14:creationId xmlns:p14="http://schemas.microsoft.com/office/powerpoint/2010/main" val="26891477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798899-2B5B-6147-ADC7-12AF31DF8A11}"/>
              </a:ext>
            </a:extLst>
          </p:cNvPr>
          <p:cNvSpPr>
            <a:spLocks noGrp="1"/>
          </p:cNvSpPr>
          <p:nvPr>
            <p:ph type="title"/>
          </p:nvPr>
        </p:nvSpPr>
        <p:spPr/>
        <p:txBody>
          <a:bodyPr>
            <a:normAutofit/>
          </a:bodyPr>
          <a:lstStyle/>
          <a:p>
            <a:r>
              <a:rPr lang="en-IN" sz="2000" b="1" i="0" u="none" strike="noStrike" dirty="0">
                <a:solidFill>
                  <a:srgbClr val="000000"/>
                </a:solidFill>
                <a:effectLst/>
                <a:latin typeface="Calibri" panose="020F0502020204030204" pitchFamily="34" charset="0"/>
              </a:rPr>
              <a:t>Sprint 0 – Inception</a:t>
            </a:r>
            <a:endParaRPr lang="en-US" sz="2000" b="1" dirty="0"/>
          </a:p>
        </p:txBody>
      </p:sp>
      <p:sp>
        <p:nvSpPr>
          <p:cNvPr id="3" name="Content Placeholder 2">
            <a:extLst>
              <a:ext uri="{FF2B5EF4-FFF2-40B4-BE49-F238E27FC236}">
                <a16:creationId xmlns:a16="http://schemas.microsoft.com/office/drawing/2014/main" id="{06762ED2-3009-0BAD-82E6-51997E40D69A}"/>
              </a:ext>
            </a:extLst>
          </p:cNvPr>
          <p:cNvSpPr>
            <a:spLocks noGrp="1"/>
          </p:cNvSpPr>
          <p:nvPr>
            <p:ph idx="1"/>
          </p:nvPr>
        </p:nvSpPr>
        <p:spPr>
          <a:xfrm>
            <a:off x="838200" y="2415769"/>
            <a:ext cx="10515600" cy="2338794"/>
          </a:xfrm>
        </p:spPr>
        <p:txBody>
          <a:bodyPr>
            <a:normAutofit/>
          </a:bodyPr>
          <a:lstStyle/>
          <a:p>
            <a:r>
              <a:rPr lang="en-IN" sz="1800" b="0" i="0" u="none" strike="noStrike" dirty="0">
                <a:solidFill>
                  <a:srgbClr val="000000"/>
                </a:solidFill>
                <a:effectLst/>
                <a:latin typeface="Calibri" panose="020F0502020204030204" pitchFamily="34" charset="0"/>
              </a:rPr>
              <a:t>Establish the Agile team including Product Owner, Scrum Master, and development team members.</a:t>
            </a:r>
          </a:p>
          <a:p>
            <a:r>
              <a:rPr lang="en-IN" sz="1800" b="0" i="0" u="none" strike="noStrike" dirty="0">
                <a:solidFill>
                  <a:srgbClr val="000000"/>
                </a:solidFill>
                <a:effectLst/>
                <a:latin typeface="Calibri" panose="020F0502020204030204" pitchFamily="34" charset="0"/>
              </a:rPr>
              <a:t>Conduct stakeholder meetings to identify core challenges and expectations.</a:t>
            </a:r>
          </a:p>
          <a:p>
            <a:r>
              <a:rPr lang="en-IN" sz="1800" b="0" i="0" u="none" strike="noStrike" dirty="0">
                <a:solidFill>
                  <a:srgbClr val="000000"/>
                </a:solidFill>
                <a:effectLst/>
                <a:latin typeface="Calibri" panose="020F0502020204030204" pitchFamily="34" charset="0"/>
              </a:rPr>
              <a:t>Prepare initial Product Backlog with </a:t>
            </a:r>
            <a:r>
              <a:rPr lang="en-IN" sz="1800" b="0" i="0" u="none" strike="noStrike" dirty="0" err="1">
                <a:solidFill>
                  <a:srgbClr val="000000"/>
                </a:solidFill>
                <a:effectLst/>
                <a:latin typeface="Calibri" panose="020F0502020204030204" pitchFamily="34" charset="0"/>
              </a:rPr>
              <a:t>prioritized</a:t>
            </a:r>
            <a:r>
              <a:rPr lang="en-IN" sz="1800" b="0" i="0" u="none" strike="noStrike" dirty="0">
                <a:solidFill>
                  <a:srgbClr val="000000"/>
                </a:solidFill>
                <a:effectLst/>
                <a:latin typeface="Calibri" panose="020F0502020204030204" pitchFamily="34" charset="0"/>
              </a:rPr>
              <a:t> user stories such as lead access, call initiation, call logging, and dashboard update features.</a:t>
            </a:r>
          </a:p>
          <a:p>
            <a:r>
              <a:rPr lang="en-IN" sz="1800" b="0" i="0" u="none" strike="noStrike" dirty="0" err="1">
                <a:solidFill>
                  <a:srgbClr val="000000"/>
                </a:solidFill>
                <a:effectLst/>
                <a:latin typeface="Calibri" panose="020F0502020204030204" pitchFamily="34" charset="0"/>
              </a:rPr>
              <a:t>Finalize</a:t>
            </a:r>
            <a:r>
              <a:rPr lang="en-IN" sz="1800" b="0" i="0" u="none" strike="noStrike" dirty="0">
                <a:solidFill>
                  <a:srgbClr val="000000"/>
                </a:solidFill>
                <a:effectLst/>
                <a:latin typeface="Calibri" panose="020F0502020204030204" pitchFamily="34" charset="0"/>
              </a:rPr>
              <a:t> sprint timelines, tools, and communication channels for project collaboration.</a:t>
            </a:r>
          </a:p>
        </p:txBody>
      </p:sp>
    </p:spTree>
    <p:extLst>
      <p:ext uri="{BB962C8B-B14F-4D97-AF65-F5344CB8AC3E}">
        <p14:creationId xmlns:p14="http://schemas.microsoft.com/office/powerpoint/2010/main" val="8564693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23</Slides>
  <Notes>0</Notes>
  <HiddenSlides>0</HiddenSlide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Office Theme</vt:lpstr>
      <vt:lpstr>iCRM -Sales and customer 360</vt:lpstr>
      <vt:lpstr>Situation / Problem / Opportunity </vt:lpstr>
      <vt:lpstr>Situation / Problem / Opportunity </vt:lpstr>
      <vt:lpstr>Situation / Problem / Opportunity </vt:lpstr>
      <vt:lpstr>Project Purpose</vt:lpstr>
      <vt:lpstr>Project Objectives </vt:lpstr>
      <vt:lpstr>Project Objectives  </vt:lpstr>
      <vt:lpstr>Agile Approach Overview</vt:lpstr>
      <vt:lpstr>Sprint 0 – Inception</vt:lpstr>
      <vt:lpstr>Sprint 1 – Core Features</vt:lpstr>
      <vt:lpstr>Sprint 2 – Cloud Call Integration</vt:lpstr>
      <vt:lpstr>Sprint 3 – Manual Call Fallback &amp; UAT</vt:lpstr>
      <vt:lpstr>Key Features Summary</vt:lpstr>
      <vt:lpstr>User Flow – ICRM Dashboard</vt:lpstr>
      <vt:lpstr>UI Integration Points</vt:lpstr>
      <vt:lpstr>Success Criteria (SMART) </vt:lpstr>
      <vt:lpstr>Methods / Agile Approach </vt:lpstr>
      <vt:lpstr>Project Timeline</vt:lpstr>
      <vt:lpstr>Project Timeline  </vt:lpstr>
      <vt:lpstr>Required Resources: </vt:lpstr>
      <vt:lpstr>Risks and Dependencies: </vt:lpstr>
      <vt:lpstr>Conclusion </vt:lpstr>
      <vt:lpstr>To Be Completed by Appropriate Manager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iCRM -Sales and customer 360</dc:title>
  <dc:creator>pradnya doiphode</dc:creator>
  <cp:lastModifiedBy>pradnya doiphode</cp:lastModifiedBy>
  <cp:revision>1</cp:revision>
  <dcterms:created xsi:type="dcterms:W3CDTF">2025-07-28T04:16:10Z</dcterms:created>
  <dcterms:modified xsi:type="dcterms:W3CDTF">2025-07-29T06:43:52Z</dcterms:modified>
</cp:coreProperties>
</file>