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54B2-974B-45F9-B9D5-46EAF55982BA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1B9B-8936-4AD6-9FF2-176A3273AF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9036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54B2-974B-45F9-B9D5-46EAF55982BA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1B9B-8936-4AD6-9FF2-176A3273AF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2412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54B2-974B-45F9-B9D5-46EAF55982BA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1B9B-8936-4AD6-9FF2-176A3273AF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794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54B2-974B-45F9-B9D5-46EAF55982BA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1B9B-8936-4AD6-9FF2-176A3273AF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786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54B2-974B-45F9-B9D5-46EAF55982BA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1B9B-8936-4AD6-9FF2-176A3273AF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2102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54B2-974B-45F9-B9D5-46EAF55982BA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1B9B-8936-4AD6-9FF2-176A3273AF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1941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54B2-974B-45F9-B9D5-46EAF55982BA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1B9B-8936-4AD6-9FF2-176A3273AF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874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54B2-974B-45F9-B9D5-46EAF55982BA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1B9B-8936-4AD6-9FF2-176A3273AF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06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54B2-974B-45F9-B9D5-46EAF55982BA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1B9B-8936-4AD6-9FF2-176A3273AF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5324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54B2-974B-45F9-B9D5-46EAF55982BA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1B9B-8936-4AD6-9FF2-176A3273AF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6348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54B2-974B-45F9-B9D5-46EAF55982BA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1B9B-8936-4AD6-9FF2-176A3273AF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7235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954B2-974B-45F9-B9D5-46EAF55982BA}" type="datetimeFigureOut">
              <a:rPr lang="en-IN" smtClean="0"/>
              <a:t>02-07-2025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1B9B-8936-4AD6-9FF2-176A3273AF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9567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794" y="1122363"/>
            <a:ext cx="9048205" cy="112444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IN" sz="3600" b="1" dirty="0"/>
              <a:t>Project Title: </a:t>
            </a:r>
            <a:r>
              <a:rPr lang="en-IN" sz="3600" dirty="0">
                <a:latin typeface="+mn-lt"/>
              </a:rPr>
              <a:t>	</a:t>
            </a:r>
            <a:r>
              <a:rPr lang="en-IN" sz="3600" dirty="0" smtClean="0">
                <a:latin typeface="+mn-lt"/>
              </a:rPr>
              <a:t>I-VIEW APP</a:t>
            </a:r>
            <a:r>
              <a:rPr lang="en-IN" sz="3600" dirty="0">
                <a:latin typeface="+mn-lt"/>
              </a:rPr>
              <a:t/>
            </a:r>
            <a:br>
              <a:rPr lang="en-IN" sz="3600" dirty="0">
                <a:latin typeface="+mn-lt"/>
              </a:rPr>
            </a:br>
            <a:endParaRPr lang="en-IN" sz="36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55195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IN" b="1" dirty="0"/>
              <a:t>Prepared By: </a:t>
            </a:r>
            <a:r>
              <a:rPr lang="en-IN" dirty="0"/>
              <a:t>	</a:t>
            </a:r>
            <a:r>
              <a:rPr lang="en-IN" dirty="0" err="1" smtClean="0"/>
              <a:t>Shruti</a:t>
            </a:r>
            <a:r>
              <a:rPr lang="en-IN" dirty="0" smtClean="0"/>
              <a:t> </a:t>
            </a:r>
            <a:r>
              <a:rPr lang="en-IN" dirty="0" err="1" smtClean="0"/>
              <a:t>Parashar</a:t>
            </a:r>
            <a:r>
              <a:rPr lang="en-IN" dirty="0" smtClean="0"/>
              <a:t>               </a:t>
            </a:r>
            <a:r>
              <a:rPr lang="en-IN" b="1" dirty="0"/>
              <a:t>Date: </a:t>
            </a:r>
            <a:r>
              <a:rPr lang="en-IN" dirty="0" smtClean="0"/>
              <a:t>09/06/2025 </a:t>
            </a:r>
            <a:r>
              <a:rPr lang="en-IN" dirty="0"/>
              <a:t>	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27038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6469" y="587829"/>
            <a:ext cx="9196251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/>
              <a:t>Planning </a:t>
            </a:r>
            <a:r>
              <a:rPr lang="en-IN" b="1" dirty="0" smtClean="0"/>
              <a:t>Phase:- </a:t>
            </a:r>
            <a:r>
              <a:rPr lang="en-US" dirty="0"/>
              <a:t>Define the Product Backlog with epics and user stories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As a BA gather the requirement from the stakeholder and convert them into </a:t>
            </a:r>
            <a:r>
              <a:rPr lang="en-US" dirty="0" err="1" smtClean="0"/>
              <a:t>userstories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Examples of User </a:t>
            </a:r>
            <a:r>
              <a:rPr lang="en-IN" dirty="0" smtClean="0"/>
              <a:t>Stories:-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As a </a:t>
            </a:r>
          </a:p>
          <a:p>
            <a:r>
              <a:rPr lang="en-US" dirty="0" smtClean="0"/>
              <a:t>&lt;Branch manager&gt;</a:t>
            </a:r>
          </a:p>
          <a:p>
            <a:r>
              <a:rPr lang="en-US" dirty="0" smtClean="0"/>
              <a:t>I want to </a:t>
            </a:r>
          </a:p>
          <a:p>
            <a:r>
              <a:rPr lang="en-US" dirty="0" smtClean="0"/>
              <a:t>&lt;</a:t>
            </a:r>
            <a:r>
              <a:rPr lang="en-IN" dirty="0"/>
              <a:t>auto-fill SR forms </a:t>
            </a:r>
            <a:r>
              <a:rPr lang="en-IN" dirty="0" smtClean="0"/>
              <a:t>&gt;</a:t>
            </a:r>
          </a:p>
          <a:p>
            <a:r>
              <a:rPr lang="en-US" dirty="0" smtClean="0"/>
              <a:t>I </a:t>
            </a:r>
            <a:r>
              <a:rPr lang="en-US" dirty="0"/>
              <a:t>can serve customers faster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 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As a </a:t>
            </a:r>
          </a:p>
          <a:p>
            <a:r>
              <a:rPr lang="en-US" dirty="0" smtClean="0"/>
              <a:t>&lt;Branch manager&gt;</a:t>
            </a:r>
          </a:p>
          <a:p>
            <a:r>
              <a:rPr lang="en-US" dirty="0" smtClean="0"/>
              <a:t>I want to</a:t>
            </a:r>
          </a:p>
          <a:p>
            <a:r>
              <a:rPr lang="en-US" dirty="0"/>
              <a:t>&lt;access to customer statements in one </a:t>
            </a:r>
            <a:r>
              <a:rPr lang="en-US" dirty="0" smtClean="0"/>
              <a:t>app&gt;</a:t>
            </a:r>
          </a:p>
          <a:p>
            <a:r>
              <a:rPr lang="en-US" dirty="0" smtClean="0"/>
              <a:t>So I can give the fast service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67342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3850" y="535577"/>
            <a:ext cx="994083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/>
              <a:t>Sprint </a:t>
            </a:r>
            <a:r>
              <a:rPr lang="en-IN" b="1" dirty="0" smtClean="0"/>
              <a:t>Planning</a:t>
            </a:r>
            <a:r>
              <a:rPr lang="en-IN" dirty="0" smtClean="0"/>
              <a:t>:- This can be done at the beginning of the project so we can decide whet we need to do in the sprint</a:t>
            </a:r>
            <a:r>
              <a:rPr lang="en-US" dirty="0" smtClean="0"/>
              <a:t>Select </a:t>
            </a:r>
            <a:r>
              <a:rPr lang="en-US" dirty="0"/>
              <a:t>high-priority features like auto-filled SR forms, account statement access, role-based access control, </a:t>
            </a:r>
            <a:r>
              <a:rPr lang="en-US" dirty="0" smtClean="0"/>
              <a:t>for </a:t>
            </a:r>
            <a:r>
              <a:rPr lang="en-US" dirty="0"/>
              <a:t>the first few sprints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Select user stories from the backlog to work on in the current sprint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Define Sprint Backlog, tasks, estimates, and priorities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Sprint</a:t>
            </a:r>
            <a:r>
              <a:rPr lang="en-US" dirty="0" smtClean="0"/>
              <a:t> </a:t>
            </a:r>
            <a:r>
              <a:rPr lang="en-US" b="1" dirty="0"/>
              <a:t>execution</a:t>
            </a:r>
            <a:r>
              <a:rPr lang="en-US" dirty="0" smtClean="0"/>
              <a:t>:- 2-3 </a:t>
            </a:r>
            <a:r>
              <a:rPr lang="en-US" dirty="0"/>
              <a:t>week sprints including design, development, testing, and internal </a:t>
            </a:r>
            <a:r>
              <a:rPr lang="en-US" dirty="0" smtClean="0"/>
              <a:t>demos.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Daily scrum meeting:- </a:t>
            </a:r>
            <a:r>
              <a:rPr lang="en-US" dirty="0"/>
              <a:t>T</a:t>
            </a:r>
            <a:r>
              <a:rPr lang="en-US" dirty="0" smtClean="0"/>
              <a:t>his meeting  will be conduct to know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What did you do today?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What will you do tomorrow?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Are there any implements that are slowing and stopping to you?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/>
              <a:t>Design &amp; Development </a:t>
            </a:r>
            <a:r>
              <a:rPr lang="en-IN" b="1" dirty="0" smtClean="0"/>
              <a:t>Phase:-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Developers and designers work together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BA and QA continuously clarify requirements and test logic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 smtClean="0"/>
              <a:t>Testing</a:t>
            </a:r>
            <a:r>
              <a:rPr lang="en-IN" dirty="0" smtClean="0"/>
              <a:t>:-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This is the agile methodology we delivered the project in part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Continuous testing during the sprint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Includes unit testing, integration testing, functional testing, and user story validation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Bugs are reported, fixed, and re-tested within the sprint.</a:t>
            </a:r>
          </a:p>
        </p:txBody>
      </p:sp>
    </p:spTree>
    <p:extLst>
      <p:ext uri="{BB962C8B-B14F-4D97-AF65-F5344CB8AC3E}">
        <p14:creationId xmlns:p14="http://schemas.microsoft.com/office/powerpoint/2010/main" val="1821528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49086" y="222069"/>
            <a:ext cx="969264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N" b="1" dirty="0"/>
              <a:t>Sprint </a:t>
            </a:r>
            <a:r>
              <a:rPr lang="en-IN" b="1" dirty="0" smtClean="0"/>
              <a:t>Review   :-</a:t>
            </a:r>
            <a:endParaRPr lang="en-IN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N" dirty="0" smtClean="0"/>
              <a:t> </a:t>
            </a:r>
            <a:r>
              <a:rPr lang="en-IN" dirty="0"/>
              <a:t>can be done at the end of the project where team will give the demo of a completed stories to product owner and get it </a:t>
            </a:r>
            <a:r>
              <a:rPr lang="en-IN" dirty="0" smtClean="0"/>
              <a:t>clear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N" dirty="0" smtClean="0"/>
              <a:t>Who</a:t>
            </a:r>
            <a:r>
              <a:rPr lang="en-IN" b="1" dirty="0" smtClean="0"/>
              <a:t> </a:t>
            </a:r>
            <a:r>
              <a:rPr lang="en-IN" dirty="0"/>
              <a:t>attends</a:t>
            </a:r>
            <a:r>
              <a:rPr lang="en-IN" b="1" dirty="0"/>
              <a:t>:</a:t>
            </a:r>
            <a:r>
              <a:rPr lang="en-IN" dirty="0"/>
              <a:t> Scrum Team and </a:t>
            </a:r>
            <a:r>
              <a:rPr lang="en-IN" dirty="0" smtClean="0"/>
              <a:t>stakeholder(BM,BSM,SALES  Executive, operation team ,it team.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Demonstrate the completed work to stakeholders</a:t>
            </a:r>
            <a:r>
              <a:rPr lang="en-US" dirty="0" smtClean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Get feedback and approval or </a:t>
            </a:r>
            <a:r>
              <a:rPr lang="en-IN" dirty="0"/>
              <a:t>Gather stakeholder </a:t>
            </a:r>
            <a:r>
              <a:rPr lang="en-IN" dirty="0" smtClean="0"/>
              <a:t>feedback Update </a:t>
            </a:r>
            <a:r>
              <a:rPr lang="en-IN" dirty="0"/>
              <a:t>product backlog accordingly</a:t>
            </a:r>
            <a:r>
              <a:rPr lang="en-IN" dirty="0" smtClean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N" dirty="0"/>
              <a:t>Demo the working </a:t>
            </a:r>
            <a:r>
              <a:rPr lang="en-IN" dirty="0" smtClean="0"/>
              <a:t>product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/>
              <a:t>Sprint retrospective meeting:-</a:t>
            </a:r>
            <a:endParaRPr lang="en-IN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N" dirty="0"/>
              <a:t>To reflect on the sprint and identify areas of improvement</a:t>
            </a:r>
            <a:r>
              <a:rPr lang="en-IN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3 question will ask at the end of the project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1 )what went well in the sprint?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2</a:t>
            </a:r>
            <a:r>
              <a:rPr lang="en-IN" dirty="0"/>
              <a:t>) what not went well in the sprint?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3) what are the required area for improvement in the next sprint</a:t>
            </a:r>
            <a:r>
              <a:rPr lang="en-IN" dirty="0" smtClean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dirty="0"/>
              <a:t>Continuous </a:t>
            </a:r>
            <a:r>
              <a:rPr lang="en-IN" b="1" dirty="0" smtClean="0"/>
              <a:t>Refinement:-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 new ideas (</a:t>
            </a:r>
            <a:r>
              <a:rPr lang="en-US" dirty="0" err="1" smtClean="0"/>
              <a:t>e.gintegrating</a:t>
            </a:r>
            <a:r>
              <a:rPr lang="en-US" dirty="0" smtClean="0"/>
              <a:t> </a:t>
            </a:r>
            <a:r>
              <a:rPr lang="en-US" dirty="0"/>
              <a:t>circulars, RBI compliance alerts</a:t>
            </a:r>
            <a:r>
              <a:rPr lang="en-US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Adjust priorities (based on audit feedback or customer pain points)</a:t>
            </a:r>
            <a:endParaRPr lang="en-IN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N" b="1" dirty="0"/>
              <a:t>Release </a:t>
            </a:r>
            <a:r>
              <a:rPr lang="en-IN" b="1" dirty="0" smtClean="0"/>
              <a:t>Planning:-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Conduct UAT (User Acceptance Testing) with real users from ICICI</a:t>
            </a:r>
            <a:r>
              <a:rPr lang="en-US" dirty="0" smtClean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Get the feedback and experience from the bank staff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37209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909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200" b="1" dirty="0" smtClean="0"/>
              <a:t>Resources</a:t>
            </a:r>
            <a:r>
              <a:rPr lang="en-US" b="1" dirty="0" smtClean="0"/>
              <a:t>:-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6490622"/>
              </p:ext>
            </p:extLst>
          </p:nvPr>
        </p:nvGraphicFramePr>
        <p:xfrm>
          <a:off x="838200" y="1306289"/>
          <a:ext cx="10515600" cy="52120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66494638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62050569"/>
                    </a:ext>
                  </a:extLst>
                </a:gridCol>
              </a:tblGrid>
              <a:tr h="361770">
                <a:tc>
                  <a:txBody>
                    <a:bodyPr/>
                    <a:lstStyle/>
                    <a:p>
                      <a:r>
                        <a:rPr lang="en-US" dirty="0" smtClean="0"/>
                        <a:t>Roles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Responsibiliy</a:t>
                      </a:r>
                      <a:r>
                        <a:rPr lang="en-US" dirty="0" smtClean="0"/>
                        <a:t>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4014706"/>
                  </a:ext>
                </a:extLst>
              </a:tr>
              <a:tr h="624424">
                <a:tc>
                  <a:txBody>
                    <a:bodyPr/>
                    <a:lstStyle/>
                    <a:p>
                      <a:r>
                        <a:rPr lang="en-IN" dirty="0" smtClean="0"/>
                        <a:t>Product Owner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Gathers requirements from branch staff, prioritizes backlog, communicates vision.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348142"/>
                  </a:ext>
                </a:extLst>
              </a:tr>
              <a:tr h="624424">
                <a:tc>
                  <a:txBody>
                    <a:bodyPr/>
                    <a:lstStyle/>
                    <a:p>
                      <a:r>
                        <a:rPr lang="en-US" dirty="0" smtClean="0"/>
                        <a:t>Scrum master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Facilitates daily stand-ups, removes blockers, ensures Agile best practices are followed.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555931"/>
                  </a:ext>
                </a:extLst>
              </a:tr>
              <a:tr h="624424">
                <a:tc>
                  <a:txBody>
                    <a:bodyPr/>
                    <a:lstStyle/>
                    <a:p>
                      <a:r>
                        <a:rPr lang="en-US" dirty="0" smtClean="0"/>
                        <a:t>Business</a:t>
                      </a:r>
                      <a:r>
                        <a:rPr lang="en-US" baseline="0" dirty="0" smtClean="0"/>
                        <a:t> analyst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Gathers and documents detailed requirements, writes user stories,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702682"/>
                  </a:ext>
                </a:extLst>
              </a:tr>
              <a:tr h="624424">
                <a:tc>
                  <a:txBody>
                    <a:bodyPr/>
                    <a:lstStyle/>
                    <a:p>
                      <a:r>
                        <a:rPr lang="en-IN" dirty="0" smtClean="0"/>
                        <a:t>Developers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Designs user-friendly screens for enhanced I-View features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711943"/>
                  </a:ext>
                </a:extLst>
              </a:tr>
              <a:tr h="624424">
                <a:tc>
                  <a:txBody>
                    <a:bodyPr/>
                    <a:lstStyle/>
                    <a:p>
                      <a:r>
                        <a:rPr lang="en-IN" dirty="0" smtClean="0"/>
                        <a:t>Testers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Perform functional, integration, and regression testing; automate test cases.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636328"/>
                  </a:ext>
                </a:extLst>
              </a:tr>
              <a:tr h="624424">
                <a:tc>
                  <a:txBody>
                    <a:bodyPr/>
                    <a:lstStyle/>
                    <a:p>
                      <a:r>
                        <a:rPr lang="en-IN" dirty="0" smtClean="0"/>
                        <a:t>Compliance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Ensure features meet regulatory guidelines, especially digital SR and document </a:t>
                      </a:r>
                      <a:r>
                        <a:rPr lang="en-US" dirty="0" err="1" smtClean="0"/>
                        <a:t>handlin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218676"/>
                  </a:ext>
                </a:extLst>
              </a:tr>
              <a:tr h="361770">
                <a:tc>
                  <a:txBody>
                    <a:bodyPr/>
                    <a:lstStyle/>
                    <a:p>
                      <a:r>
                        <a:rPr lang="en-IN" dirty="0" smtClean="0"/>
                        <a:t>Testing Tools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automated and manual testing.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482315"/>
                  </a:ext>
                </a:extLst>
              </a:tr>
              <a:tr h="624424">
                <a:tc>
                  <a:txBody>
                    <a:bodyPr/>
                    <a:lstStyle/>
                    <a:p>
                      <a:r>
                        <a:rPr lang="en-IN" dirty="0" smtClean="0"/>
                        <a:t>Security Tools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Role-based access control, encryption libraries, and secure login/session management tools.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373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5664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3961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100" dirty="0" smtClean="0"/>
              <a:t>Time</a:t>
            </a:r>
            <a:r>
              <a:rPr lang="en-US" dirty="0" smtClean="0"/>
              <a:t> :-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Agile sprints planned: </a:t>
            </a:r>
            <a:r>
              <a:rPr lang="en-US" sz="1800" dirty="0" smtClean="0"/>
              <a:t>12 </a:t>
            </a:r>
            <a:r>
              <a:rPr lang="en-US" sz="1800" dirty="0"/>
              <a:t>(2-week sprint cycles</a:t>
            </a:r>
            <a:r>
              <a:rPr lang="en-US" sz="1800" dirty="0" smtClean="0"/>
              <a:t>)</a:t>
            </a:r>
          </a:p>
          <a:p>
            <a:r>
              <a:rPr lang="en-US" sz="1800" dirty="0"/>
              <a:t>Timeline Breakdown:</a:t>
            </a:r>
          </a:p>
          <a:p>
            <a:r>
              <a:rPr lang="en-US" sz="1800" dirty="0"/>
              <a:t>1 month</a:t>
            </a:r>
            <a:r>
              <a:rPr lang="en-US" sz="1800" dirty="0" smtClean="0"/>
              <a:t>:- </a:t>
            </a:r>
            <a:r>
              <a:rPr lang="en-US" sz="1800" dirty="0"/>
              <a:t>Requirement gathering + wireframes</a:t>
            </a:r>
          </a:p>
          <a:p>
            <a:r>
              <a:rPr lang="en-US" sz="1800" dirty="0"/>
              <a:t>3 months: </a:t>
            </a:r>
            <a:r>
              <a:rPr lang="en-US" sz="1800" dirty="0" smtClean="0"/>
              <a:t>-Development </a:t>
            </a:r>
            <a:r>
              <a:rPr lang="en-US" sz="1800" dirty="0"/>
              <a:t>+ testing</a:t>
            </a:r>
          </a:p>
          <a:p>
            <a:r>
              <a:rPr lang="en-US" sz="1800" dirty="0"/>
              <a:t>1 month</a:t>
            </a:r>
            <a:r>
              <a:rPr lang="en-US" sz="1800" dirty="0" smtClean="0"/>
              <a:t>:- </a:t>
            </a:r>
            <a:r>
              <a:rPr lang="en-US" sz="1800" dirty="0"/>
              <a:t>UAT + revisions</a:t>
            </a:r>
          </a:p>
          <a:p>
            <a:r>
              <a:rPr lang="en-US" sz="1800" dirty="0"/>
              <a:t>1 </a:t>
            </a:r>
            <a:r>
              <a:rPr lang="en-US" sz="1800" dirty="0" smtClean="0"/>
              <a:t>month:- Training </a:t>
            </a:r>
            <a:r>
              <a:rPr lang="en-US" sz="1800" dirty="0"/>
              <a:t>+ </a:t>
            </a:r>
            <a:r>
              <a:rPr lang="en-US" sz="1800" dirty="0" smtClean="0"/>
              <a:t>deployment</a:t>
            </a:r>
            <a:endParaRPr lang="en-IN" sz="1800" dirty="0" smtClean="0"/>
          </a:p>
          <a:p>
            <a:r>
              <a:rPr lang="en-US" sz="1800" dirty="0" smtClean="0"/>
              <a:t>This project will take minimum 6 months to complete the project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17136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6841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Budget :-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Business analyst /project manager salary-2 lakh</a:t>
            </a:r>
          </a:p>
          <a:p>
            <a:r>
              <a:rPr lang="en-US" sz="1800" dirty="0" smtClean="0"/>
              <a:t>Development team salary:- 4 lakh</a:t>
            </a:r>
          </a:p>
          <a:p>
            <a:r>
              <a:rPr lang="en-US" sz="1800" dirty="0" smtClean="0"/>
              <a:t>Agile tool-3 lakh</a:t>
            </a:r>
          </a:p>
          <a:p>
            <a:r>
              <a:rPr lang="en-US" sz="1800" dirty="0" smtClean="0"/>
              <a:t>Server and resources -3 lakh</a:t>
            </a:r>
          </a:p>
          <a:p>
            <a:r>
              <a:rPr lang="en-US" sz="1800" dirty="0" smtClean="0"/>
              <a:t>Staff training and workshop:- 1.5 lakh</a:t>
            </a:r>
          </a:p>
          <a:p>
            <a:r>
              <a:rPr lang="en-US" sz="1800" dirty="0" smtClean="0"/>
              <a:t>Third party software:- 1 lakh</a:t>
            </a:r>
          </a:p>
          <a:p>
            <a:r>
              <a:rPr lang="en-US" sz="1800" dirty="0" smtClean="0"/>
              <a:t>Industry report:- 2 lakh</a:t>
            </a:r>
          </a:p>
          <a:p>
            <a:r>
              <a:rPr lang="en-US" sz="1800" dirty="0" smtClean="0"/>
              <a:t>Development and testing software :- 3 lakh</a:t>
            </a:r>
          </a:p>
          <a:p>
            <a:r>
              <a:rPr lang="en-US" sz="1800" dirty="0" smtClean="0"/>
              <a:t>Total budget is 19.5 lakh</a:t>
            </a:r>
          </a:p>
        </p:txBody>
      </p:sp>
    </p:spTree>
    <p:extLst>
      <p:ext uri="{BB962C8B-B14F-4D97-AF65-F5344CB8AC3E}">
        <p14:creationId xmlns:p14="http://schemas.microsoft.com/office/powerpoint/2010/main" val="3485291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233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Risk</a:t>
            </a:r>
            <a:r>
              <a:rPr lang="en-US" sz="2000" dirty="0" smtClean="0"/>
              <a:t> :-</a:t>
            </a:r>
            <a:endParaRPr lang="en-IN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07968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Risk can be divided in to 3 part</a:t>
            </a:r>
          </a:p>
          <a:p>
            <a:r>
              <a:rPr lang="en-US" sz="2000" dirty="0" smtClean="0"/>
              <a:t>High, medium ,low</a:t>
            </a:r>
          </a:p>
          <a:p>
            <a:pPr marL="0" indent="0">
              <a:buNone/>
            </a:pPr>
            <a:endParaRPr lang="en-US" sz="20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endParaRPr lang="en-IN" sz="2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358157"/>
              </p:ext>
            </p:extLst>
          </p:nvPr>
        </p:nvGraphicFramePr>
        <p:xfrm>
          <a:off x="838201" y="2024743"/>
          <a:ext cx="9321798" cy="446749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107266">
                  <a:extLst>
                    <a:ext uri="{9D8B030D-6E8A-4147-A177-3AD203B41FA5}">
                      <a16:colId xmlns:a16="http://schemas.microsoft.com/office/drawing/2014/main" val="786208793"/>
                    </a:ext>
                  </a:extLst>
                </a:gridCol>
                <a:gridCol w="3107266">
                  <a:extLst>
                    <a:ext uri="{9D8B030D-6E8A-4147-A177-3AD203B41FA5}">
                      <a16:colId xmlns:a16="http://schemas.microsoft.com/office/drawing/2014/main" val="1900773641"/>
                    </a:ext>
                  </a:extLst>
                </a:gridCol>
                <a:gridCol w="3107266">
                  <a:extLst>
                    <a:ext uri="{9D8B030D-6E8A-4147-A177-3AD203B41FA5}">
                      <a16:colId xmlns:a16="http://schemas.microsoft.com/office/drawing/2014/main" val="3697157806"/>
                    </a:ext>
                  </a:extLst>
                </a:gridCol>
              </a:tblGrid>
              <a:tr h="535577">
                <a:tc>
                  <a:txBody>
                    <a:bodyPr/>
                    <a:lstStyle/>
                    <a:p>
                      <a:r>
                        <a:rPr lang="en-US" dirty="0" smtClean="0"/>
                        <a:t>Impact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Risk category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Strategy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6787"/>
                  </a:ext>
                </a:extLst>
              </a:tr>
              <a:tr h="819607">
                <a:tc>
                  <a:txBody>
                    <a:bodyPr/>
                    <a:lstStyle/>
                    <a:p>
                      <a:r>
                        <a:rPr lang="en-US" dirty="0" smtClean="0"/>
                        <a:t>staff may prefer legacy interface. Resistance to change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Provide structured training, user guides, and involve staff in testing to increase adoption.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88496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 approval may face challenges from senior management or finance teams.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  <a:endParaRPr lang="en-IN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Supplement proposal with case studies, time savings analysis, and customer satisfaction metrics.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634582"/>
                  </a:ext>
                </a:extLst>
              </a:tr>
              <a:tr h="819607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 delay and risk of incomplete release.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Medium</a:t>
                      </a:r>
                      <a:endParaRPr lang="en-IN" dirty="0" smtClean="0"/>
                    </a:p>
                    <a:p>
                      <a:pPr algn="l" fontAlgn="ctr"/>
                      <a:endParaRPr lang="en-IN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Conduct early system analysis and parallel integration testing in sprints.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908481"/>
                  </a:ext>
                </a:extLst>
              </a:tr>
              <a:tr h="819607">
                <a:tc>
                  <a:txBody>
                    <a:bodyPr/>
                    <a:lstStyle/>
                    <a:p>
                      <a:r>
                        <a:rPr lang="en-US" dirty="0" smtClean="0"/>
                        <a:t>Negative user experience and process disruption.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 smtClean="0"/>
                        <a:t>Medium</a:t>
                      </a:r>
                      <a:endParaRPr lang="en-IN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Design improved session handling and gather feedback in UAT for adjustments.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068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418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846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b="1" dirty="0"/>
              <a:t>Dependencies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I-View enhancement must work with existing core banking systems </a:t>
            </a:r>
            <a:endParaRPr lang="en-US" sz="2000" dirty="0" smtClean="0"/>
          </a:p>
          <a:p>
            <a:r>
              <a:rPr lang="en-US" sz="2000" dirty="0"/>
              <a:t>Feature visibility and access depend on staff role (e.g., teller, manager, operations</a:t>
            </a:r>
            <a:r>
              <a:rPr lang="en-US" sz="2000" dirty="0" smtClean="0"/>
              <a:t>).</a:t>
            </a:r>
          </a:p>
          <a:p>
            <a:r>
              <a:rPr lang="en-US" sz="2000" dirty="0"/>
              <a:t>All SR forms, document handling, and audit trails must align with RBI and internal audit guidelines</a:t>
            </a:r>
            <a:r>
              <a:rPr lang="en-US" sz="2000" dirty="0" smtClean="0"/>
              <a:t>.</a:t>
            </a:r>
          </a:p>
          <a:p>
            <a:r>
              <a:rPr lang="en-US" sz="2000" dirty="0"/>
              <a:t>Project success depends on </a:t>
            </a:r>
            <a:r>
              <a:rPr lang="en-US" sz="2000" dirty="0" smtClean="0"/>
              <a:t>staff </a:t>
            </a:r>
            <a:r>
              <a:rPr lang="en-US" sz="2000" dirty="0"/>
              <a:t>being trained and willing to use the new system</a:t>
            </a:r>
            <a:r>
              <a:rPr lang="en-US" sz="2000" dirty="0" smtClean="0"/>
              <a:t>.</a:t>
            </a:r>
          </a:p>
          <a:p>
            <a:r>
              <a:rPr lang="en-US" sz="2000" dirty="0"/>
              <a:t>If external software/tools are integrated (for forms, automation, etc.), vendor evaluation and approval are required.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3524462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68879"/>
            <a:ext cx="10515600" cy="1293223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b="1" dirty="0"/>
              <a:t>To Be Completed by Appropriate Manager </a:t>
            </a:r>
            <a:r>
              <a:rPr lang="en-US" sz="2400" dirty="0"/>
              <a:t>	</a:t>
            </a:r>
            <a:r>
              <a:rPr lang="en-US" sz="2400" dirty="0" smtClean="0"/>
              <a:t>:- SHRUTI PARASHAR	</a:t>
            </a:r>
            <a:r>
              <a:rPr lang="en-US" sz="2400" dirty="0"/>
              <a:t/>
            </a:r>
            <a:br>
              <a:rPr lang="en-US" sz="2400" dirty="0"/>
            </a:br>
            <a:endParaRPr lang="en-IN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650377"/>
            <a:ext cx="10515600" cy="653143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400" b="1" dirty="0"/>
              <a:t>Project Sponsor </a:t>
            </a:r>
            <a:r>
              <a:rPr lang="en-IN" sz="2400" dirty="0"/>
              <a:t>	</a:t>
            </a:r>
            <a:r>
              <a:rPr lang="en-IN" sz="2400" dirty="0" smtClean="0"/>
              <a:t>:- ICICI BANK LTD     </a:t>
            </a:r>
            <a:r>
              <a:rPr lang="en-IN" sz="2400" b="1" dirty="0"/>
              <a:t>Project Manager </a:t>
            </a:r>
            <a:r>
              <a:rPr lang="en-IN" sz="2400" dirty="0" smtClean="0"/>
              <a:t>:-MAYANK PALIWAL</a:t>
            </a:r>
            <a:endParaRPr lang="en-IN" sz="2400" dirty="0"/>
          </a:p>
          <a:p>
            <a:endParaRPr lang="en-IN" sz="2400" dirty="0"/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877282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9450"/>
            <a:ext cx="10515600" cy="73152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IN" sz="2400" b="1" dirty="0" smtClean="0"/>
              <a:t>Situation:-</a:t>
            </a:r>
            <a:r>
              <a:rPr lang="en-IN" sz="3200" dirty="0"/>
              <a:t>	</a:t>
            </a:r>
            <a:br>
              <a:rPr lang="en-IN" sz="3200" dirty="0"/>
            </a:b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This is the I-view banking which is use in </a:t>
            </a:r>
            <a:r>
              <a:rPr lang="en-US" sz="2000" dirty="0" err="1" smtClean="0"/>
              <a:t>icici</a:t>
            </a:r>
            <a:r>
              <a:rPr lang="en-US" sz="2000" dirty="0" smtClean="0"/>
              <a:t> bank ltd</a:t>
            </a:r>
          </a:p>
          <a:p>
            <a:r>
              <a:rPr lang="en-US" sz="2000" dirty="0" smtClean="0"/>
              <a:t>This application is use for check the customer details like account balance, loan details, card details, transaction details , statement, </a:t>
            </a:r>
          </a:p>
          <a:p>
            <a:r>
              <a:rPr lang="en-US" sz="2000" dirty="0" smtClean="0"/>
              <a:t>Provide the physical copy of statement, loan statement</a:t>
            </a:r>
          </a:p>
          <a:p>
            <a:r>
              <a:rPr lang="en-US" sz="2000" dirty="0" smtClean="0"/>
              <a:t>We can see the customer details like </a:t>
            </a:r>
            <a:r>
              <a:rPr lang="en-US" sz="2000" dirty="0" err="1" smtClean="0"/>
              <a:t>cust</a:t>
            </a:r>
            <a:r>
              <a:rPr lang="en-US" sz="2000" dirty="0" smtClean="0"/>
              <a:t> id , account number, nominee, address these information </a:t>
            </a:r>
          </a:p>
          <a:p>
            <a:r>
              <a:rPr lang="en-US" sz="2000" dirty="0" smtClean="0"/>
              <a:t>Financial transaction like NEFT ,RTGS IMPS are not perform this application</a:t>
            </a:r>
          </a:p>
          <a:p>
            <a:r>
              <a:rPr lang="en-US" sz="2000" dirty="0" smtClean="0"/>
              <a:t>Cash transaction is not perform in this application</a:t>
            </a:r>
          </a:p>
          <a:p>
            <a:endParaRPr lang="en-US" sz="2000" dirty="0" smtClean="0"/>
          </a:p>
          <a:p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339780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909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Problem:-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1892" y="1303111"/>
            <a:ext cx="10515600" cy="4351338"/>
          </a:xfrm>
        </p:spPr>
        <p:txBody>
          <a:bodyPr>
            <a:normAutofit/>
          </a:bodyPr>
          <a:lstStyle/>
          <a:p>
            <a:r>
              <a:rPr lang="en-US" sz="2000" dirty="0" smtClean="0"/>
              <a:t>Multiple application are working in banking domain to ensure that system should be very smooth</a:t>
            </a:r>
          </a:p>
          <a:p>
            <a:r>
              <a:rPr lang="en-US" sz="2000" dirty="0" smtClean="0"/>
              <a:t>As I mention, </a:t>
            </a:r>
            <a:r>
              <a:rPr lang="en-US" sz="2000" dirty="0" err="1" smtClean="0"/>
              <a:t>i</a:t>
            </a:r>
            <a:r>
              <a:rPr lang="en-US" sz="2000" dirty="0" smtClean="0"/>
              <a:t>-view is just to see the customer details  there are multiple task in banking system like raised the SR ,financial transaction, customer request ,investment ,trade services</a:t>
            </a:r>
          </a:p>
          <a:p>
            <a:r>
              <a:rPr lang="en-US" sz="2000" dirty="0" smtClean="0"/>
              <a:t>All these task are done in different application which is very time consuming ,every time we need to login the different application as per the customer request</a:t>
            </a:r>
          </a:p>
          <a:p>
            <a:endParaRPr lang="en-US" sz="200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106318"/>
              </p:ext>
            </p:extLst>
          </p:nvPr>
        </p:nvGraphicFramePr>
        <p:xfrm>
          <a:off x="1169851" y="3737186"/>
          <a:ext cx="6707052" cy="2865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353526">
                  <a:extLst>
                    <a:ext uri="{9D8B030D-6E8A-4147-A177-3AD203B41FA5}">
                      <a16:colId xmlns:a16="http://schemas.microsoft.com/office/drawing/2014/main" val="1200973865"/>
                    </a:ext>
                  </a:extLst>
                </a:gridCol>
                <a:gridCol w="3353526">
                  <a:extLst>
                    <a:ext uri="{9D8B030D-6E8A-4147-A177-3AD203B41FA5}">
                      <a16:colId xmlns:a16="http://schemas.microsoft.com/office/drawing/2014/main" val="31076989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TASK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APPLICATION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966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FINANCIAL</a:t>
                      </a:r>
                      <a:r>
                        <a:rPr lang="en-US" baseline="0" dirty="0" smtClean="0"/>
                        <a:t> TRANSACTION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FINACLE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689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FINANCIAL SERVICE REQUEST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FINACLE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290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SERVICE REQUEST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FCRM</a:t>
                      </a:r>
                    </a:p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97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SALES DATA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CRM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529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ACCOUNT OPENING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DB TRACKER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173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CHECK THE</a:t>
                      </a:r>
                      <a:r>
                        <a:rPr lang="en-US" baseline="0" dirty="0" smtClean="0"/>
                        <a:t> CUSTOMER DETIALS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I-VIEW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627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2565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8903" y="391886"/>
            <a:ext cx="935300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As per the banking rule we need to provide the service on desk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If </a:t>
            </a:r>
            <a:r>
              <a:rPr lang="en-US" sz="2000" dirty="0"/>
              <a:t>there are a physical request we need to raised the SR for that service and communicate the TAT with customer and scan the form and next team will processed that request</a:t>
            </a:r>
            <a:endParaRPr lang="en-I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if the request is successfully done so there is </a:t>
            </a:r>
            <a:r>
              <a:rPr lang="en-US" sz="2000" dirty="0" smtClean="0"/>
              <a:t>no </a:t>
            </a:r>
            <a:r>
              <a:rPr lang="en-US" sz="2000" dirty="0"/>
              <a:t>issue but the request get rejected it heated for branch </a:t>
            </a:r>
            <a:r>
              <a:rPr lang="en-US" sz="2000" dirty="0" smtClean="0"/>
              <a:t>score and also it is time taking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Currently we are facing the physical form issue and storage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I – view is not that much profitable and useable except to check all the details in the same application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User needs to login again and again in multiple application ,and if for some reason session out user again need to login the app which is very disturbing in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Customer also get irate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According to user role bank gives the access of </a:t>
            </a:r>
            <a:r>
              <a:rPr lang="en-US" sz="2000" dirty="0" err="1" smtClean="0"/>
              <a:t>i</a:t>
            </a:r>
            <a:r>
              <a:rPr lang="en-US" sz="2000" dirty="0" smtClean="0"/>
              <a:t>- view, so all the staff not able to see detail information of the customer which is very problematic to user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These issue we are facing </a:t>
            </a:r>
          </a:p>
        </p:txBody>
      </p:sp>
    </p:spTree>
    <p:extLst>
      <p:ext uri="{BB962C8B-B14F-4D97-AF65-F5344CB8AC3E}">
        <p14:creationId xmlns:p14="http://schemas.microsoft.com/office/powerpoint/2010/main" val="2028554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9818"/>
            <a:ext cx="10515600" cy="74458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IN" sz="2800" b="1" dirty="0"/>
              <a:t>Opportunity</a:t>
            </a:r>
            <a:r>
              <a:rPr lang="en-IN" b="1" dirty="0"/>
              <a:t>: </a:t>
            </a:r>
            <a:r>
              <a:rPr lang="en-IN" dirty="0"/>
              <a:t>	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201783"/>
            <a:ext cx="10826931" cy="4975180"/>
          </a:xfrm>
        </p:spPr>
        <p:txBody>
          <a:bodyPr>
            <a:normAutofit fontScale="77500" lnSpcReduction="20000"/>
          </a:bodyPr>
          <a:lstStyle/>
          <a:p>
            <a:r>
              <a:rPr lang="en-US" sz="1800" dirty="0" smtClean="0"/>
              <a:t>After the implementation of the of the additional  feature in </a:t>
            </a:r>
            <a:r>
              <a:rPr lang="en-US" sz="1800" dirty="0" err="1" smtClean="0"/>
              <a:t>i</a:t>
            </a:r>
            <a:r>
              <a:rPr lang="en-US" sz="1800" dirty="0" smtClean="0"/>
              <a:t>-view application we can provide the multiple services In single application</a:t>
            </a:r>
          </a:p>
          <a:p>
            <a:r>
              <a:rPr lang="en-US" sz="1800" dirty="0" smtClean="0"/>
              <a:t>Proposed features:-  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/>
              <a:t>Saving/current account statement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/>
              <a:t>Loan statement/loan offer with minimum % ,online disbursement with minimum documentation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/>
              <a:t>Debit card  ,credit card  details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/>
              <a:t>Investment forms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/>
              <a:t>Circulars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/>
              <a:t>Autofill  service request forms</a:t>
            </a:r>
            <a:r>
              <a:rPr lang="en-US" sz="1800" b="1" dirty="0" smtClean="0"/>
              <a:t> (address change, apply for cards , </a:t>
            </a:r>
            <a:r>
              <a:rPr lang="en-US" sz="1800" b="1" dirty="0" err="1" smtClean="0"/>
              <a:t>cheque</a:t>
            </a:r>
            <a:r>
              <a:rPr lang="en-US" sz="1800" b="1" dirty="0" smtClean="0"/>
              <a:t> book, investment transaction</a:t>
            </a:r>
            <a:r>
              <a:rPr lang="en-US" sz="1800" dirty="0" smtClean="0"/>
              <a:t>, </a:t>
            </a:r>
            <a:r>
              <a:rPr lang="en-US" sz="1800" b="1" dirty="0" smtClean="0"/>
              <a:t>forex cards , </a:t>
            </a:r>
          </a:p>
          <a:p>
            <a:pPr marL="0" indent="0">
              <a:buNone/>
            </a:pPr>
            <a:r>
              <a:rPr lang="en-US" sz="1800" b="1" smtClean="0"/>
              <a:t>disease </a:t>
            </a:r>
            <a:r>
              <a:rPr lang="en-US" sz="1800" b="1" dirty="0" smtClean="0"/>
              <a:t>claims, upload the cards, name change/modification/ deletion, minor to major convert)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/>
              <a:t>multiple services we can provide in single application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/>
              <a:t>Autofill form facility are there so we can avoid the human errors, save the time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/>
              <a:t>It will help in to compliances and audit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/>
              <a:t>Help in following the RBI guidelines and improve the branch  and bank score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/>
              <a:t>It help to improve the customer satisfaction build the trust between customer and bank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/>
              <a:t>Bank can increase the business on the basis of customer satisfaction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/>
              <a:t>We can provide the over the counter service and save the customers time as well as bank staff time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</a:t>
            </a:r>
          </a:p>
          <a:p>
            <a:pPr marL="0" indent="0">
              <a:buNone/>
            </a:pPr>
            <a:endParaRPr lang="en-US" sz="1800" dirty="0" smtClean="0"/>
          </a:p>
          <a:p>
            <a:pPr>
              <a:buFont typeface="Wingdings" panose="05000000000000000000" pitchFamily="2" charset="2"/>
              <a:buChar char="v"/>
            </a:pPr>
            <a:endParaRPr lang="en-US" sz="1800" dirty="0" smtClean="0"/>
          </a:p>
          <a:p>
            <a:pPr>
              <a:buFont typeface="Wingdings" panose="05000000000000000000" pitchFamily="2" charset="2"/>
              <a:buChar char="v"/>
            </a:pPr>
            <a:endParaRPr lang="en-US" sz="1800" dirty="0" smtClean="0"/>
          </a:p>
          <a:p>
            <a:pPr>
              <a:buFont typeface="Wingdings" panose="05000000000000000000" pitchFamily="2" charset="2"/>
              <a:buChar char="v"/>
            </a:pP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1258287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134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IN" sz="2800" b="1" dirty="0" smtClean="0"/>
              <a:t>Goals:-</a:t>
            </a:r>
            <a:r>
              <a:rPr lang="en-IN" sz="2800" dirty="0"/>
              <a:t/>
            </a:r>
            <a:br>
              <a:rPr lang="en-IN" sz="2800" dirty="0"/>
            </a:br>
            <a:endParaRPr lang="en-IN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9172893"/>
              </p:ext>
            </p:extLst>
          </p:nvPr>
        </p:nvGraphicFramePr>
        <p:xfrm>
          <a:off x="838200" y="1476375"/>
          <a:ext cx="10515600" cy="439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71227415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82962314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2248402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Business goal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 goal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System goal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134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Enhance Service Efficiency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Need not to switching multiple application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Integrate multiple modules into a unified platform.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844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Avoid rejections and delays in service requests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Reduce time taken to fill and process forms with </a:t>
                      </a:r>
                      <a:r>
                        <a:rPr lang="en-US" b="1" dirty="0" smtClean="0"/>
                        <a:t>autofill</a:t>
                      </a:r>
                      <a:r>
                        <a:rPr lang="en-US" dirty="0" smtClean="0"/>
                        <a:t> functionality.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avoid repeated logins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914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Ensure Compliance and Audit Readiness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Error Minimization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Allow the system to scale with more services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578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Eliminate physical form issues and reduce storage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 smtClean="0"/>
                        <a:t>Better Customer </a:t>
                      </a:r>
                      <a:r>
                        <a:rPr lang="en-IN" dirty="0" err="1" smtClean="0"/>
                        <a:t>Experienc</a:t>
                      </a:r>
                      <a:endParaRPr lang="en-IN" dirty="0" smtClean="0"/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real-time status tracking.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137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Build customer trust and satisfaction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Improve access levels as per job roles to enable staff to provide complete and timely service to customers.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Ensure only authorized staff access sensitive customer data based on roles.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07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4122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296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IN" sz="2800" b="1" dirty="0"/>
              <a:t>Project Objectives </a:t>
            </a:r>
            <a:r>
              <a:rPr lang="en-IN" sz="2800" dirty="0"/>
              <a:t>	</a:t>
            </a:r>
            <a:br>
              <a:rPr lang="en-IN" sz="2800" dirty="0"/>
            </a:b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Enhance the existing I-View application to provide access to account statements, loan details, card information, investment forms, and </a:t>
            </a:r>
            <a:r>
              <a:rPr lang="en-US" sz="1800" dirty="0" smtClean="0"/>
              <a:t>more within </a:t>
            </a:r>
            <a:r>
              <a:rPr lang="en-US" sz="1800" dirty="0"/>
              <a:t>one unified system</a:t>
            </a:r>
            <a:r>
              <a:rPr lang="en-US" sz="18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Implement auto-filled digital forms for common customer requests (e.g., address change, card applications, nominee updates, etc.) to minimize manual errors and improve efficiency</a:t>
            </a:r>
            <a:r>
              <a:rPr lang="en-US" sz="18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Eliminate the need for physical form submission and storage by introducing electronic document workflows</a:t>
            </a:r>
            <a:r>
              <a:rPr lang="en-US" sz="18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Improve Customer Service Turnaround Time (</a:t>
            </a:r>
            <a:r>
              <a:rPr lang="en-US" sz="1800" dirty="0" smtClean="0"/>
              <a:t>TAT)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 smtClean="0"/>
              <a:t>Simplify </a:t>
            </a:r>
            <a:r>
              <a:rPr lang="en-US" sz="1800" dirty="0"/>
              <a:t>the login process, reduce session timeouts, and enable role-based access for branch staff to provide faster and more complete </a:t>
            </a:r>
            <a:r>
              <a:rPr lang="en-US" sz="1800" dirty="0" smtClean="0"/>
              <a:t>service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efficient service experience that builds trust and enhances the bank's reputation</a:t>
            </a:r>
            <a:r>
              <a:rPr lang="en-US" sz="18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Create cross-sell opportunities through better visibility of customer profiles and timely </a:t>
            </a:r>
            <a:r>
              <a:rPr lang="en-US" sz="1800" dirty="0" smtClean="0"/>
              <a:t>offerings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Ensure Compliance with Banking </a:t>
            </a:r>
            <a:r>
              <a:rPr lang="en-US" sz="1800" dirty="0" smtClean="0"/>
              <a:t>Regulations</a:t>
            </a:r>
            <a:endParaRPr lang="en-US" sz="1800" dirty="0"/>
          </a:p>
          <a:p>
            <a:pPr>
              <a:buFont typeface="Wingdings" panose="05000000000000000000" pitchFamily="2" charset="2"/>
              <a:buChar char="v"/>
            </a:pP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4144366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927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IN" sz="2400" b="1" dirty="0"/>
              <a:t>Success Criteria: </a:t>
            </a:r>
            <a:r>
              <a:rPr lang="en-IN" sz="2400" dirty="0"/>
              <a:t>	</a:t>
            </a:r>
            <a:br>
              <a:rPr lang="en-IN" sz="2400" dirty="0"/>
            </a:br>
            <a:endParaRPr lang="en-IN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682"/>
            <a:ext cx="10515600" cy="495328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Customer details, statements, collateral, forms, and documents are easily accessible from a single application without the need to log into multiple systems</a:t>
            </a:r>
            <a:r>
              <a:rPr lang="en-US" sz="18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System downtime is minimized through enhanced stability and performance</a:t>
            </a:r>
            <a:r>
              <a:rPr lang="en-US" sz="18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Major reduction in physical form usage and storage through implementation of digital forms and e-documentation</a:t>
            </a:r>
            <a:r>
              <a:rPr lang="en-US" sz="18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Increased Accuracy through Auto-Filled </a:t>
            </a:r>
            <a:r>
              <a:rPr lang="en-US" sz="1800" dirty="0" smtClean="0"/>
              <a:t>Forms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Reduced turnaround time (TAT) for processing service requests such as address change, card requests, and account modifications</a:t>
            </a:r>
            <a:r>
              <a:rPr lang="en-US" sz="18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/>
              <a:t>Improved Branch and Bank </a:t>
            </a:r>
            <a:r>
              <a:rPr lang="en-US" sz="1800" dirty="0" smtClean="0"/>
              <a:t>Score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sz="1800" dirty="0"/>
              <a:t>Enhanced Customer </a:t>
            </a:r>
            <a:r>
              <a:rPr lang="en-IN" sz="1800" dirty="0" smtClean="0"/>
              <a:t>Satisfaction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sz="1800" dirty="0"/>
              <a:t>Compliance with Regulatory </a:t>
            </a:r>
            <a:r>
              <a:rPr lang="en-IN" sz="1800" dirty="0" smtClean="0"/>
              <a:t>Requirements</a:t>
            </a:r>
            <a:endParaRPr lang="en-IN" sz="1800" dirty="0"/>
          </a:p>
          <a:p>
            <a:pPr marL="0" indent="0">
              <a:buNone/>
            </a:pP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1641739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389" y="312874"/>
            <a:ext cx="10515600" cy="758281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Agile method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7389" y="1280160"/>
            <a:ext cx="10515600" cy="4844552"/>
          </a:xfrm>
        </p:spPr>
        <p:txBody>
          <a:bodyPr>
            <a:normAutofit/>
          </a:bodyPr>
          <a:lstStyle/>
          <a:p>
            <a:r>
              <a:rPr lang="en-US" sz="2000" b="1" dirty="0"/>
              <a:t>Understand the Problem and Define </a:t>
            </a:r>
            <a:r>
              <a:rPr lang="en-US" sz="2000" b="1" dirty="0" smtClean="0"/>
              <a:t>Goals:-</a:t>
            </a:r>
          </a:p>
          <a:p>
            <a:r>
              <a:rPr lang="en-US" sz="2000" dirty="0"/>
              <a:t>Multiple logins for different </a:t>
            </a:r>
            <a:r>
              <a:rPr lang="en-US" sz="2000" dirty="0" smtClean="0"/>
              <a:t>apps</a:t>
            </a:r>
          </a:p>
          <a:p>
            <a:r>
              <a:rPr lang="en-US" sz="2000" dirty="0"/>
              <a:t>Manual/physical SR forms and </a:t>
            </a:r>
            <a:r>
              <a:rPr lang="en-US" sz="2000" dirty="0" smtClean="0"/>
              <a:t>documentation</a:t>
            </a:r>
          </a:p>
          <a:p>
            <a:r>
              <a:rPr lang="en-US" sz="2000" dirty="0"/>
              <a:t>Limited access based on user </a:t>
            </a:r>
            <a:r>
              <a:rPr lang="en-US" sz="2000" dirty="0" smtClean="0"/>
              <a:t>role</a:t>
            </a:r>
          </a:p>
          <a:p>
            <a:r>
              <a:rPr lang="en-US" sz="2000" dirty="0"/>
              <a:t>Poor customer experience and delayed </a:t>
            </a:r>
            <a:r>
              <a:rPr lang="en-US" sz="2000" dirty="0" smtClean="0"/>
              <a:t>service</a:t>
            </a:r>
          </a:p>
          <a:p>
            <a:r>
              <a:rPr lang="en-IN" sz="2000" b="1" dirty="0"/>
              <a:t>Agile </a:t>
            </a:r>
            <a:r>
              <a:rPr lang="en-IN" sz="2000" b="1" dirty="0" smtClean="0"/>
              <a:t>Action: Initiation Phase</a:t>
            </a:r>
          </a:p>
          <a:p>
            <a:r>
              <a:rPr lang="en-US" sz="2000" dirty="0"/>
              <a:t>Identify stakeholders, team members, and high-level requirements.</a:t>
            </a:r>
            <a:endParaRPr lang="en-IN" sz="2000" dirty="0" smtClean="0"/>
          </a:p>
          <a:p>
            <a:r>
              <a:rPr lang="en-US" sz="2000" dirty="0"/>
              <a:t>Conduct stakeholder meetings with branch staff, IT team, operations </a:t>
            </a:r>
            <a:r>
              <a:rPr lang="en-US" sz="2000" dirty="0" smtClean="0"/>
              <a:t>team</a:t>
            </a:r>
          </a:p>
          <a:p>
            <a:r>
              <a:rPr lang="en-US" sz="2000" dirty="0"/>
              <a:t>Define the product vision: "To build a unified banking system that improves service turnaround, user access, and reduces manual tasks</a:t>
            </a:r>
            <a:r>
              <a:rPr lang="en-US" sz="2000" dirty="0" smtClean="0"/>
              <a:t>.“</a:t>
            </a:r>
          </a:p>
        </p:txBody>
      </p:sp>
    </p:spTree>
    <p:extLst>
      <p:ext uri="{BB962C8B-B14F-4D97-AF65-F5344CB8AC3E}">
        <p14:creationId xmlns:p14="http://schemas.microsoft.com/office/powerpoint/2010/main" val="1168662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1865</Words>
  <Application>Microsoft Office PowerPoint</Application>
  <PresentationFormat>Widescreen</PresentationFormat>
  <Paragraphs>222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Office Theme</vt:lpstr>
      <vt:lpstr>Project Title:  I-VIEW APP </vt:lpstr>
      <vt:lpstr>Situation:-  </vt:lpstr>
      <vt:lpstr>Problem:-</vt:lpstr>
      <vt:lpstr>PowerPoint Presentation</vt:lpstr>
      <vt:lpstr>Opportunity:   </vt:lpstr>
      <vt:lpstr>Goals:- </vt:lpstr>
      <vt:lpstr>Project Objectives   </vt:lpstr>
      <vt:lpstr>Success Criteria:   </vt:lpstr>
      <vt:lpstr>Agile method</vt:lpstr>
      <vt:lpstr>PowerPoint Presentation</vt:lpstr>
      <vt:lpstr>PowerPoint Presentation</vt:lpstr>
      <vt:lpstr>PowerPoint Presentation</vt:lpstr>
      <vt:lpstr>Resources:-</vt:lpstr>
      <vt:lpstr>Time :-</vt:lpstr>
      <vt:lpstr>Budget :-</vt:lpstr>
      <vt:lpstr>Risk :-</vt:lpstr>
      <vt:lpstr>Dependencies</vt:lpstr>
      <vt:lpstr>To Be Completed by Appropriate Manager  :- SHRUTI PARASHAR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Title:  I-VIEW APP </dc:title>
  <dc:creator>admin</dc:creator>
  <cp:lastModifiedBy>admin</cp:lastModifiedBy>
  <cp:revision>67</cp:revision>
  <dcterms:created xsi:type="dcterms:W3CDTF">2025-06-30T16:13:23Z</dcterms:created>
  <dcterms:modified xsi:type="dcterms:W3CDTF">2025-07-02T05:21:15Z</dcterms:modified>
</cp:coreProperties>
</file>