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0" r:id="rId4"/>
  </p:sldMasterIdLst>
  <p:notesMasterIdLst>
    <p:notesMasterId r:id="rId23"/>
  </p:notesMasterIdLst>
  <p:sldIdLst>
    <p:sldId id="256" r:id="rId5"/>
    <p:sldId id="265" r:id="rId6"/>
    <p:sldId id="266" r:id="rId7"/>
    <p:sldId id="258" r:id="rId8"/>
    <p:sldId id="259" r:id="rId9"/>
    <p:sldId id="260" r:id="rId10"/>
    <p:sldId id="269" r:id="rId11"/>
    <p:sldId id="270" r:id="rId12"/>
    <p:sldId id="271" r:id="rId13"/>
    <p:sldId id="272" r:id="rId14"/>
    <p:sldId id="273" r:id="rId15"/>
    <p:sldId id="274" r:id="rId16"/>
    <p:sldId id="275" r:id="rId17"/>
    <p:sldId id="262" r:id="rId18"/>
    <p:sldId id="277" r:id="rId19"/>
    <p:sldId id="264" r:id="rId20"/>
    <p:sldId id="263" r:id="rId21"/>
    <p:sldId id="276" r:id="rId2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59" d="100"/>
          <a:sy n="59" d="100"/>
        </p:scale>
        <p:origin x="96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A2189C8-9DEE-42CF-92F8-81673C5BA848}" type="datetimeFigureOut">
              <a:rPr lang="en-US" smtClean="0"/>
              <a:t>6/14/2025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6C96B3D-4D97-4DAC-BCD3-8670DDB51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82249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6C96B3D-4D97-4DAC-BCD3-8670DDB51296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03056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40F9DD-8625-070B-F000-020DD0679D3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1344B7A-9888-7A80-8596-E933CDCBCA6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563EEDA-0993-3CC4-6FA5-B375834D7F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4479B-705B-4489-957E-7E8A228BDFA0}" type="datetime1">
              <a:rPr lang="en-US" smtClean="0"/>
              <a:t>6/14/2025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D6B9D5-D760-BDDA-F10B-EFC168575C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E886DAA-FC63-FF77-4624-87463FFE41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07496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9795B8-B4DF-B2AF-61FD-182ED87113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C961D98-BF22-2DCB-A05F-1FDF8CC1CEA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A8065EB-4907-B4BA-56A1-A8B0506758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B66AD-7C08-490A-ADA4-B47E10FB2407}" type="datetime1">
              <a:rPr lang="en-US" smtClean="0"/>
              <a:t>6/14/2025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366F0B8-DEFE-E824-CF4C-E358B09F1D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8686674-5EE8-223B-F5D3-B5F2D20D4A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27177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1BBA2F5-3A69-A570-B404-2FB98AB790A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BCCEA6E-D61E-78C0-0EE4-A30951DD8DB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DC76EE-1EEF-FEA1-2D19-E60C391145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B95027-4255-49E7-9841-CD21BCC99996}" type="datetime1">
              <a:rPr lang="en-US" smtClean="0"/>
              <a:t>6/14/2025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59AE0E-8C70-706A-08C7-BB49B74490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1DAC9A-7404-7C8A-256C-AA06CEE3CF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997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952E26-F18A-E996-0DA2-93A643FC7B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6633DE-90AA-1054-D0D1-1081CB81DC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308637D-A9A1-D3B0-A505-84F2807B1E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89F774-3FA6-43B8-9241-99959C8FD463}" type="datetime1">
              <a:rPr lang="en-US" smtClean="0"/>
              <a:t>6/14/2025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C3330BD-4C3A-66EF-C75F-6AF396BDD2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342DD0-05E9-A554-471A-6F68FF35D4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60475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C8879D-2E8F-311C-B731-CF043A8C0B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EDABC53-4782-323C-EB06-2FA42BB9EA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CD62515-87C3-1E7C-465B-6338ADA1DF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504452-5DCC-4FE2-A5C9-8A5EF6714D65}" type="datetime1">
              <a:rPr lang="en-US" smtClean="0"/>
              <a:t>6/14/2025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615713B-FDAF-55A0-D28E-CB01C5EFC6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B7258F7-57B7-0400-85C3-97D8ED4D9A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11946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B0A7D8-208D-A781-7E07-DFE6AFE8E5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33A302-97CD-7204-4824-B862D563CCC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1C915C8-E4E0-3B61-30A0-BAF94D9075D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007EDC0-5FFD-60F4-9AC8-6FA0E54B57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9ABC2-0180-4F3A-A895-A85BC724D472}" type="datetime1">
              <a:rPr lang="en-US" smtClean="0"/>
              <a:t>6/14/2025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03C578E-AAD8-2C09-25B0-570D0A9DC8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0AD9E32-A4A5-D65D-FF31-5E303CA8F0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07124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CD39FD-BC33-B474-463A-DE75BB5EE9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0288BD0-E552-1E32-38D5-96CEFD0B924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FF752A6-DE1D-590B-597B-EC09CC33E6C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8716550-F5A5-0772-D74D-277BC5918A6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9AE8CBF-2396-50E2-D703-00ADF2D8202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DB86883-4159-19A4-3206-2DFD0A335B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EEA9BA-4E8F-439E-BEA4-91FBA01E3F5F}" type="datetime1">
              <a:rPr lang="en-US" smtClean="0"/>
              <a:t>6/14/2025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BEA92C4-D06C-8EDD-BFE2-736AB046C8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B9A36A4-B161-D4EF-D0FF-8C2A9946C7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74155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BCF5D5-F368-6213-9CC6-D748A5C396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514D796-3682-B644-8818-20BADA579A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15BF18-0007-481C-AA29-413124BC3EE7}" type="datetime1">
              <a:rPr lang="en-US" smtClean="0"/>
              <a:t>6/14/2025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E28B680-E3DB-8A86-2688-B2EB3FB7B3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8B6B818-6E07-1A7D-160B-2D49C77CAE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84060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70E2A7B-35D8-294A-EA77-5E5D26C62E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E9870-3748-43AD-B547-02A075CB4A1D}" type="datetime1">
              <a:rPr lang="en-US" smtClean="0"/>
              <a:t>6/14/2025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7A15464-C958-4077-240C-FCAB8768CA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F2EEC38-5F2A-7036-A0C2-B33B58D222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64577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1B1879-0AD9-A129-1D75-B0ACECC01B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DB01CC-488F-19F3-2DAB-2365AE3F88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AAA593C-98AE-C0C9-6A9B-7585ABC1EC7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DF1E83E-DA37-4521-DB1A-4DB263622E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E7897-33C5-4F1A-9307-D068E37F3DC7}" type="datetime1">
              <a:rPr lang="en-US" smtClean="0"/>
              <a:t>6/14/2025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132BF56-C09B-8866-21C1-D091D7FB7E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F9BDB15-9504-6B65-1CFA-7C1326669D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75491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38268F-0868-D6B9-07BC-257B3E136C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7DF168F-635D-AFAD-1616-A9D7E3FEE50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1BBBD58-F6B9-3B49-3152-DBB73E69FB7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92F2676-9BB7-F17F-E535-8F3A5BB044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171BA-CC09-47C8-A6DF-F5C5CB59CEEC}" type="datetime1">
              <a:rPr lang="en-US" smtClean="0"/>
              <a:t>6/14/2025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EA17AA3-381E-1C20-DBB6-CF6CB6A433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1DE9B0E-360B-01E5-EC38-B7509D98C3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50149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0073839-72CC-2D52-F4FA-25203B734C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373E620-1764-183C-42AD-4605842F792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4AE9085-95E6-C320-4458-9D7716E2215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DA38F49-B3E2-4BF0-BEC7-C30D34ABBB8D}" type="datetime1">
              <a:rPr lang="en-US" smtClean="0"/>
              <a:t>6/14/2025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5221D48-3455-2C69-4D81-352CDA9C7E4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45F4163-2101-F37D-6AAF-3A2203A861E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42792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1" r:id="rId1"/>
    <p:sldLayoutId id="2147483702" r:id="rId2"/>
    <p:sldLayoutId id="2147483703" r:id="rId3"/>
    <p:sldLayoutId id="2147483704" r:id="rId4"/>
    <p:sldLayoutId id="2147483705" r:id="rId5"/>
    <p:sldLayoutId id="2147483706" r:id="rId6"/>
    <p:sldLayoutId id="2147483707" r:id="rId7"/>
    <p:sldLayoutId id="2147483708" r:id="rId8"/>
    <p:sldLayoutId id="2147483709" r:id="rId9"/>
    <p:sldLayoutId id="2147483710" r:id="rId10"/>
    <p:sldLayoutId id="214748371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E91DC736-0EF8-4F87-9146-EBF1D2EE4D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A blue and white room with a blue sky&#10;&#10;AI-generated content may be incorrect.">
            <a:extLst>
              <a:ext uri="{FF2B5EF4-FFF2-40B4-BE49-F238E27FC236}">
                <a16:creationId xmlns:a16="http://schemas.microsoft.com/office/drawing/2014/main" id="{595D8EC5-5981-D7AC-B357-94F91F12EB87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9091" r="13818"/>
          <a:stretch>
            <a:fillRect/>
          </a:stretch>
        </p:blipFill>
        <p:spPr>
          <a:xfrm>
            <a:off x="3523488" y="10"/>
            <a:ext cx="8668512" cy="6857990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097CD68E-23E3-4007-8847-CD0944C4F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756601" cy="6858000"/>
          </a:xfrm>
          <a:prstGeom prst="rect">
            <a:avLst/>
          </a:prstGeom>
          <a:gradFill>
            <a:gsLst>
              <a:gs pos="58000">
                <a:schemeClr val="bg1"/>
              </a:gs>
              <a:gs pos="35000">
                <a:schemeClr val="bg1">
                  <a:alpha val="79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CC02ABD-AAEC-5759-2C69-CC74F3CC540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77980" y="1122363"/>
            <a:ext cx="9645733" cy="3204134"/>
          </a:xfrm>
        </p:spPr>
        <p:txBody>
          <a:bodyPr anchor="b">
            <a:normAutofit/>
          </a:bodyPr>
          <a:lstStyle/>
          <a:p>
            <a:pPr algn="l"/>
            <a:r>
              <a:rPr lang="en-US" sz="4800" dirty="0"/>
              <a:t>Project Title: Talon Promotion engine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306FD42-314B-6534-155C-9AA540BADAE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77980" y="4872922"/>
            <a:ext cx="4023359" cy="1208141"/>
          </a:xfrm>
        </p:spPr>
        <p:txBody>
          <a:bodyPr>
            <a:normAutofit/>
          </a:bodyPr>
          <a:lstStyle/>
          <a:p>
            <a:pPr algn="l"/>
            <a:r>
              <a:rPr lang="en-US" sz="2000" dirty="0"/>
              <a:t>Prepared by: Shruthi Somangoudar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AF2F604E-43BE-4DC3-B983-E071523364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759921" y="346791"/>
            <a:ext cx="146304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08C9B587-E65E-4B52-B37C-ABEBB6E879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1029" y="4546920"/>
            <a:ext cx="3977640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2226231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31764D1-D8F7-6DC8-5B4E-B0946E1ABDA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BBF589-56EA-47FF-F180-4AF7E8379A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Methods/Approach: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3E184B-58A4-7D26-3C28-7C9F01912B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b="1" dirty="0"/>
              <a:t>4. Testing &amp; Validation</a:t>
            </a:r>
          </a:p>
          <a:p>
            <a:r>
              <a:rPr lang="en-US" sz="2400" dirty="0"/>
              <a:t>Unit Testing – Verify individual components.</a:t>
            </a:r>
          </a:p>
          <a:p>
            <a:r>
              <a:rPr lang="en-US" sz="2400" dirty="0"/>
              <a:t>Integration Testing – Check interactions between modules.</a:t>
            </a:r>
          </a:p>
          <a:p>
            <a:r>
              <a:rPr lang="en-US" sz="2400" dirty="0"/>
              <a:t>System Testing – Validate platform performance &amp; security.</a:t>
            </a:r>
          </a:p>
          <a:p>
            <a:r>
              <a:rPr lang="en-US" sz="2400" dirty="0"/>
              <a:t>User Acceptance Testing (UAT) – Ensure stakeholder feedback is incorporated.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755006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CD1D486-F49E-2FC4-3ECF-D1EF927313D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346D03-98EF-DB55-5E44-458440949F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Methods/Approach: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BADE21-F582-848E-E1F4-7B44A13228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b="1" dirty="0"/>
              <a:t>5. Deployment &amp; Implementation</a:t>
            </a:r>
          </a:p>
          <a:p>
            <a:r>
              <a:rPr lang="en-US" sz="2400" dirty="0"/>
              <a:t>Launch MEDsights in a phased rollout across teams.</a:t>
            </a:r>
          </a:p>
          <a:p>
            <a:r>
              <a:rPr lang="en-US" sz="2400" dirty="0"/>
              <a:t>Provide training sessions for users and administrators.</a:t>
            </a:r>
          </a:p>
          <a:p>
            <a:r>
              <a:rPr lang="en-US" sz="2400" dirty="0"/>
              <a:t>Optimize system performance and reduce downtime.</a:t>
            </a:r>
          </a:p>
          <a:p>
            <a:r>
              <a:rPr lang="en-US" sz="2400" dirty="0"/>
              <a:t>Establish maintenance protocols for ongoing enhancements.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719693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586B2D4-C818-63C0-51CC-0DF755FF58D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367327-FDB0-A674-0935-EF22656E16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Methods/Approach: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BEDAEB-78E9-6D75-6FE6-3E4941A9DE7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b="1" dirty="0"/>
              <a:t>6. Maintenance &amp; Continuous Improvement</a:t>
            </a:r>
          </a:p>
          <a:p>
            <a:r>
              <a:rPr lang="en-US" sz="2400" dirty="0"/>
              <a:t>Monitor user adoption &amp; system analytics.</a:t>
            </a:r>
          </a:p>
          <a:p>
            <a:r>
              <a:rPr lang="en-US" sz="2400" dirty="0"/>
              <a:t>Address bug fixes, performance improvements &amp; security updates.</a:t>
            </a:r>
          </a:p>
          <a:p>
            <a:r>
              <a:rPr lang="en-US" sz="2400" dirty="0"/>
              <a:t>Gather ongoing stakeholder feedback for future enhancements.</a:t>
            </a:r>
          </a:p>
          <a:p>
            <a:r>
              <a:rPr lang="en-US" sz="2400" dirty="0"/>
              <a:t>Plan for new features including analytics.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138789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106FB06-FE9C-DCD1-B80E-8ED04985367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603D7B-3144-1B27-86AD-45061F5407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Resources: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A3EC71-3CF3-AC08-216D-12C69E4D2F4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b="1" dirty="0"/>
              <a:t>Technology &amp; Infrastructure</a:t>
            </a:r>
          </a:p>
          <a:p>
            <a:r>
              <a:rPr lang="en-US" sz="2400" dirty="0"/>
              <a:t>Cloud-based hosting for scalability and security.</a:t>
            </a:r>
          </a:p>
          <a:p>
            <a:r>
              <a:rPr lang="en-US" sz="2400" dirty="0"/>
              <a:t>Database management system to store insights efficiently.</a:t>
            </a:r>
          </a:p>
          <a:p>
            <a:r>
              <a:rPr lang="en-US" sz="2400" dirty="0"/>
              <a:t>User-friendly interface for seamless navigation.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762357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BC679B-C0F4-3D63-6BE4-20C0C93DDD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Resources: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052C86-C141-A4BE-98DF-D1E30B5AD0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15440"/>
            <a:ext cx="10515600" cy="4561523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en-US" sz="4400" b="1" dirty="0"/>
              <a:t>Human Resources:</a:t>
            </a:r>
          </a:p>
          <a:p>
            <a:r>
              <a:rPr lang="en-US" sz="5100" dirty="0"/>
              <a:t>Product Owner – Defines vision, prioritizes features, and ensures alignment with business goals.</a:t>
            </a:r>
          </a:p>
          <a:p>
            <a:r>
              <a:rPr lang="en-US" sz="5100" dirty="0"/>
              <a:t>Project Manager – Oversees development, timelines, and stakeholder coordination.</a:t>
            </a:r>
          </a:p>
          <a:p>
            <a:r>
              <a:rPr lang="en-US" sz="5100" dirty="0"/>
              <a:t>Business Analysts – Define requirements, success metrics, and optimize workflows.</a:t>
            </a:r>
          </a:p>
          <a:p>
            <a:r>
              <a:rPr lang="en-US" sz="5100" dirty="0"/>
              <a:t> Software Developers – Develop APIs.</a:t>
            </a:r>
          </a:p>
          <a:p>
            <a:r>
              <a:rPr lang="en-US" sz="5100" dirty="0"/>
              <a:t>QA Testers – Validate system functionality, usability, and security compliance.</a:t>
            </a:r>
          </a:p>
          <a:p>
            <a:r>
              <a:rPr lang="en-US" sz="5100" dirty="0"/>
              <a:t>Admins – Oversee insight publication, manage access controls, and maintain compliance.</a:t>
            </a:r>
          </a:p>
          <a:p>
            <a:pPr marL="0" indent="0">
              <a:buNone/>
            </a:pP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09028084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5A08D1-EAEA-9D1F-0150-07E76D5DB1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Resources: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5FC4DD-CBE5-16B4-4EBB-814EDE97D6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/>
              <a:t>Total resources: 10</a:t>
            </a:r>
          </a:p>
          <a:p>
            <a:pPr marL="0" indent="0">
              <a:buNone/>
            </a:pPr>
            <a:r>
              <a:rPr lang="en-US" sz="2400" dirty="0"/>
              <a:t>Working hours a day = 8 hours</a:t>
            </a:r>
          </a:p>
          <a:p>
            <a:pPr marL="0" indent="0">
              <a:buNone/>
            </a:pPr>
            <a:r>
              <a:rPr lang="en-US" sz="2400" dirty="0"/>
              <a:t>Duration = 18 months = 548 days</a:t>
            </a:r>
          </a:p>
          <a:p>
            <a:pPr marL="0" indent="0">
              <a:buNone/>
            </a:pPr>
            <a:r>
              <a:rPr lang="en-US" sz="2400" dirty="0"/>
              <a:t>Exclude weekends: 156 days</a:t>
            </a:r>
          </a:p>
          <a:p>
            <a:pPr marL="0" indent="0">
              <a:buNone/>
            </a:pPr>
            <a:r>
              <a:rPr lang="en-US" sz="2400" dirty="0"/>
              <a:t>Exclude public holidays: 12 days</a:t>
            </a:r>
          </a:p>
          <a:p>
            <a:pPr marL="0" indent="0">
              <a:buNone/>
            </a:pPr>
            <a:r>
              <a:rPr lang="en-US" sz="2400" dirty="0"/>
              <a:t>Total working days: 380 days</a:t>
            </a:r>
          </a:p>
          <a:p>
            <a:pPr marL="0" indent="0">
              <a:buNone/>
            </a:pPr>
            <a:r>
              <a:rPr lang="en-US" sz="2400" dirty="0"/>
              <a:t>Approx man hours: 8 hours * 10 resources * 380 days = 30400-man hours</a:t>
            </a:r>
          </a:p>
          <a:p>
            <a:pPr marL="0" indent="0">
              <a:buNone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34348409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643FF2-7950-2D1E-ECAA-C863A37342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Risk: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062419-9D9A-435B-7F7F-FC93BB0655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Technical Failures – Downtime or system inefficiencies</a:t>
            </a:r>
          </a:p>
          <a:p>
            <a:r>
              <a:rPr lang="en-US" sz="2400" dirty="0"/>
              <a:t>Technical Risks: Compatibility challenges between Talon and existing telecom infrastructure.</a:t>
            </a:r>
          </a:p>
          <a:p>
            <a:r>
              <a:rPr lang="en-US" sz="2400" dirty="0"/>
              <a:t>Operational Risks: Inadequate user adoption due to lack of awareness or training.</a:t>
            </a:r>
          </a:p>
          <a:p>
            <a:r>
              <a:rPr lang="en-US" sz="2400" dirty="0"/>
              <a:t>Regulatory Risks: Compliance challenges in discounting frameworks.</a:t>
            </a:r>
          </a:p>
          <a:p>
            <a:r>
              <a:rPr lang="en-US" sz="2400" dirty="0"/>
              <a:t>Performance Risks: Slow response times due to heavy rule execution loads.</a:t>
            </a:r>
          </a:p>
          <a:p>
            <a:endParaRPr lang="en-US" sz="2400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277896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3F76D8-32C6-AED0-8588-E39F3A3E75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Dependencies:</a:t>
            </a:r>
            <a:endParaRPr lang="en-US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9E7AD0-5C3D-0699-CE2B-D987BE4F89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Stable API availability from Talon.</a:t>
            </a:r>
          </a:p>
          <a:p>
            <a:r>
              <a:rPr lang="en-US" sz="2400" dirty="0"/>
              <a:t>Alignment of telecom application architecture with Talon’s integration framework.</a:t>
            </a:r>
          </a:p>
          <a:p>
            <a:r>
              <a:rPr lang="en-US" sz="2400" dirty="0"/>
              <a:t>Coordination between business and technical teams for rule creation and execution.</a:t>
            </a:r>
          </a:p>
          <a:p>
            <a:r>
              <a:rPr lang="en-US" sz="2400" dirty="0"/>
              <a:t>Effective testing to prevent production errors.</a:t>
            </a:r>
          </a:p>
          <a:p>
            <a:endParaRPr lang="en-US" sz="24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508845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A987BC-CA0A-7A73-6643-1CC28D9DFF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211EAA-A44C-3824-6EC9-04D8718473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4800" dirty="0"/>
              <a:t>Thank you</a:t>
            </a:r>
          </a:p>
        </p:txBody>
      </p:sp>
    </p:spTree>
    <p:extLst>
      <p:ext uri="{BB962C8B-B14F-4D97-AF65-F5344CB8AC3E}">
        <p14:creationId xmlns:p14="http://schemas.microsoft.com/office/powerpoint/2010/main" val="13479121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CFA490-FD5F-83BB-14D7-D7FF98F990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Situation/Problem/Opportunity: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5981EC-BC2C-628C-5D46-D748E37541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2400" b="1" dirty="0"/>
              <a:t>Current Challenges: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/>
              <a:t>Telecom providers often struggle with manual, static discounting methods that may not be effectively personalized or dynamic.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/>
              <a:t>Customers expect real-time, customized promotions tailored to their usage and preferences.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/>
              <a:t>Marketing teams face challenges in efficiently managing and automating promotional campaigns.</a:t>
            </a:r>
          </a:p>
          <a:p>
            <a:pPr marL="0" indent="0">
              <a:buNone/>
            </a:pPr>
            <a:r>
              <a:rPr lang="en-US" sz="2400" b="1" dirty="0"/>
              <a:t>Problem: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/>
              <a:t>Lack of personalization decreases customer engagement and retention.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/>
              <a:t>High operational costs due to manual intervention in setting up promotions.</a:t>
            </a:r>
          </a:p>
          <a:p>
            <a:pPr marL="0" indent="0">
              <a:buNone/>
            </a:pPr>
            <a:endParaRPr lang="en-US" sz="2400" b="1" dirty="0"/>
          </a:p>
          <a:p>
            <a:pPr marL="0" indent="0">
              <a:buNone/>
            </a:pPr>
            <a:endParaRPr lang="en-US" sz="2400" b="1" dirty="0"/>
          </a:p>
          <a:p>
            <a:pPr marL="0" indent="0">
              <a:buNone/>
            </a:pPr>
            <a:endParaRPr lang="en-US" sz="2400" dirty="0"/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1388362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185D54B-1A8E-43E0-3164-C02A45FD361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8C18F2-277C-BF25-C548-502EA1C4B9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Situation/Problem/Opportunity: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5E7D6B-C44B-F2B7-8D97-8FE67891F2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sz="2400" b="1" dirty="0"/>
              <a:t>Opportunity:</a:t>
            </a:r>
          </a:p>
          <a:p>
            <a:pPr marL="0" indent="0">
              <a:buNone/>
            </a:pPr>
            <a:r>
              <a:rPr lang="en-US" sz="2400" dirty="0"/>
              <a:t>Talon, a rule-based promotion engine, enables dynamic campaign creation with: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/>
              <a:t>Personalized discounts tailored to specific customer profiles.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/>
              <a:t>Automated execution of promotions without requiring continuous manual intervention.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/>
              <a:t>Real-time rule application, enhancing customer experience and operational efficiency.</a:t>
            </a:r>
          </a:p>
          <a:p>
            <a:pPr>
              <a:buFont typeface="Arial" panose="020B0604020202020204" pitchFamily="34" charset="0"/>
              <a:buChar char="•"/>
            </a:pPr>
            <a:endParaRPr lang="en-US" sz="2400" dirty="0"/>
          </a:p>
          <a:p>
            <a:pPr>
              <a:buFont typeface="Arial" panose="020B0604020202020204" pitchFamily="34" charset="0"/>
              <a:buChar char="•"/>
            </a:pPr>
            <a:endParaRPr lang="en-US" sz="24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07496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17CFB8-1CCC-6B2C-63A7-B73718022F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Purpose Statement (Goals):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E9D19B-6B99-29ED-8FB0-63F6934481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Implement Talon to streamline campaign creation and discount rule management.</a:t>
            </a:r>
          </a:p>
          <a:p>
            <a:r>
              <a:rPr lang="en-US" sz="2400" dirty="0"/>
              <a:t>Enhance the ability to offer personalized, rule-based promotions.</a:t>
            </a:r>
          </a:p>
          <a:p>
            <a:r>
              <a:rPr lang="en-US" sz="2400" dirty="0"/>
              <a:t>Improve customer satisfaction and competitive edge in the telecom market.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00818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828BC0-76E4-1922-DC56-C2044BDCA1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Project Objectives: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C7DBB2-FFA8-2BD2-5AFC-96027423FE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Integrate Talon into the telecom application to enable seamless campaign creation and automation.</a:t>
            </a:r>
          </a:p>
          <a:p>
            <a:r>
              <a:rPr lang="en-US" sz="2400" dirty="0"/>
              <a:t>Ensure rule-based promotions are aligned with business objectives to maximize customer value.</a:t>
            </a:r>
          </a:p>
          <a:p>
            <a:r>
              <a:rPr lang="en-US" sz="2400" dirty="0"/>
              <a:t>Implement a scalable solution that can adapt to evolving business requirements.</a:t>
            </a:r>
          </a:p>
          <a:p>
            <a:r>
              <a:rPr lang="en-US" sz="2400" dirty="0"/>
              <a:t>Reduce manual workload in marketing operations.</a:t>
            </a:r>
          </a:p>
          <a:p>
            <a:r>
              <a:rPr lang="en-US" sz="2400" dirty="0"/>
              <a:t>Ensure compatibility with existing telecom infrastructure while allowing flexibility for future modifications.</a:t>
            </a:r>
          </a:p>
          <a:p>
            <a:endParaRPr lang="en-US" sz="2400" dirty="0"/>
          </a:p>
          <a:p>
            <a:pPr>
              <a:buFont typeface="Wingdings" panose="05000000000000000000" pitchFamily="2" charset="2"/>
              <a:buChar char="§"/>
            </a:pPr>
            <a:endParaRPr lang="en-US" dirty="0"/>
          </a:p>
          <a:p>
            <a:pPr>
              <a:buFont typeface="Wingdings" panose="05000000000000000000" pitchFamily="2" charset="2"/>
              <a:buChar char="§"/>
            </a:pPr>
            <a:endParaRPr lang="en-US" dirty="0"/>
          </a:p>
          <a:p>
            <a:pPr>
              <a:buFont typeface="Wingdings" panose="05000000000000000000" pitchFamily="2" charset="2"/>
              <a:buChar char="§"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80037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261133-EB22-CDE3-22A7-BACEB8B047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Success Criteria: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C17884-A039-EF09-91E8-E0DF07039E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Reduction in manual effort for promotion setup by 90%.</a:t>
            </a:r>
          </a:p>
          <a:p>
            <a:r>
              <a:rPr lang="en-US" dirty="0"/>
              <a:t>Increase in customer acquisition/retention due to effective discount strategies.</a:t>
            </a:r>
          </a:p>
          <a:p>
            <a:r>
              <a:rPr lang="en-US" dirty="0"/>
              <a:t>Seamless API integration with minimal downtime for implementation.</a:t>
            </a:r>
          </a:p>
          <a:p>
            <a:r>
              <a:rPr lang="en-US" dirty="0"/>
              <a:t>Efficient rule execution verified through test cases and user acceptance testing.</a:t>
            </a:r>
          </a:p>
          <a:p>
            <a:r>
              <a:rPr lang="en-US" dirty="0"/>
              <a:t>Improved customer satisfaction and engagement.</a:t>
            </a:r>
          </a:p>
          <a:p>
            <a:r>
              <a:rPr lang="en-US" dirty="0"/>
              <a:t>Enhanced decision-making based on analytical insights from the promotion engine.</a:t>
            </a:r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67096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C1C4766-7456-829B-DD00-AFAA001550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83B7FC-B431-8B61-A56C-B39C92935E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Methods/Approach: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138347-3AA4-02C5-EE2A-65B2834F16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b="1" dirty="0"/>
              <a:t>1. Planning</a:t>
            </a:r>
          </a:p>
          <a:p>
            <a:r>
              <a:rPr lang="en-US" sz="2400" dirty="0"/>
              <a:t>Define project scope, objectives, and initial backlog items.</a:t>
            </a:r>
          </a:p>
          <a:p>
            <a:r>
              <a:rPr lang="en-US" sz="2400" dirty="0"/>
              <a:t>Prioritize features using Agile principles.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lang="en-US" sz="2400" b="1" dirty="0">
              <a:solidFill>
                <a:prstClr val="black"/>
              </a:solidFill>
              <a:latin typeface="Aptos" panose="02110004020202020204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sz="2400" b="1" dirty="0">
                <a:solidFill>
                  <a:prstClr val="black"/>
                </a:solidFill>
                <a:latin typeface="Aptos" panose="02110004020202020204"/>
              </a:rPr>
              <a:t>2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. </a:t>
            </a:r>
            <a:r>
              <a:rPr lang="en-US" sz="2400" b="1" dirty="0">
                <a:solidFill>
                  <a:prstClr val="black"/>
                </a:solidFill>
                <a:latin typeface="Aptos" panose="02110004020202020204"/>
              </a:rPr>
              <a:t>Analysis</a:t>
            </a: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  <a:p>
            <a:pPr marR="0" lvl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sz="24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Gather detailed requirements for Talon integration.</a:t>
            </a:r>
          </a:p>
          <a:p>
            <a:pPr marR="0" lvl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sz="24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Create user stories and acceptance criteria.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40829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E966759-5201-0EBD-681B-AB6F200806C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37B738-D26A-7C43-1FB2-8D4804263D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Methods/Approach: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61C023-2029-75DB-8DC7-270A4BFA808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b="1" dirty="0"/>
              <a:t>2. System Design</a:t>
            </a:r>
          </a:p>
          <a:p>
            <a:r>
              <a:rPr lang="en-US" sz="2400" dirty="0"/>
              <a:t>Develop system architecture based on MEDsights workflow.</a:t>
            </a:r>
          </a:p>
          <a:p>
            <a:r>
              <a:rPr lang="en-US" sz="2400" dirty="0"/>
              <a:t>Define database structure for insights storage.</a:t>
            </a:r>
          </a:p>
          <a:p>
            <a:r>
              <a:rPr lang="en-US" sz="2400" dirty="0"/>
              <a:t>Plan role-based access control (Fire Admin, Meta Admin, Users, Read-Only Users).</a:t>
            </a:r>
          </a:p>
          <a:p>
            <a:r>
              <a:rPr lang="en-US" sz="2400" dirty="0"/>
              <a:t>Create UI wireframes for the platform’s interface.</a:t>
            </a:r>
          </a:p>
          <a:p>
            <a:r>
              <a:rPr lang="en-US" sz="2400" dirty="0"/>
              <a:t>Develop wireframes and architectural plans for implementation.</a:t>
            </a:r>
          </a:p>
          <a:p>
            <a:r>
              <a:rPr lang="en-US" sz="2400" dirty="0"/>
              <a:t>Collaborate with stakeholders to ensure alignment with business needs.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45227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5C09A92-227F-FDDD-95D3-4C30417E74C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A091AC-13D2-417C-7F04-366F360A2F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Methods/Approach: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40CE1B-3B8B-67FD-08FA-633BD786040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b="1" dirty="0"/>
              <a:t>3. Implementation (Development)</a:t>
            </a:r>
          </a:p>
          <a:p>
            <a:r>
              <a:rPr lang="en-US" sz="2400" dirty="0"/>
              <a:t>Frontend Development – React.js / Angular for UI.</a:t>
            </a:r>
          </a:p>
          <a:p>
            <a:r>
              <a:rPr lang="en-US" sz="2400" dirty="0"/>
              <a:t>Backend Development – Node.js / Python with API integration.</a:t>
            </a:r>
          </a:p>
          <a:p>
            <a:r>
              <a:rPr lang="en-US" sz="2400" dirty="0"/>
              <a:t>Database Implementation – MongoDB for insight storage.</a:t>
            </a:r>
          </a:p>
          <a:p>
            <a:r>
              <a:rPr lang="en-US" sz="2400" dirty="0"/>
              <a:t>Template Creation – Standardized formats for insight documentation.</a:t>
            </a:r>
          </a:p>
          <a:p>
            <a:r>
              <a:rPr lang="en-US" sz="2400" dirty="0"/>
              <a:t>Settings Module – Profile, About, Template Management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06956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33452eca-a7d8-4aaa-8940-a248e46e9ade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A4F5E224D8D5443A35A94651E01F3DF" ma:contentTypeVersion="14" ma:contentTypeDescription="Create a new document." ma:contentTypeScope="" ma:versionID="385101bf5da2bbfa2a4f94141d27b7fc">
  <xsd:schema xmlns:xsd="http://www.w3.org/2001/XMLSchema" xmlns:xs="http://www.w3.org/2001/XMLSchema" xmlns:p="http://schemas.microsoft.com/office/2006/metadata/properties" xmlns:ns3="33452eca-a7d8-4aaa-8940-a248e46e9ade" xmlns:ns4="e3c50a05-4d29-4c7f-9345-074a13228e36" targetNamespace="http://schemas.microsoft.com/office/2006/metadata/properties" ma:root="true" ma:fieldsID="052444cae218cdc47d160c269297591c" ns3:_="" ns4:_="">
    <xsd:import namespace="33452eca-a7d8-4aaa-8940-a248e46e9ade"/>
    <xsd:import namespace="e3c50a05-4d29-4c7f-9345-074a13228e36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_activity" minOccurs="0"/>
                <xsd:element ref="ns3:MediaServiceObjectDetectorVersions" minOccurs="0"/>
                <xsd:element ref="ns3:MediaServiceSearchProperties" minOccurs="0"/>
                <xsd:element ref="ns3:MediaServiceDateTaken" minOccurs="0"/>
                <xsd:element ref="ns3:MediaLengthInSeconds" minOccurs="0"/>
                <xsd:element ref="ns3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3452eca-a7d8-4aaa-8940-a248e46e9ad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_activity" ma:index="16" nillable="true" ma:displayName="_activity" ma:hidden="true" ma:internalName="_activity">
      <xsd:simpleType>
        <xsd:restriction base="dms:Note"/>
      </xsd:simpleType>
    </xsd:element>
    <xsd:element name="MediaServiceObjectDetectorVersions" ma:index="17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8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9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1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3c50a05-4d29-4c7f-9345-074a13228e36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2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522C673E-B9E2-4696-B565-560FB13E50D8}">
  <ds:schemaRefs>
    <ds:schemaRef ds:uri="33452eca-a7d8-4aaa-8940-a248e46e9ade"/>
    <ds:schemaRef ds:uri="http://schemas.openxmlformats.org/package/2006/metadata/core-properties"/>
    <ds:schemaRef ds:uri="http://purl.org/dc/elements/1.1/"/>
    <ds:schemaRef ds:uri="http://www.w3.org/XML/1998/namespace"/>
    <ds:schemaRef ds:uri="http://schemas.microsoft.com/office/infopath/2007/PartnerControls"/>
    <ds:schemaRef ds:uri="http://schemas.microsoft.com/office/2006/documentManagement/types"/>
    <ds:schemaRef ds:uri="http://purl.org/dc/terms/"/>
    <ds:schemaRef ds:uri="e3c50a05-4d29-4c7f-9345-074a13228e36"/>
    <ds:schemaRef ds:uri="http://schemas.microsoft.com/office/2006/metadata/properties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8E97D6FC-75C8-4FEA-BD2F-CE4CCC669868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094B6FDD-0AA9-44AC-AAD4-EF211E462A5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3452eca-a7d8-4aaa-8940-a248e46e9ade"/>
    <ds:schemaRef ds:uri="e3c50a05-4d29-4c7f-9345-074a13228e3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>
  <clbl:label id="{e0793d39-0939-496d-b129-198edd916feb}" enabled="0" method="" siteId="{e0793d39-0939-496d-b129-198edd916feb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412</TotalTime>
  <Words>847</Words>
  <Application>Microsoft Office PowerPoint</Application>
  <PresentationFormat>Widescreen</PresentationFormat>
  <Paragraphs>115</Paragraphs>
  <Slides>18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4" baseType="lpstr">
      <vt:lpstr>Aptos</vt:lpstr>
      <vt:lpstr>Aptos Display</vt:lpstr>
      <vt:lpstr>Arial</vt:lpstr>
      <vt:lpstr>Calibri</vt:lpstr>
      <vt:lpstr>Wingdings</vt:lpstr>
      <vt:lpstr>Office Theme</vt:lpstr>
      <vt:lpstr>Project Title: Talon Promotion engine</vt:lpstr>
      <vt:lpstr>Situation/Problem/Opportunity:</vt:lpstr>
      <vt:lpstr>Situation/Problem/Opportunity:</vt:lpstr>
      <vt:lpstr>Purpose Statement (Goals):</vt:lpstr>
      <vt:lpstr>Project Objectives:</vt:lpstr>
      <vt:lpstr>Success Criteria:</vt:lpstr>
      <vt:lpstr>Methods/Approach:</vt:lpstr>
      <vt:lpstr>Methods/Approach:</vt:lpstr>
      <vt:lpstr>Methods/Approach:</vt:lpstr>
      <vt:lpstr>Methods/Approach:</vt:lpstr>
      <vt:lpstr>Methods/Approach:</vt:lpstr>
      <vt:lpstr>Methods/Approach:</vt:lpstr>
      <vt:lpstr>Resources:</vt:lpstr>
      <vt:lpstr>Resources:</vt:lpstr>
      <vt:lpstr>Resources:</vt:lpstr>
      <vt:lpstr>Risk:</vt:lpstr>
      <vt:lpstr>Dependencies: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Somangoudar, Shruthi</dc:creator>
  <cp:lastModifiedBy>Somangoudar, Shruthi</cp:lastModifiedBy>
  <cp:revision>4</cp:revision>
  <dcterms:created xsi:type="dcterms:W3CDTF">2025-05-21T05:20:34Z</dcterms:created>
  <dcterms:modified xsi:type="dcterms:W3CDTF">2025-06-14T04:34:26Z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0x0101005A4F5E224D8D5443A35A94651E01F3DF</vt:lpwstr>
  </property>
</Properties>
</file>