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025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AF6F79-2677-4F28-806E-6E10E64EB17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DD2CE8-9C44-4B63-9305-AA1FDAFC977A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 panose="05020102010507070707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2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 panose="05020102010507070707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110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anose="05000000000000000000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185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 panose="050401020108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59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65" indent="-182880" algn="l" rtl="0" eaLnBrk="1" latinLnBrk="0" hangingPunct="1">
        <a:spcBef>
          <a:spcPct val="20000"/>
        </a:spcBef>
        <a:buClr>
          <a:schemeClr val="tx1"/>
        </a:buClr>
        <a:buFont typeface="Wingdings 3" panose="05040102010807070707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255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55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>
                <a:sym typeface="+mn-ea"/>
              </a:rPr>
              <a:t>Fraud Analysis and Charge-Back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proposal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Project Sponsor:</a:t>
            </a:r>
            <a:r>
              <a:rPr lang="en-US" dirty="0" smtClean="0"/>
              <a:t> []</a:t>
            </a:r>
            <a:br>
              <a:rPr lang="en-US" dirty="0" smtClean="0"/>
            </a:br>
            <a:r>
              <a:rPr lang="en-US" b="1" dirty="0" smtClean="0"/>
              <a:t>Project Manager:</a:t>
            </a:r>
            <a:r>
              <a:rPr lang="en-US" dirty="0" smtClean="0"/>
              <a:t> []</a:t>
            </a:r>
            <a:br>
              <a:rPr lang="en-US" dirty="0" smtClean="0"/>
            </a:br>
            <a:r>
              <a:rPr lang="en-US" b="1" dirty="0" smtClean="0"/>
              <a:t>Approval Date:</a:t>
            </a:r>
            <a:r>
              <a:rPr lang="en-US" dirty="0" smtClean="0"/>
              <a:t> []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Frequent fraudulent transactions and charge-back disputes were impacting business profitability.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The manual investigation process led to delays, inconsistent documentation, and higher dispute losses.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A robust fraud and charge-back management solution was needed to improve efficiency and compliance.</a:t>
            </a:r>
            <a:endParaRPr>
              <a:sym typeface="+mn-ea"/>
            </a:endParaRPr>
          </a:p>
          <a:p>
            <a:pPr marL="13716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The purpose of this project is to establish a centralized Fraud and Charge-back Management System that identifies fraudulent activities in real-time, ensures compliance with MasterCard guidelines, and streamlines dispute resolution processes.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>
                <a:sym typeface="+mn-ea"/>
              </a:rPr>
              <a:t>• Investigate and analyze suspicious transactions using fraud detection tools.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Manage end-to-end charge-back processes including evidence collection and dispute submission.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Utilize data analysis to identify trends and improvement opportunities.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Enhance cross-department collaboration to resolve disputes efficiently.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Improve overall operational performance and reduce financial losses.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•</a:t>
            </a:r>
            <a:r>
              <a:rPr>
                <a:sym typeface="+mn-ea"/>
              </a:rPr>
              <a:t>• Increased process efficiency through automation and collaboration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Improved accuracy in fraud detection and prevention.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Increased compliance with MasterCard and regulatory standards.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Streamlined communication between departments (Risk, Compliance, Customer Service).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Methodology / Approach (Waterfall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>
                <a:sym typeface="+mn-ea"/>
              </a:rPr>
              <a:t>• Conducted analysis of fraud trends and dispute causes.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Implemented automated fraud detection and charge-back case tracking tools.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Collaborated with Risk Management and Compliance teams.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Conducted periodic process reviews and implemented continuous improvements.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Adopted Agile methodology for iterative improvements and faster response cycles.</a:t>
            </a:r>
            <a:endParaRPr>
              <a:sym typeface="+mn-ea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• Project Team: Business Analyst, Risk Management Specialist, Compliance Officer, Customer Support.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Tools: Fraud Detection Software, Data Analytics Dashboard, MasterCard Dispute Management System.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Budget: Allocated based on technology integration and training needs.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• Time – Implementation expected within 6 months.</a:t>
            </a:r>
            <a:endParaRPr>
              <a:sym typeface="+mn-ea"/>
            </a:endParaRPr>
          </a:p>
          <a:p>
            <a:endParaRPr>
              <a:sym typeface="+mn-ea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>
                <a:sym typeface="+mn-ea"/>
              </a:rPr>
              <a:t>• Risk of delayed data integration or inaccurate fraud detection.</a:t>
            </a:r>
            <a:endParaRPr>
              <a:sym typeface="+mn-ea"/>
            </a:endParaRPr>
          </a:p>
          <a:p>
            <a:endParaRPr lang="en-US" dirty="0"/>
          </a:p>
          <a:p>
            <a:r>
              <a:rPr>
                <a:sym typeface="+mn-ea"/>
              </a:rPr>
              <a:t>• Dependence on timely updates from MasterCard guidelines.</a:t>
            </a:r>
            <a:endParaRPr>
              <a:sym typeface="+mn-ea"/>
            </a:endParaRPr>
          </a:p>
          <a:p>
            <a:endParaRPr lang="en-US" dirty="0"/>
          </a:p>
          <a:p>
            <a:r>
              <a:rPr>
                <a:sym typeface="+mn-ea"/>
              </a:rPr>
              <a:t>• Limited technical resources for automation or analytics.</a:t>
            </a:r>
            <a:endParaRPr>
              <a:sym typeface="+mn-ea"/>
            </a:endParaRPr>
          </a:p>
          <a:p>
            <a:endParaRPr lang="en-US" dirty="0"/>
          </a:p>
          <a:p>
            <a:r>
              <a:rPr>
                <a:sym typeface="+mn-ea"/>
              </a:rPr>
              <a:t>• Training and adaptation challenges among staff members.</a:t>
            </a:r>
            <a:endParaRPr>
              <a:sym typeface="+mn-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of key points</a:t>
            </a:r>
            <a:endParaRPr lang="en-US" dirty="0" smtClean="0"/>
          </a:p>
          <a:p>
            <a:r>
              <a:rPr lang="en-US" dirty="0" smtClean="0"/>
              <a:t>Awaiting client feedback or manager review</a:t>
            </a:r>
            <a:endParaRPr lang="en-US" dirty="0" smtClean="0"/>
          </a:p>
          <a:p>
            <a:r>
              <a:rPr lang="en-US" dirty="0" smtClean="0"/>
              <a:t>Final implementation and handover plan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2478</Words>
  <Application>WPS Presentation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Wingdings 2</vt:lpstr>
      <vt:lpstr>Wingdings</vt:lpstr>
      <vt:lpstr>Wingdings 3</vt:lpstr>
      <vt:lpstr>Lucida Sans</vt:lpstr>
      <vt:lpstr>Book Antiqua</vt:lpstr>
      <vt:lpstr>Microsoft YaHei</vt:lpstr>
      <vt:lpstr>Arial Unicode MS</vt:lpstr>
      <vt:lpstr>Calibri</vt:lpstr>
      <vt:lpstr>Apex</vt:lpstr>
      <vt:lpstr>Secure Content flow</vt:lpstr>
      <vt:lpstr>Situation</vt:lpstr>
      <vt:lpstr>Purpose statement</vt:lpstr>
      <vt:lpstr>Project Objectives</vt:lpstr>
      <vt:lpstr>Success criteria</vt:lpstr>
      <vt:lpstr>Methodology / Approach (Waterfall Model)</vt:lpstr>
      <vt:lpstr>Resources</vt:lpstr>
      <vt:lpstr>Risks and Dependencies</vt:lpstr>
      <vt:lpstr>Summary and Next Steps</vt:lpstr>
      <vt:lpstr>Approval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Secure Content flow</dc:title>
  <dc:creator>DELL</dc:creator>
  <cp:lastModifiedBy>Nandani Kumari</cp:lastModifiedBy>
  <cp:revision>6</cp:revision>
  <dcterms:created xsi:type="dcterms:W3CDTF">2025-07-28T08:29:00Z</dcterms:created>
  <dcterms:modified xsi:type="dcterms:W3CDTF">2025-10-14T06:33:32Z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1ADE111059B4447FAC8DD7ACF92F9311_13</vt:lpwstr>
  </property>
  <property fmtid="{D5CDD505-2E9C-101B-9397-08002B2CF9AE}" pid="3" name="KSOProductBuildVer">
    <vt:lpwstr>1033-12.2.0.21931</vt:lpwstr>
  </property>
</Properties>
</file>