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2" r:id="rId9"/>
    <p:sldId id="260" r:id="rId10"/>
    <p:sldId id="269" r:id="rId11"/>
  </p:sldIdLst>
  <p:sldSz cx="9753600" cy="7315200"/>
  <p:notesSz cx="6858000" cy="9144000"/>
  <p:embeddedFontLst>
    <p:embeddedFont>
      <p:font typeface="League Spartan" panose="020B0604020202020204" charset="0"/>
      <p:regular r:id="rId12"/>
    </p:embeddedFont>
    <p:embeddedFont>
      <p:font typeface="Poppins" panose="000005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48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19200" y="4826934"/>
            <a:ext cx="11548531" cy="1713379"/>
            <a:chOff x="0" y="0"/>
            <a:chExt cx="4277234" cy="634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7233" cy="634585"/>
            </a:xfrm>
            <a:custGeom>
              <a:avLst/>
              <a:gdLst/>
              <a:ahLst/>
              <a:cxnLst/>
              <a:rect l="l" t="t" r="r" b="b"/>
              <a:pathLst>
                <a:path w="4277233" h="634585">
                  <a:moveTo>
                    <a:pt x="203200" y="0"/>
                  </a:moveTo>
                  <a:lnTo>
                    <a:pt x="4277233" y="0"/>
                  </a:lnTo>
                  <a:lnTo>
                    <a:pt x="4074033" y="634585"/>
                  </a:lnTo>
                  <a:lnTo>
                    <a:pt x="0" y="63458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4074034" cy="68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5799308" y="-289269"/>
            <a:ext cx="5599294" cy="1201303"/>
          </a:xfrm>
          <a:custGeom>
            <a:avLst/>
            <a:gdLst/>
            <a:ahLst/>
            <a:cxnLst/>
            <a:rect l="l" t="t" r="r" b="b"/>
            <a:pathLst>
              <a:path w="5599294" h="1201303">
                <a:moveTo>
                  <a:pt x="5599295" y="0"/>
                </a:moveTo>
                <a:lnTo>
                  <a:pt x="0" y="0"/>
                </a:lnTo>
                <a:lnTo>
                  <a:pt x="0" y="1201303"/>
                </a:lnTo>
                <a:lnTo>
                  <a:pt x="5599295" y="1201303"/>
                </a:lnTo>
                <a:lnTo>
                  <a:pt x="55992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020206" y="731520"/>
            <a:ext cx="5157499" cy="51574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0525" r="-44492" b="-2699"/>
              </a:stretch>
            </a:blipFill>
            <a:ln w="228600" cap="sq">
              <a:solidFill>
                <a:srgbClr val="EEEEEE"/>
              </a:solidFill>
              <a:prstDash val="solid"/>
              <a:miter/>
            </a:ln>
          </p:spPr>
        </p:sp>
      </p:grpSp>
      <p:sp>
        <p:nvSpPr>
          <p:cNvPr id="8" name="Freeform 8"/>
          <p:cNvSpPr/>
          <p:nvPr/>
        </p:nvSpPr>
        <p:spPr>
          <a:xfrm>
            <a:off x="-28575" y="6175036"/>
            <a:ext cx="7200559" cy="1544847"/>
          </a:xfrm>
          <a:custGeom>
            <a:avLst/>
            <a:gdLst/>
            <a:ahLst/>
            <a:cxnLst/>
            <a:rect l="l" t="t" r="r" b="b"/>
            <a:pathLst>
              <a:path w="7200559" h="1544847">
                <a:moveTo>
                  <a:pt x="0" y="0"/>
                </a:moveTo>
                <a:lnTo>
                  <a:pt x="7200559" y="0"/>
                </a:lnTo>
                <a:lnTo>
                  <a:pt x="7200559" y="1544847"/>
                </a:lnTo>
                <a:lnTo>
                  <a:pt x="0" y="1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62000" y="2359157"/>
            <a:ext cx="4743699" cy="1047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65"/>
              </a:lnSpc>
            </a:pPr>
            <a:r>
              <a:rPr lang="en-US" sz="724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IGRS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1410" y="5316082"/>
            <a:ext cx="5374959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5"/>
              </a:lnSpc>
            </a:pPr>
            <a:r>
              <a:rPr lang="en-US" sz="2325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Created by Ritesh Singh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000" y="3310269"/>
            <a:ext cx="6150574" cy="313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6"/>
              </a:lnSpc>
              <a:spcBef>
                <a:spcPct val="0"/>
              </a:spcBef>
            </a:pPr>
            <a:r>
              <a:rPr lang="en-US" sz="1833" spc="3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Inward </a:t>
            </a:r>
            <a:r>
              <a:rPr lang="en-US" sz="1833" spc="35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Global</a:t>
            </a:r>
            <a:r>
              <a:rPr lang="en-US" sz="1833" spc="3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Remittance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6528A-18A3-9C29-1155-B8EAF629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6FD57BCA-1A09-58F4-8FFD-66BB34642240}"/>
              </a:ext>
            </a:extLst>
          </p:cNvPr>
          <p:cNvGrpSpPr/>
          <p:nvPr/>
        </p:nvGrpSpPr>
        <p:grpSpPr>
          <a:xfrm>
            <a:off x="1217674" y="2564687"/>
            <a:ext cx="7027604" cy="3984971"/>
            <a:chOff x="0" y="0"/>
            <a:chExt cx="1365153" cy="5616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26C4814-140D-A94D-A5EA-598A27ACFC2C}"/>
                </a:ext>
              </a:extLst>
            </p:cNvPr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54E67F5-0911-514F-FF85-4A247846C6A6}"/>
                </a:ext>
              </a:extLst>
            </p:cNvPr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6" name="Freeform 26">
            <a:extLst>
              <a:ext uri="{FF2B5EF4-FFF2-40B4-BE49-F238E27FC236}">
                <a16:creationId xmlns:a16="http://schemas.microsoft.com/office/drawing/2014/main" id="{01F66502-64D9-CDF5-36C0-10988C071C43}"/>
              </a:ext>
            </a:extLst>
          </p:cNvPr>
          <p:cNvSpPr/>
          <p:nvPr/>
        </p:nvSpPr>
        <p:spPr>
          <a:xfrm>
            <a:off x="6217232" y="756422"/>
            <a:ext cx="6381692" cy="1357560"/>
          </a:xfrm>
          <a:custGeom>
            <a:avLst/>
            <a:gdLst/>
            <a:ahLst/>
            <a:cxnLst/>
            <a:rect l="l" t="t" r="r" b="b"/>
            <a:pathLst>
              <a:path w="6381692" h="1357560">
                <a:moveTo>
                  <a:pt x="0" y="0"/>
                </a:moveTo>
                <a:lnTo>
                  <a:pt x="6381692" y="0"/>
                </a:lnTo>
                <a:lnTo>
                  <a:pt x="6381692" y="1357560"/>
                </a:lnTo>
                <a:lnTo>
                  <a:pt x="0" y="135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D73F971F-8546-1C05-9BEA-CB15624E916D}"/>
              </a:ext>
            </a:extLst>
          </p:cNvPr>
          <p:cNvSpPr/>
          <p:nvPr/>
        </p:nvSpPr>
        <p:spPr>
          <a:xfrm>
            <a:off x="6708064" y="1087209"/>
            <a:ext cx="560585" cy="695986"/>
          </a:xfrm>
          <a:custGeom>
            <a:avLst/>
            <a:gdLst/>
            <a:ahLst/>
            <a:cxnLst/>
            <a:rect l="l" t="t" r="r" b="b"/>
            <a:pathLst>
              <a:path w="560585" h="695986">
                <a:moveTo>
                  <a:pt x="0" y="0"/>
                </a:moveTo>
                <a:lnTo>
                  <a:pt x="560585" y="0"/>
                </a:lnTo>
                <a:lnTo>
                  <a:pt x="560585" y="695986"/>
                </a:lnTo>
                <a:lnTo>
                  <a:pt x="0" y="695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7CFD7F0F-2B1C-5DA6-8C25-B3A9E7E75668}"/>
              </a:ext>
            </a:extLst>
          </p:cNvPr>
          <p:cNvGrpSpPr/>
          <p:nvPr/>
        </p:nvGrpSpPr>
        <p:grpSpPr>
          <a:xfrm>
            <a:off x="9183427" y="5292358"/>
            <a:ext cx="1463040" cy="1257300"/>
            <a:chOff x="0" y="0"/>
            <a:chExt cx="812800" cy="6985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70D1D8B-52BD-927A-E92D-4FF73473A65E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BEC8DA18-E676-8B78-A297-9B31A93CC10C}"/>
                </a:ext>
              </a:extLst>
            </p:cNvPr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09862B48-8288-FAD2-2EAD-40D74786D9CD}"/>
              </a:ext>
            </a:extLst>
          </p:cNvPr>
          <p:cNvSpPr txBox="1"/>
          <p:nvPr/>
        </p:nvSpPr>
        <p:spPr>
          <a:xfrm>
            <a:off x="813512" y="689747"/>
            <a:ext cx="5282488" cy="1627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Risks and Dependencies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A61F0CD0-B1EB-E45E-692D-A093D2D94383}"/>
              </a:ext>
            </a:extLst>
          </p:cNvPr>
          <p:cNvSpPr txBox="1"/>
          <p:nvPr/>
        </p:nvSpPr>
        <p:spPr>
          <a:xfrm>
            <a:off x="1508322" y="2862493"/>
            <a:ext cx="6478526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Dependence on accurate mapping of BOE with remittance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Accuracy of AI depends on historical data and correctness of data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Integration risk with audit tools</a:t>
            </a:r>
          </a:p>
        </p:txBody>
      </p:sp>
      <p:grpSp>
        <p:nvGrpSpPr>
          <p:cNvPr id="40" name="Group 40">
            <a:extLst>
              <a:ext uri="{FF2B5EF4-FFF2-40B4-BE49-F238E27FC236}">
                <a16:creationId xmlns:a16="http://schemas.microsoft.com/office/drawing/2014/main" id="{D862D076-7F7E-DD72-89D0-25200D77274C}"/>
              </a:ext>
            </a:extLst>
          </p:cNvPr>
          <p:cNvGrpSpPr/>
          <p:nvPr/>
        </p:nvGrpSpPr>
        <p:grpSpPr>
          <a:xfrm>
            <a:off x="-963684" y="3028950"/>
            <a:ext cx="1463040" cy="1257300"/>
            <a:chOff x="0" y="0"/>
            <a:chExt cx="812800" cy="698500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25E25E3-69FD-EE96-6A6B-48451DA996E7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7142D1D7-3169-4851-B1A7-20D7FE69E594}"/>
                </a:ext>
              </a:extLst>
            </p:cNvPr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36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231" y="6340043"/>
            <a:ext cx="8251331" cy="975157"/>
          </a:xfrm>
          <a:custGeom>
            <a:avLst/>
            <a:gdLst/>
            <a:ahLst/>
            <a:cxnLst/>
            <a:rect l="l" t="t" r="r" b="b"/>
            <a:pathLst>
              <a:path w="8251331" h="975157">
                <a:moveTo>
                  <a:pt x="0" y="0"/>
                </a:moveTo>
                <a:lnTo>
                  <a:pt x="8251331" y="0"/>
                </a:lnTo>
                <a:lnTo>
                  <a:pt x="8251331" y="975157"/>
                </a:lnTo>
                <a:lnTo>
                  <a:pt x="0" y="97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4759969" y="2662101"/>
            <a:ext cx="9041124" cy="1726033"/>
          </a:xfrm>
          <a:custGeom>
            <a:avLst/>
            <a:gdLst/>
            <a:ahLst/>
            <a:cxnLst/>
            <a:rect l="l" t="t" r="r" b="b"/>
            <a:pathLst>
              <a:path w="9041124" h="1726033">
                <a:moveTo>
                  <a:pt x="9041124" y="0"/>
                </a:moveTo>
                <a:lnTo>
                  <a:pt x="0" y="0"/>
                </a:lnTo>
                <a:lnTo>
                  <a:pt x="0" y="1726033"/>
                </a:lnTo>
                <a:lnTo>
                  <a:pt x="9041124" y="1726033"/>
                </a:lnTo>
                <a:lnTo>
                  <a:pt x="90411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184" y="2566125"/>
            <a:ext cx="288569" cy="25521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59231" y="1012974"/>
            <a:ext cx="638245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en-US" sz="4812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Situation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71183" y="2566125"/>
            <a:ext cx="6153617" cy="2556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Currently the IGRS is used to track the inward remittances</a:t>
            </a: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Settle the remittances in the account of the client</a:t>
            </a: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Regularize the Bill of Entry (BOE), partially manual.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6AB9F12-9886-75A9-3904-39CD7700C2A7}"/>
              </a:ext>
            </a:extLst>
          </p:cNvPr>
          <p:cNvGrpSpPr/>
          <p:nvPr/>
        </p:nvGrpSpPr>
        <p:grpSpPr>
          <a:xfrm>
            <a:off x="1164115" y="4841480"/>
            <a:ext cx="288569" cy="255218"/>
            <a:chOff x="0" y="0"/>
            <a:chExt cx="812800" cy="8128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E94E088-60AF-A5DB-F671-4188A6AEA8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8013EC03-F7C6-6CB9-6E64-0419011E314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4EB8C7AB-B5AF-C56D-DA70-DA37487F7FD3}"/>
              </a:ext>
            </a:extLst>
          </p:cNvPr>
          <p:cNvGrpSpPr/>
          <p:nvPr/>
        </p:nvGrpSpPr>
        <p:grpSpPr>
          <a:xfrm>
            <a:off x="1134184" y="3691173"/>
            <a:ext cx="288569" cy="255218"/>
            <a:chOff x="0" y="0"/>
            <a:chExt cx="812800" cy="8128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7F35D12-7BDE-6E09-EEDE-21584BB7F3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99D48226-3C35-38C4-50C5-1863804681C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AC7A1-C60A-3C57-DF76-2E9C39583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8DB6C7-2C81-7228-3BBA-23BA5CEE2041}"/>
              </a:ext>
            </a:extLst>
          </p:cNvPr>
          <p:cNvSpPr/>
          <p:nvPr/>
        </p:nvSpPr>
        <p:spPr>
          <a:xfrm>
            <a:off x="1159231" y="6340043"/>
            <a:ext cx="8251331" cy="975157"/>
          </a:xfrm>
          <a:custGeom>
            <a:avLst/>
            <a:gdLst/>
            <a:ahLst/>
            <a:cxnLst/>
            <a:rect l="l" t="t" r="r" b="b"/>
            <a:pathLst>
              <a:path w="8251331" h="975157">
                <a:moveTo>
                  <a:pt x="0" y="0"/>
                </a:moveTo>
                <a:lnTo>
                  <a:pt x="8251331" y="0"/>
                </a:lnTo>
                <a:lnTo>
                  <a:pt x="8251331" y="975157"/>
                </a:lnTo>
                <a:lnTo>
                  <a:pt x="0" y="97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EFD7337-5074-CD9F-E518-32715743A323}"/>
              </a:ext>
            </a:extLst>
          </p:cNvPr>
          <p:cNvSpPr/>
          <p:nvPr/>
        </p:nvSpPr>
        <p:spPr>
          <a:xfrm rot="5400000" flipH="1">
            <a:off x="4759969" y="2662101"/>
            <a:ext cx="9041124" cy="1726033"/>
          </a:xfrm>
          <a:custGeom>
            <a:avLst/>
            <a:gdLst/>
            <a:ahLst/>
            <a:cxnLst/>
            <a:rect l="l" t="t" r="r" b="b"/>
            <a:pathLst>
              <a:path w="9041124" h="1726033">
                <a:moveTo>
                  <a:pt x="9041124" y="0"/>
                </a:moveTo>
                <a:lnTo>
                  <a:pt x="0" y="0"/>
                </a:lnTo>
                <a:lnTo>
                  <a:pt x="0" y="1726033"/>
                </a:lnTo>
                <a:lnTo>
                  <a:pt x="9041124" y="1726033"/>
                </a:lnTo>
                <a:lnTo>
                  <a:pt x="90411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8847569-3DCF-BAA3-F925-1C10299C3F6C}"/>
              </a:ext>
            </a:extLst>
          </p:cNvPr>
          <p:cNvGrpSpPr/>
          <p:nvPr/>
        </p:nvGrpSpPr>
        <p:grpSpPr>
          <a:xfrm>
            <a:off x="1278645" y="3657600"/>
            <a:ext cx="252313" cy="285664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5F43D41-76AA-AA24-8BEA-E782318B8F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2E1D8A1-E5E3-039F-B5C6-2DE9F805902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 dirty="0"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88EE4A96-0919-26E5-BE6B-2EF1706B5C5B}"/>
              </a:ext>
            </a:extLst>
          </p:cNvPr>
          <p:cNvSpPr txBox="1"/>
          <p:nvPr/>
        </p:nvSpPr>
        <p:spPr>
          <a:xfrm>
            <a:off x="1159231" y="1012974"/>
            <a:ext cx="638245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en-US" sz="4812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Problem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9799DAE-BEB5-2494-6380-8EF1AC2A3DE7}"/>
              </a:ext>
            </a:extLst>
          </p:cNvPr>
          <p:cNvSpPr txBox="1"/>
          <p:nvPr/>
        </p:nvSpPr>
        <p:spPr>
          <a:xfrm>
            <a:off x="1771183" y="2566125"/>
            <a:ext cx="6382452" cy="2556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Currently, reconciliation of remittances against BOE (Bill of Entry) is partially manual, lacking real-time alerts and automated validation. </a:t>
            </a:r>
          </a:p>
          <a:p>
            <a:pPr algn="just">
              <a:lnSpc>
                <a:spcPts val="2871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Additionally, the system lacks intelligence to predict compliance risks  </a:t>
            </a:r>
          </a:p>
          <a:p>
            <a:pPr algn="just">
              <a:lnSpc>
                <a:spcPts val="2871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Does not offer an interactive interface for auditors to view or extract compliance-related data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870E21B-35E6-9F44-6AC1-4A55855F6E82}"/>
              </a:ext>
            </a:extLst>
          </p:cNvPr>
          <p:cNvGrpSpPr/>
          <p:nvPr/>
        </p:nvGrpSpPr>
        <p:grpSpPr>
          <a:xfrm>
            <a:off x="1278645" y="4504806"/>
            <a:ext cx="264344" cy="285664"/>
            <a:chOff x="0" y="0"/>
            <a:chExt cx="812800" cy="8128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077A9CD-652A-E2EE-3066-F1EEB0721CE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8077F3A2-59F5-BABA-7500-34615D26F28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 dirty="0"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86C0DF5B-DA06-903B-A70E-6E543319A56D}"/>
              </a:ext>
            </a:extLst>
          </p:cNvPr>
          <p:cNvGrpSpPr/>
          <p:nvPr/>
        </p:nvGrpSpPr>
        <p:grpSpPr>
          <a:xfrm>
            <a:off x="1295399" y="2667000"/>
            <a:ext cx="252313" cy="285664"/>
            <a:chOff x="0" y="0"/>
            <a:chExt cx="812800" cy="8128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C40A455-8137-8A5B-D0A3-33FB8A0A76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0D846709-AE68-8234-5FDC-FA673093B48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5911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6F45A-A595-92CF-CFAE-98E1F9A0E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803463-4823-79D9-AF9D-8D56BA656E94}"/>
              </a:ext>
            </a:extLst>
          </p:cNvPr>
          <p:cNvSpPr/>
          <p:nvPr/>
        </p:nvSpPr>
        <p:spPr>
          <a:xfrm>
            <a:off x="1159231" y="6340043"/>
            <a:ext cx="8251331" cy="975157"/>
          </a:xfrm>
          <a:custGeom>
            <a:avLst/>
            <a:gdLst/>
            <a:ahLst/>
            <a:cxnLst/>
            <a:rect l="l" t="t" r="r" b="b"/>
            <a:pathLst>
              <a:path w="8251331" h="975157">
                <a:moveTo>
                  <a:pt x="0" y="0"/>
                </a:moveTo>
                <a:lnTo>
                  <a:pt x="8251331" y="0"/>
                </a:lnTo>
                <a:lnTo>
                  <a:pt x="8251331" y="975157"/>
                </a:lnTo>
                <a:lnTo>
                  <a:pt x="0" y="97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A1383AF-5752-2778-8FDD-1049A182A2AA}"/>
              </a:ext>
            </a:extLst>
          </p:cNvPr>
          <p:cNvSpPr/>
          <p:nvPr/>
        </p:nvSpPr>
        <p:spPr>
          <a:xfrm rot="5400000" flipH="1">
            <a:off x="4759969" y="2662101"/>
            <a:ext cx="9041124" cy="1726033"/>
          </a:xfrm>
          <a:custGeom>
            <a:avLst/>
            <a:gdLst/>
            <a:ahLst/>
            <a:cxnLst/>
            <a:rect l="l" t="t" r="r" b="b"/>
            <a:pathLst>
              <a:path w="9041124" h="1726033">
                <a:moveTo>
                  <a:pt x="9041124" y="0"/>
                </a:moveTo>
                <a:lnTo>
                  <a:pt x="0" y="0"/>
                </a:lnTo>
                <a:lnTo>
                  <a:pt x="0" y="1726033"/>
                </a:lnTo>
                <a:lnTo>
                  <a:pt x="9041124" y="1726033"/>
                </a:lnTo>
                <a:lnTo>
                  <a:pt x="90411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48C1C06-056F-0EF7-0E8C-C58776D77AAB}"/>
              </a:ext>
            </a:extLst>
          </p:cNvPr>
          <p:cNvGrpSpPr/>
          <p:nvPr/>
        </p:nvGrpSpPr>
        <p:grpSpPr>
          <a:xfrm>
            <a:off x="1195487" y="2667000"/>
            <a:ext cx="252313" cy="209464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C3AC7B0-1AB5-65CE-8B63-659F81B3EF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42811FB-0EFB-3438-7118-DE254CA3C32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A7BE3197-5F2A-7E54-39EF-5412A3A8E8A0}"/>
              </a:ext>
            </a:extLst>
          </p:cNvPr>
          <p:cNvSpPr txBox="1"/>
          <p:nvPr/>
        </p:nvSpPr>
        <p:spPr>
          <a:xfrm>
            <a:off x="1159231" y="1012974"/>
            <a:ext cx="638245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en-US" sz="4812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Opportunity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514F0118-0524-3C70-6232-8A3F651C8C71}"/>
              </a:ext>
            </a:extLst>
          </p:cNvPr>
          <p:cNvSpPr txBox="1"/>
          <p:nvPr/>
        </p:nvSpPr>
        <p:spPr>
          <a:xfrm>
            <a:off x="1771183" y="2566125"/>
            <a:ext cx="5925017" cy="1819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integrating automated BOE reconciliation, AI-based compliance prediction, and a dedicated auditor dashboard, We can significantly reduce compliance risk, streamline workflows, and improve audit readiness in accordance with international trade and banking standards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3605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6118" y="-79943"/>
            <a:ext cx="3730752" cy="7395143"/>
            <a:chOff x="0" y="0"/>
            <a:chExt cx="812800" cy="1611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611142"/>
            </a:xfrm>
            <a:custGeom>
              <a:avLst/>
              <a:gdLst/>
              <a:ahLst/>
              <a:cxnLst/>
              <a:rect l="l" t="t" r="r" b="b"/>
              <a:pathLst>
                <a:path w="812800" h="1611142">
                  <a:moveTo>
                    <a:pt x="574675" y="0"/>
                  </a:moveTo>
                  <a:lnTo>
                    <a:pt x="812800" y="238125"/>
                  </a:lnTo>
                  <a:lnTo>
                    <a:pt x="812800" y="1373017"/>
                  </a:lnTo>
                  <a:lnTo>
                    <a:pt x="574675" y="1611142"/>
                  </a:lnTo>
                  <a:lnTo>
                    <a:pt x="238125" y="1611142"/>
                  </a:lnTo>
                  <a:lnTo>
                    <a:pt x="0" y="1373017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2"/>
              <a:stretch>
                <a:fillRect l="-98758" r="-987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084346" y="3067127"/>
            <a:ext cx="9252415" cy="2636690"/>
            <a:chOff x="0" y="0"/>
            <a:chExt cx="3426820" cy="9765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6820" cy="976552"/>
            </a:xfrm>
            <a:custGeom>
              <a:avLst/>
              <a:gdLst/>
              <a:ahLst/>
              <a:cxnLst/>
              <a:rect l="l" t="t" r="r" b="b"/>
              <a:pathLst>
                <a:path w="3426820" h="976552">
                  <a:moveTo>
                    <a:pt x="203200" y="0"/>
                  </a:moveTo>
                  <a:lnTo>
                    <a:pt x="3426820" y="0"/>
                  </a:lnTo>
                  <a:lnTo>
                    <a:pt x="3223620" y="976552"/>
                  </a:lnTo>
                  <a:lnTo>
                    <a:pt x="0" y="97655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45454"/>
            </a:solidFill>
            <a:ln w="1143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01600" y="-47625"/>
              <a:ext cx="3223620" cy="1024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56320" y="0"/>
            <a:ext cx="2194560" cy="7043753"/>
            <a:chOff x="0" y="0"/>
            <a:chExt cx="812800" cy="26087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608797"/>
            </a:xfrm>
            <a:custGeom>
              <a:avLst/>
              <a:gdLst/>
              <a:ahLst/>
              <a:cxnLst/>
              <a:rect l="l" t="t" r="r" b="b"/>
              <a:pathLst>
                <a:path w="812800" h="2608797">
                  <a:moveTo>
                    <a:pt x="812800" y="1304399"/>
                  </a:moveTo>
                  <a:lnTo>
                    <a:pt x="609600" y="2608797"/>
                  </a:lnTo>
                  <a:lnTo>
                    <a:pt x="203200" y="2608797"/>
                  </a:lnTo>
                  <a:lnTo>
                    <a:pt x="0" y="1304399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1304399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47625"/>
              <a:ext cx="584200" cy="2656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631691" y="6180067"/>
            <a:ext cx="8051312" cy="1727372"/>
          </a:xfrm>
          <a:custGeom>
            <a:avLst/>
            <a:gdLst/>
            <a:ahLst/>
            <a:cxnLst/>
            <a:rect l="l" t="t" r="r" b="b"/>
            <a:pathLst>
              <a:path w="8051312" h="1727372">
                <a:moveTo>
                  <a:pt x="0" y="0"/>
                </a:moveTo>
                <a:lnTo>
                  <a:pt x="8051312" y="0"/>
                </a:lnTo>
                <a:lnTo>
                  <a:pt x="8051312" y="1727372"/>
                </a:lnTo>
                <a:lnTo>
                  <a:pt x="0" y="17273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031780" y="3557619"/>
            <a:ext cx="448925" cy="432627"/>
            <a:chOff x="0" y="0"/>
            <a:chExt cx="166269" cy="1602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269" cy="160232"/>
            </a:xfrm>
            <a:custGeom>
              <a:avLst/>
              <a:gdLst/>
              <a:ahLst/>
              <a:cxnLst/>
              <a:rect l="l" t="t" r="r" b="b"/>
              <a:pathLst>
                <a:path w="166269" h="160232">
                  <a:moveTo>
                    <a:pt x="80116" y="0"/>
                  </a:moveTo>
                  <a:lnTo>
                    <a:pt x="86152" y="0"/>
                  </a:lnTo>
                  <a:cubicBezTo>
                    <a:pt x="107401" y="0"/>
                    <a:pt x="127778" y="8441"/>
                    <a:pt x="142803" y="23465"/>
                  </a:cubicBezTo>
                  <a:cubicBezTo>
                    <a:pt x="157828" y="38490"/>
                    <a:pt x="166269" y="58868"/>
                    <a:pt x="166269" y="80116"/>
                  </a:cubicBezTo>
                  <a:lnTo>
                    <a:pt x="166269" y="80116"/>
                  </a:lnTo>
                  <a:cubicBezTo>
                    <a:pt x="166269" y="124363"/>
                    <a:pt x="130399" y="160232"/>
                    <a:pt x="86152" y="160232"/>
                  </a:cubicBezTo>
                  <a:lnTo>
                    <a:pt x="80116" y="160232"/>
                  </a:lnTo>
                  <a:cubicBezTo>
                    <a:pt x="58868" y="160232"/>
                    <a:pt x="38490" y="151791"/>
                    <a:pt x="23465" y="136767"/>
                  </a:cubicBezTo>
                  <a:cubicBezTo>
                    <a:pt x="8441" y="121742"/>
                    <a:pt x="0" y="101364"/>
                    <a:pt x="0" y="80116"/>
                  </a:cubicBezTo>
                  <a:lnTo>
                    <a:pt x="0" y="80116"/>
                  </a:lnTo>
                  <a:cubicBezTo>
                    <a:pt x="0" y="58868"/>
                    <a:pt x="8441" y="38490"/>
                    <a:pt x="23465" y="23465"/>
                  </a:cubicBezTo>
                  <a:cubicBezTo>
                    <a:pt x="38490" y="8441"/>
                    <a:pt x="58868" y="0"/>
                    <a:pt x="80116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66269" cy="20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960534" y="3630680"/>
            <a:ext cx="5571910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1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The purpose of this project is to enhance the features of current IGRS application by automation of the BOE regularization and offer an interactive interface for the auditors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82746" y="1335515"/>
            <a:ext cx="6373574" cy="886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28"/>
              </a:lnSpc>
            </a:pPr>
            <a:r>
              <a:rPr lang="en-US" sz="5660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Purpose Statement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424943" y="3306292"/>
            <a:ext cx="7846921" cy="984432"/>
          </a:xfrm>
          <a:custGeom>
            <a:avLst/>
            <a:gdLst/>
            <a:ahLst/>
            <a:cxnLst/>
            <a:rect l="l" t="t" r="r" b="b"/>
            <a:pathLst>
              <a:path w="7846921" h="984432">
                <a:moveTo>
                  <a:pt x="0" y="0"/>
                </a:moveTo>
                <a:lnTo>
                  <a:pt x="7846921" y="0"/>
                </a:lnTo>
                <a:lnTo>
                  <a:pt x="7846921" y="984432"/>
                </a:lnTo>
                <a:lnTo>
                  <a:pt x="0" y="984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1403" y="1809270"/>
            <a:ext cx="4994049" cy="1147703"/>
            <a:chOff x="0" y="0"/>
            <a:chExt cx="1282594" cy="348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1404" y="3083748"/>
            <a:ext cx="5030144" cy="1147703"/>
            <a:chOff x="0" y="0"/>
            <a:chExt cx="1282594" cy="3480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0741" y="3043413"/>
            <a:ext cx="1446900" cy="1228374"/>
            <a:chOff x="0" y="0"/>
            <a:chExt cx="95739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7396" cy="812800"/>
            </a:xfrm>
            <a:custGeom>
              <a:avLst/>
              <a:gdLst/>
              <a:ahLst/>
              <a:cxnLst/>
              <a:rect l="l" t="t" r="r" b="b"/>
              <a:pathLst>
                <a:path w="957396" h="812800">
                  <a:moveTo>
                    <a:pt x="478698" y="0"/>
                  </a:moveTo>
                  <a:cubicBezTo>
                    <a:pt x="214320" y="0"/>
                    <a:pt x="0" y="181951"/>
                    <a:pt x="0" y="406400"/>
                  </a:cubicBezTo>
                  <a:cubicBezTo>
                    <a:pt x="0" y="630849"/>
                    <a:pt x="214320" y="812800"/>
                    <a:pt x="478698" y="812800"/>
                  </a:cubicBezTo>
                  <a:cubicBezTo>
                    <a:pt x="743075" y="812800"/>
                    <a:pt x="957396" y="630849"/>
                    <a:pt x="957396" y="406400"/>
                  </a:cubicBezTo>
                  <a:cubicBezTo>
                    <a:pt x="957396" y="181951"/>
                    <a:pt x="743075" y="0"/>
                    <a:pt x="478698" y="0"/>
                  </a:cubicBezTo>
                  <a:close/>
                </a:path>
              </a:pathLst>
            </a:custGeom>
            <a:blipFill>
              <a:blip r:embed="rId4"/>
              <a:stretch>
                <a:fillRect l="-13712" r="-13712"/>
              </a:stretch>
            </a:blipFill>
            <a:ln w="85725" cap="sq">
              <a:solidFill>
                <a:srgbClr val="EEEEEE"/>
              </a:solidFill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521404" y="4397848"/>
            <a:ext cx="4994048" cy="1147703"/>
            <a:chOff x="0" y="0"/>
            <a:chExt cx="1282594" cy="34801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0741" y="4357512"/>
            <a:ext cx="1446900" cy="1228374"/>
            <a:chOff x="0" y="0"/>
            <a:chExt cx="957396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7396" cy="812800"/>
            </a:xfrm>
            <a:custGeom>
              <a:avLst/>
              <a:gdLst/>
              <a:ahLst/>
              <a:cxnLst/>
              <a:rect l="l" t="t" r="r" b="b"/>
              <a:pathLst>
                <a:path w="957396" h="812800">
                  <a:moveTo>
                    <a:pt x="478698" y="0"/>
                  </a:moveTo>
                  <a:cubicBezTo>
                    <a:pt x="214320" y="0"/>
                    <a:pt x="0" y="181951"/>
                    <a:pt x="0" y="406400"/>
                  </a:cubicBezTo>
                  <a:cubicBezTo>
                    <a:pt x="0" y="630849"/>
                    <a:pt x="214320" y="812800"/>
                    <a:pt x="478698" y="812800"/>
                  </a:cubicBezTo>
                  <a:cubicBezTo>
                    <a:pt x="743075" y="812800"/>
                    <a:pt x="957396" y="630849"/>
                    <a:pt x="957396" y="406400"/>
                  </a:cubicBezTo>
                  <a:cubicBezTo>
                    <a:pt x="957396" y="181951"/>
                    <a:pt x="743075" y="0"/>
                    <a:pt x="478698" y="0"/>
                  </a:cubicBezTo>
                  <a:close/>
                </a:path>
              </a:pathLst>
            </a:custGeom>
            <a:blipFill>
              <a:blip r:embed="rId5"/>
              <a:stretch>
                <a:fillRect l="-13712" r="-13712"/>
              </a:stretch>
            </a:blipFill>
            <a:ln w="85725" cap="sq">
              <a:solidFill>
                <a:srgbClr val="EEEEEE"/>
              </a:solidFill>
              <a:prstDash val="solid"/>
              <a:miter/>
            </a:ln>
          </p:spPr>
        </p:sp>
      </p:grpSp>
      <p:sp>
        <p:nvSpPr>
          <p:cNvPr id="18" name="Freeform 18"/>
          <p:cNvSpPr/>
          <p:nvPr/>
        </p:nvSpPr>
        <p:spPr>
          <a:xfrm>
            <a:off x="6515453" y="2789271"/>
            <a:ext cx="7200559" cy="1544847"/>
          </a:xfrm>
          <a:custGeom>
            <a:avLst/>
            <a:gdLst/>
            <a:ahLst/>
            <a:cxnLst/>
            <a:rect l="l" t="t" r="r" b="b"/>
            <a:pathLst>
              <a:path w="7200559" h="1544847">
                <a:moveTo>
                  <a:pt x="0" y="0"/>
                </a:moveTo>
                <a:lnTo>
                  <a:pt x="7200559" y="0"/>
                </a:lnTo>
                <a:lnTo>
                  <a:pt x="7200559" y="1544847"/>
                </a:lnTo>
                <a:lnTo>
                  <a:pt x="0" y="1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6900890" y="3395420"/>
            <a:ext cx="767486" cy="406768"/>
          </a:xfrm>
          <a:custGeom>
            <a:avLst/>
            <a:gdLst/>
            <a:ahLst/>
            <a:cxnLst/>
            <a:rect l="l" t="t" r="r" b="b"/>
            <a:pathLst>
              <a:path w="767486" h="406768">
                <a:moveTo>
                  <a:pt x="767486" y="0"/>
                </a:moveTo>
                <a:lnTo>
                  <a:pt x="0" y="0"/>
                </a:lnTo>
                <a:lnTo>
                  <a:pt x="0" y="406768"/>
                </a:lnTo>
                <a:lnTo>
                  <a:pt x="767486" y="406768"/>
                </a:lnTo>
                <a:lnTo>
                  <a:pt x="76748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-930321" y="6583680"/>
            <a:ext cx="1375388" cy="964486"/>
            <a:chOff x="0" y="0"/>
            <a:chExt cx="509403" cy="35721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930321" y="0"/>
            <a:ext cx="1375388" cy="964486"/>
            <a:chOff x="0" y="0"/>
            <a:chExt cx="509403" cy="35721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20741" y="664845"/>
            <a:ext cx="6932812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Project Objectives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21890" y="2008577"/>
            <a:ext cx="3485905" cy="90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 Implement automatic BOE matching and reconciliation for inward remittances.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64565" y="3290407"/>
            <a:ext cx="3600557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Introduce AI-based prediction engine to forecast remittance compliance issues.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80124" y="4602591"/>
            <a:ext cx="3527671" cy="589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Develop an interactive compliance dashboard for auditors</a:t>
            </a:r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1CEA6E62-251E-8698-1EB2-E1B6529870B9}"/>
              </a:ext>
            </a:extLst>
          </p:cNvPr>
          <p:cNvGrpSpPr/>
          <p:nvPr/>
        </p:nvGrpSpPr>
        <p:grpSpPr>
          <a:xfrm>
            <a:off x="984646" y="1750583"/>
            <a:ext cx="1446900" cy="1228374"/>
            <a:chOff x="0" y="0"/>
            <a:chExt cx="957396" cy="812800"/>
          </a:xfrm>
        </p:grpSpPr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0326E316-AC70-C1CA-334C-725447122B31}"/>
                </a:ext>
              </a:extLst>
            </p:cNvPr>
            <p:cNvSpPr/>
            <p:nvPr/>
          </p:nvSpPr>
          <p:spPr>
            <a:xfrm>
              <a:off x="0" y="0"/>
              <a:ext cx="957396" cy="812800"/>
            </a:xfrm>
            <a:custGeom>
              <a:avLst/>
              <a:gdLst/>
              <a:ahLst/>
              <a:cxnLst/>
              <a:rect l="l" t="t" r="r" b="b"/>
              <a:pathLst>
                <a:path w="957396" h="812800">
                  <a:moveTo>
                    <a:pt x="478698" y="0"/>
                  </a:moveTo>
                  <a:cubicBezTo>
                    <a:pt x="214320" y="0"/>
                    <a:pt x="0" y="181951"/>
                    <a:pt x="0" y="406400"/>
                  </a:cubicBezTo>
                  <a:cubicBezTo>
                    <a:pt x="0" y="630849"/>
                    <a:pt x="214320" y="812800"/>
                    <a:pt x="478698" y="812800"/>
                  </a:cubicBezTo>
                  <a:cubicBezTo>
                    <a:pt x="743075" y="812800"/>
                    <a:pt x="957396" y="630849"/>
                    <a:pt x="957396" y="406400"/>
                  </a:cubicBezTo>
                  <a:cubicBezTo>
                    <a:pt x="957396" y="181951"/>
                    <a:pt x="743075" y="0"/>
                    <a:pt x="478698" y="0"/>
                  </a:cubicBezTo>
                  <a:close/>
                </a:path>
              </a:pathLst>
            </a:custGeom>
            <a:blipFill>
              <a:blip r:embed="rId5"/>
              <a:stretch>
                <a:fillRect l="-13712" r="-13712"/>
              </a:stretch>
            </a:blipFill>
            <a:ln w="85725" cap="sq">
              <a:solidFill>
                <a:srgbClr val="EEEEEE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D32C9-C810-CD96-3856-79E7A19A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C47918-E1E2-A236-C278-4862BCA714C1}"/>
              </a:ext>
            </a:extLst>
          </p:cNvPr>
          <p:cNvSpPr/>
          <p:nvPr/>
        </p:nvSpPr>
        <p:spPr>
          <a:xfrm rot="-5400000">
            <a:off x="5424943" y="3306292"/>
            <a:ext cx="7846921" cy="984432"/>
          </a:xfrm>
          <a:custGeom>
            <a:avLst/>
            <a:gdLst/>
            <a:ahLst/>
            <a:cxnLst/>
            <a:rect l="l" t="t" r="r" b="b"/>
            <a:pathLst>
              <a:path w="7846921" h="984432">
                <a:moveTo>
                  <a:pt x="0" y="0"/>
                </a:moveTo>
                <a:lnTo>
                  <a:pt x="7846921" y="0"/>
                </a:lnTo>
                <a:lnTo>
                  <a:pt x="7846921" y="984432"/>
                </a:lnTo>
                <a:lnTo>
                  <a:pt x="0" y="984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D73E357-5D6E-6A93-5192-6C3DCAE950B9}"/>
              </a:ext>
            </a:extLst>
          </p:cNvPr>
          <p:cNvGrpSpPr/>
          <p:nvPr/>
        </p:nvGrpSpPr>
        <p:grpSpPr>
          <a:xfrm>
            <a:off x="1131749" y="1888421"/>
            <a:ext cx="6710795" cy="1707925"/>
            <a:chOff x="0" y="0"/>
            <a:chExt cx="1282594" cy="34801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893AB13-7085-82F6-D12E-3A89678CF3DB}"/>
                </a:ext>
              </a:extLst>
            </p:cNvPr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D5D63D9-B893-CB5D-8AD2-3F3FCC1D5DB1}"/>
                </a:ext>
              </a:extLst>
            </p:cNvPr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193D76B-9A37-A8E2-5D55-7980BF6ABB4E}"/>
              </a:ext>
            </a:extLst>
          </p:cNvPr>
          <p:cNvGrpSpPr/>
          <p:nvPr/>
        </p:nvGrpSpPr>
        <p:grpSpPr>
          <a:xfrm>
            <a:off x="1131749" y="3759048"/>
            <a:ext cx="6710794" cy="1323133"/>
            <a:chOff x="0" y="0"/>
            <a:chExt cx="1282594" cy="34801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6BDB46C-EB7C-0896-B7DB-9E458EA25635}"/>
                </a:ext>
              </a:extLst>
            </p:cNvPr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12D9156-54B6-18E6-7743-6BD3E64AD020}"/>
                </a:ext>
              </a:extLst>
            </p:cNvPr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7A3C517-EF47-B9F9-A465-78F9AD7B4CF6}"/>
              </a:ext>
            </a:extLst>
          </p:cNvPr>
          <p:cNvGrpSpPr/>
          <p:nvPr/>
        </p:nvGrpSpPr>
        <p:grpSpPr>
          <a:xfrm>
            <a:off x="1135760" y="5253038"/>
            <a:ext cx="6710795" cy="1707925"/>
            <a:chOff x="0" y="0"/>
            <a:chExt cx="1282594" cy="348018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067F71D-CA14-08E5-681B-0358F0A0E44D}"/>
                </a:ext>
              </a:extLst>
            </p:cNvPr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F6E65D88-808F-9004-8D4C-2BC7DD743698}"/>
                </a:ext>
              </a:extLst>
            </p:cNvPr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8A9C4C1-FCFB-950A-0C66-DF0E901F4B6F}"/>
              </a:ext>
            </a:extLst>
          </p:cNvPr>
          <p:cNvGrpSpPr/>
          <p:nvPr/>
        </p:nvGrpSpPr>
        <p:grpSpPr>
          <a:xfrm>
            <a:off x="-930321" y="6583680"/>
            <a:ext cx="1375388" cy="964486"/>
            <a:chOff x="0" y="0"/>
            <a:chExt cx="509403" cy="357217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4434B19-BE0F-8760-F0A2-3F72E07F281C}"/>
                </a:ext>
              </a:extLst>
            </p:cNvPr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EDD23746-EB80-C45F-5ECE-D4F65444BB6F}"/>
                </a:ext>
              </a:extLst>
            </p:cNvPr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F239D97-19F2-2D16-6273-B9A64AA22CA6}"/>
              </a:ext>
            </a:extLst>
          </p:cNvPr>
          <p:cNvGrpSpPr/>
          <p:nvPr/>
        </p:nvGrpSpPr>
        <p:grpSpPr>
          <a:xfrm>
            <a:off x="-930321" y="0"/>
            <a:ext cx="1375388" cy="964486"/>
            <a:chOff x="0" y="0"/>
            <a:chExt cx="509403" cy="357217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3B86931-AB90-36B7-7A07-E42A2003C458}"/>
                </a:ext>
              </a:extLst>
            </p:cNvPr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E3AD5619-D4FC-3A62-3578-682CFC7E63BD}"/>
                </a:ext>
              </a:extLst>
            </p:cNvPr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362A4C19-7902-2072-4C9C-EC4AB191D5BC}"/>
              </a:ext>
            </a:extLst>
          </p:cNvPr>
          <p:cNvSpPr txBox="1"/>
          <p:nvPr/>
        </p:nvSpPr>
        <p:spPr>
          <a:xfrm>
            <a:off x="1020741" y="664845"/>
            <a:ext cx="6932812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Success Criteria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97BABDA7-2BF6-5E25-419C-081B0A4A746F}"/>
              </a:ext>
            </a:extLst>
          </p:cNvPr>
          <p:cNvSpPr txBox="1"/>
          <p:nvPr/>
        </p:nvSpPr>
        <p:spPr>
          <a:xfrm>
            <a:off x="1332347" y="2027490"/>
            <a:ext cx="6432151" cy="1508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 </a:t>
            </a:r>
            <a:r>
              <a:rPr lang="en-US" sz="1600" b="1" u="sng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Performance Improvement</a:t>
            </a:r>
          </a:p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 1. At least 30 percent improvement in processing time for remittance clearance</a:t>
            </a:r>
          </a:p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2. 90 % accuracy in invoice- to- remittance mapping post implementation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16F6D8F9-105A-A37F-E03F-07F8A8F061DB}"/>
              </a:ext>
            </a:extLst>
          </p:cNvPr>
          <p:cNvSpPr txBox="1"/>
          <p:nvPr/>
        </p:nvSpPr>
        <p:spPr>
          <a:xfrm>
            <a:off x="1332347" y="3929905"/>
            <a:ext cx="6470943" cy="893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b="1" u="sng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Compliance Effectiveness</a:t>
            </a:r>
          </a:p>
          <a:p>
            <a:pPr marL="342900" indent="-342900" algn="l">
              <a:lnSpc>
                <a:spcPts val="2427"/>
              </a:lnSpc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Zero critical audit findings within the first quarter</a:t>
            </a:r>
          </a:p>
          <a:p>
            <a:pPr marL="342900" indent="-342900" algn="l">
              <a:lnSpc>
                <a:spcPts val="2427"/>
              </a:lnSpc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Automated compliance reports are generated with 100 % accuracy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58C58625-0580-8EC8-A547-D740849B84B9}"/>
              </a:ext>
            </a:extLst>
          </p:cNvPr>
          <p:cNvSpPr txBox="1"/>
          <p:nvPr/>
        </p:nvSpPr>
        <p:spPr>
          <a:xfrm>
            <a:off x="1332347" y="5380356"/>
            <a:ext cx="6348499" cy="120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b="1" u="sng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User Adoption</a:t>
            </a:r>
          </a:p>
          <a:p>
            <a:pPr marL="342900" indent="-342900" algn="l">
              <a:lnSpc>
                <a:spcPts val="2427"/>
              </a:lnSpc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At least 80 % of operations and compliance users actively use new dashboards</a:t>
            </a:r>
          </a:p>
          <a:p>
            <a:pPr marL="342900" indent="-342900" algn="l">
              <a:lnSpc>
                <a:spcPts val="2427"/>
              </a:lnSpc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Positive user feedback in internal survey</a:t>
            </a:r>
          </a:p>
        </p:txBody>
      </p:sp>
    </p:spTree>
    <p:extLst>
      <p:ext uri="{BB962C8B-B14F-4D97-AF65-F5344CB8AC3E}">
        <p14:creationId xmlns:p14="http://schemas.microsoft.com/office/powerpoint/2010/main" val="155091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296165"/>
            <a:ext cx="4640726" cy="1608423"/>
            <a:chOff x="0" y="0"/>
            <a:chExt cx="1731369" cy="6000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  <p:txBody>
            <a:bodyPr/>
            <a:lstStyle/>
            <a:p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0694" y="2891017"/>
            <a:ext cx="4801420" cy="2795860"/>
            <a:chOff x="0" y="-47625"/>
            <a:chExt cx="1791321" cy="1043084"/>
          </a:xfrm>
        </p:grpSpPr>
        <p:sp>
          <p:nvSpPr>
            <p:cNvPr id="6" name="Freeform 6"/>
            <p:cNvSpPr/>
            <p:nvPr/>
          </p:nvSpPr>
          <p:spPr>
            <a:xfrm>
              <a:off x="59952" y="395386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12874" y="2296165"/>
            <a:ext cx="4640726" cy="1608423"/>
            <a:chOff x="0" y="0"/>
            <a:chExt cx="1731369" cy="600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24906" y="2261004"/>
            <a:ext cx="5261537" cy="3425873"/>
            <a:chOff x="-231613" y="-47625"/>
            <a:chExt cx="1962982" cy="1278130"/>
          </a:xfrm>
        </p:grpSpPr>
        <p:sp>
          <p:nvSpPr>
            <p:cNvPr id="12" name="Freeform 12"/>
            <p:cNvSpPr/>
            <p:nvPr/>
          </p:nvSpPr>
          <p:spPr>
            <a:xfrm>
              <a:off x="-231613" y="630432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flipV="1">
            <a:off x="605552" y="6506027"/>
            <a:ext cx="8542496" cy="1786158"/>
          </a:xfrm>
          <a:custGeom>
            <a:avLst/>
            <a:gdLst/>
            <a:ahLst/>
            <a:cxnLst/>
            <a:rect l="l" t="t" r="r" b="b"/>
            <a:pathLst>
              <a:path w="8542496" h="1786158">
                <a:moveTo>
                  <a:pt x="0" y="1786159"/>
                </a:moveTo>
                <a:lnTo>
                  <a:pt x="8542496" y="1786159"/>
                </a:lnTo>
                <a:lnTo>
                  <a:pt x="8542496" y="0"/>
                </a:lnTo>
                <a:lnTo>
                  <a:pt x="0" y="0"/>
                </a:lnTo>
                <a:lnTo>
                  <a:pt x="0" y="17861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453689" y="1018220"/>
            <a:ext cx="6846222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Methods/ Approach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10201" y="2627629"/>
            <a:ext cx="3957292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Develop, test and integrate new functionalities using waterfall model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8663" y="2627629"/>
            <a:ext cx="4343400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Conduct Enhancement requirement analysis with compliance, trade and IT teams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8663" y="4543054"/>
            <a:ext cx="4343399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Perform UAT with compliance, trade and audit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depatment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429704" y="4401989"/>
            <a:ext cx="4007065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Deploy enhancements to production with user training and support documentation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0" y="2609282"/>
            <a:ext cx="3659127" cy="1505483"/>
            <a:chOff x="0" y="0"/>
            <a:chExt cx="1365153" cy="561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7673" y="2564687"/>
            <a:ext cx="3659127" cy="1505483"/>
            <a:chOff x="0" y="0"/>
            <a:chExt cx="1365153" cy="5616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76800" y="4415525"/>
            <a:ext cx="3659127" cy="1505483"/>
            <a:chOff x="0" y="0"/>
            <a:chExt cx="1365153" cy="561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7673" y="4415525"/>
            <a:ext cx="3659127" cy="1505483"/>
            <a:chOff x="0" y="0"/>
            <a:chExt cx="1365153" cy="5616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1395" y="2805746"/>
            <a:ext cx="1112555" cy="111255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1395" y="4611989"/>
            <a:ext cx="1112555" cy="11125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09525" y="2805746"/>
            <a:ext cx="1112555" cy="111255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8CA8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09525" y="4611989"/>
            <a:ext cx="1112555" cy="111255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8CA8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6217232" y="756422"/>
            <a:ext cx="6381692" cy="1357560"/>
          </a:xfrm>
          <a:custGeom>
            <a:avLst/>
            <a:gdLst/>
            <a:ahLst/>
            <a:cxnLst/>
            <a:rect l="l" t="t" r="r" b="b"/>
            <a:pathLst>
              <a:path w="6381692" h="1357560">
                <a:moveTo>
                  <a:pt x="0" y="0"/>
                </a:moveTo>
                <a:lnTo>
                  <a:pt x="6381692" y="0"/>
                </a:lnTo>
                <a:lnTo>
                  <a:pt x="6381692" y="1357560"/>
                </a:lnTo>
                <a:lnTo>
                  <a:pt x="0" y="135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708064" y="1087209"/>
            <a:ext cx="560585" cy="695986"/>
          </a:xfrm>
          <a:custGeom>
            <a:avLst/>
            <a:gdLst/>
            <a:ahLst/>
            <a:cxnLst/>
            <a:rect l="l" t="t" r="r" b="b"/>
            <a:pathLst>
              <a:path w="560585" h="695986">
                <a:moveTo>
                  <a:pt x="0" y="0"/>
                </a:moveTo>
                <a:lnTo>
                  <a:pt x="560585" y="0"/>
                </a:lnTo>
                <a:lnTo>
                  <a:pt x="560585" y="695986"/>
                </a:lnTo>
                <a:lnTo>
                  <a:pt x="0" y="695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9183427" y="5292358"/>
            <a:ext cx="1463040" cy="1257300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13512" y="689747"/>
            <a:ext cx="5579650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Resources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92196" y="3150813"/>
            <a:ext cx="736123" cy="3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People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131933" y="3086985"/>
            <a:ext cx="736123" cy="3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Time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3512" y="4945755"/>
            <a:ext cx="798795" cy="3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Budget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49716" y="4945755"/>
            <a:ext cx="658063" cy="3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Other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35874" y="2709906"/>
            <a:ext cx="2608797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Business Analyst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Developer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Testers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Compliance SME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Auditor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981102" y="2982499"/>
            <a:ext cx="270059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Enhancement implementation within 6 weeks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79394" y="4788741"/>
            <a:ext cx="2521759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To not exceed 20 Lakhs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988882" y="4812977"/>
            <a:ext cx="246868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Compliance data analysis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-963684" y="3028950"/>
            <a:ext cx="1463040" cy="1257300"/>
            <a:chOff x="0" y="0"/>
            <a:chExt cx="812800" cy="6985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354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Poppins</vt:lpstr>
      <vt:lpstr>Calibri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and Blue Professional Business Report Presentation</dc:title>
  <cp:lastModifiedBy>Ritesh Singh</cp:lastModifiedBy>
  <cp:revision>3</cp:revision>
  <dcterms:created xsi:type="dcterms:W3CDTF">2006-08-16T00:00:00Z</dcterms:created>
  <dcterms:modified xsi:type="dcterms:W3CDTF">2025-07-03T20:59:32Z</dcterms:modified>
  <dc:identifier>DAGr9uQZz6I</dc:identifier>
</cp:coreProperties>
</file>