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259" r:id="rId5"/>
    <p:sldId id="261" r:id="rId6"/>
    <p:sldId id="262" r:id="rId7"/>
    <p:sldId id="267" r:id="rId8"/>
    <p:sldId id="271" r:id="rId9"/>
    <p:sldId id="272" r:id="rId10"/>
    <p:sldId id="268" r:id="rId11"/>
    <p:sldId id="269" r:id="rId12"/>
    <p:sldId id="270" r:id="rId13"/>
    <p:sldId id="263" r:id="rId14"/>
    <p:sldId id="264" r:id="rId15"/>
    <p:sldId id="265" r:id="rId16"/>
    <p:sldId id="26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309" autoAdjust="0"/>
    <p:restoredTop sz="94660"/>
  </p:normalViewPr>
  <p:slideViewPr>
    <p:cSldViewPr snapToGrid="0">
      <p:cViewPr>
        <p:scale>
          <a:sx n="80" d="100"/>
          <a:sy n="80" d="100"/>
        </p:scale>
        <p:origin x="446"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015D81-E395-4F63-A543-290BEAC78986}" type="datetimeFigureOut">
              <a:rPr lang="en-IN" smtClean="0"/>
              <a:t>01-10-2025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1092241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01-10-2025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1364816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01-10-2025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26578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01-10-2025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732650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01-10-2025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697446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01-10-2025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619718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015D81-E395-4F63-A543-290BEAC78986}" type="datetimeFigureOut">
              <a:rPr lang="en-IN" smtClean="0"/>
              <a:t>01-10-2025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0663880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015D81-E395-4F63-A543-290BEAC78986}" type="datetimeFigureOut">
              <a:rPr lang="en-IN" smtClean="0"/>
              <a:t>01-10-2025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2268961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015D81-E395-4F63-A543-290BEAC78986}" type="datetimeFigureOut">
              <a:rPr lang="en-IN" smtClean="0"/>
              <a:t>01-10-2025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4126544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01-10-2025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159717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015D81-E395-4F63-A543-290BEAC78986}" type="datetimeFigureOut">
              <a:rPr lang="en-IN" smtClean="0"/>
              <a:t>01-10-2025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1086801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015D81-E395-4F63-A543-290BEAC78986}" type="datetimeFigureOut">
              <a:rPr lang="en-IN" smtClean="0"/>
              <a:t>01-10-2025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052254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015D81-E395-4F63-A543-290BEAC78986}" type="datetimeFigureOut">
              <a:rPr lang="en-IN" smtClean="0"/>
              <a:t>01-10-2025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950950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15D81-E395-4F63-A543-290BEAC78986}" type="datetimeFigureOut">
              <a:rPr lang="en-IN" smtClean="0"/>
              <a:t>01-10-2025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1392781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B015D81-E395-4F63-A543-290BEAC78986}" type="datetimeFigureOut">
              <a:rPr lang="en-IN" smtClean="0"/>
              <a:t>01-10-2025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72359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015D81-E395-4F63-A543-290BEAC78986}" type="datetimeFigureOut">
              <a:rPr lang="en-IN" smtClean="0"/>
              <a:t>01-10-2025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075574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B015D81-E395-4F63-A543-290BEAC78986}" type="datetimeFigureOut">
              <a:rPr lang="en-IN" smtClean="0"/>
              <a:t>01-10-2025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0843549-EA95-472C-BACD-EFB7E6BFE965}" type="slidenum">
              <a:rPr lang="en-IN" smtClean="0"/>
              <a:t>‹#›</a:t>
            </a:fld>
            <a:endParaRPr lang="en-IN"/>
          </a:p>
        </p:txBody>
      </p:sp>
    </p:spTree>
    <p:extLst>
      <p:ext uri="{BB962C8B-B14F-4D97-AF65-F5344CB8AC3E}">
        <p14:creationId xmlns:p14="http://schemas.microsoft.com/office/powerpoint/2010/main" val="2544276235"/>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 id="2147483853" r:id="rId13"/>
    <p:sldLayoutId id="2147483854" r:id="rId14"/>
    <p:sldLayoutId id="2147483855" r:id="rId15"/>
    <p:sldLayoutId id="214748385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6E15A-AE46-E422-8772-6CDBC0D825E4}"/>
              </a:ext>
            </a:extLst>
          </p:cNvPr>
          <p:cNvSpPr>
            <a:spLocks noGrp="1"/>
          </p:cNvSpPr>
          <p:nvPr>
            <p:ph type="ctrTitle"/>
          </p:nvPr>
        </p:nvSpPr>
        <p:spPr>
          <a:xfrm>
            <a:off x="1507067" y="428625"/>
            <a:ext cx="7766936" cy="1609725"/>
          </a:xfrm>
        </p:spPr>
        <p:txBody>
          <a:bodyPr>
            <a:normAutofit/>
          </a:bodyPr>
          <a:lstStyle/>
          <a:p>
            <a:pPr algn="ctr"/>
            <a:r>
              <a:rPr lang="en-US" sz="3200" b="1" dirty="0">
                <a:latin typeface="Calibri" panose="020F0502020204030204" pitchFamily="34" charset="0"/>
                <a:ea typeface="Calibri" panose="020F0502020204030204" pitchFamily="34" charset="0"/>
                <a:cs typeface="Calibri" panose="020F0502020204030204" pitchFamily="34" charset="0"/>
              </a:rPr>
              <a:t>Automation of </a:t>
            </a:r>
            <a:r>
              <a:rPr lang="en-US" sz="3200" b="1">
                <a:latin typeface="Calibri" panose="020F0502020204030204" pitchFamily="34" charset="0"/>
                <a:ea typeface="Calibri" panose="020F0502020204030204" pitchFamily="34" charset="0"/>
                <a:cs typeface="Calibri" panose="020F0502020204030204" pitchFamily="34" charset="0"/>
              </a:rPr>
              <a:t>Loan Sanction </a:t>
            </a:r>
            <a:r>
              <a:rPr lang="en-US" sz="3200" b="1" dirty="0">
                <a:latin typeface="Calibri" panose="020F0502020204030204" pitchFamily="34" charset="0"/>
                <a:ea typeface="Calibri" panose="020F0502020204030204" pitchFamily="34" charset="0"/>
                <a:cs typeface="Calibri" panose="020F0502020204030204" pitchFamily="34" charset="0"/>
              </a:rPr>
              <a:t>and Disbursement Process – </a:t>
            </a:r>
            <a:r>
              <a:rPr lang="en-IN" sz="3200" b="1" dirty="0">
                <a:latin typeface="Calibri" panose="020F0502020204030204" pitchFamily="34" charset="0"/>
                <a:ea typeface="Calibri" panose="020F0502020204030204" pitchFamily="34" charset="0"/>
                <a:cs typeface="Calibri" panose="020F0502020204030204" pitchFamily="34" charset="0"/>
              </a:rPr>
              <a:t>Credit Shield</a:t>
            </a:r>
          </a:p>
        </p:txBody>
      </p:sp>
      <p:sp>
        <p:nvSpPr>
          <p:cNvPr id="3" name="Subtitle 2">
            <a:extLst>
              <a:ext uri="{FF2B5EF4-FFF2-40B4-BE49-F238E27FC236}">
                <a16:creationId xmlns:a16="http://schemas.microsoft.com/office/drawing/2014/main" id="{AE7C10B4-342D-4584-A937-584E7888BDDD}"/>
              </a:ext>
            </a:extLst>
          </p:cNvPr>
          <p:cNvSpPr>
            <a:spLocks noGrp="1"/>
          </p:cNvSpPr>
          <p:nvPr>
            <p:ph type="subTitle" idx="1"/>
          </p:nvPr>
        </p:nvSpPr>
        <p:spPr>
          <a:xfrm>
            <a:off x="295274" y="2857501"/>
            <a:ext cx="9877425" cy="2290232"/>
          </a:xfrm>
        </p:spPr>
        <p:txBody>
          <a:bodyPr>
            <a:normAutofit/>
          </a:bodyPr>
          <a:lstStyle/>
          <a:p>
            <a:pPr algn="ctr"/>
            <a:r>
              <a:rPr lang="en-IN" sz="2800" b="1" dirty="0">
                <a:latin typeface="Calibri" panose="020F0502020204030204" pitchFamily="34" charset="0"/>
                <a:ea typeface="Calibri" panose="020F0502020204030204" pitchFamily="34" charset="0"/>
                <a:cs typeface="Calibri" panose="020F0502020204030204" pitchFamily="34" charset="0"/>
              </a:rPr>
              <a:t>Waterfall Project</a:t>
            </a:r>
          </a:p>
          <a:p>
            <a:endParaRPr lang="en-IN" sz="2800" b="1" dirty="0">
              <a:latin typeface="Calibri" panose="020F0502020204030204" pitchFamily="34" charset="0"/>
              <a:ea typeface="Calibri" panose="020F0502020204030204" pitchFamily="34" charset="0"/>
              <a:cs typeface="Calibri" panose="020F0502020204030204" pitchFamily="34" charset="0"/>
            </a:endParaRPr>
          </a:p>
          <a:p>
            <a:pPr algn="l"/>
            <a:r>
              <a:rPr lang="en-IN" sz="2000" b="1" dirty="0">
                <a:latin typeface="Calibri" panose="020F0502020204030204" pitchFamily="34" charset="0"/>
                <a:ea typeface="Calibri" panose="020F0502020204030204" pitchFamily="34" charset="0"/>
                <a:cs typeface="Calibri" panose="020F0502020204030204" pitchFamily="34" charset="0"/>
              </a:rPr>
              <a:t>Prepared By- Umakant Thawali                                                                            </a:t>
            </a:r>
            <a:r>
              <a:rPr lang="en-IN" sz="1800" b="1" dirty="0">
                <a:latin typeface="Calibri" panose="020F0502020204030204" pitchFamily="34" charset="0"/>
                <a:ea typeface="Calibri" panose="020F0502020204030204" pitchFamily="34" charset="0"/>
                <a:cs typeface="Calibri" panose="020F0502020204030204" pitchFamily="34" charset="0"/>
              </a:rPr>
              <a:t>Date- </a:t>
            </a:r>
            <a:r>
              <a:rPr lang="en-IN" b="1" dirty="0">
                <a:latin typeface="Calibri" panose="020F0502020204030204" pitchFamily="34" charset="0"/>
                <a:ea typeface="Calibri" panose="020F0502020204030204" pitchFamily="34" charset="0"/>
                <a:cs typeface="Calibri" panose="020F0502020204030204" pitchFamily="34" charset="0"/>
              </a:rPr>
              <a:t>01</a:t>
            </a:r>
            <a:r>
              <a:rPr lang="en-IN" sz="1800" b="1" dirty="0">
                <a:latin typeface="Calibri" panose="020F0502020204030204" pitchFamily="34" charset="0"/>
                <a:ea typeface="Calibri" panose="020F0502020204030204" pitchFamily="34" charset="0"/>
                <a:cs typeface="Calibri" panose="020F0502020204030204" pitchFamily="34" charset="0"/>
              </a:rPr>
              <a:t>-10-2025</a:t>
            </a:r>
          </a:p>
        </p:txBody>
      </p:sp>
    </p:spTree>
    <p:extLst>
      <p:ext uri="{BB962C8B-B14F-4D97-AF65-F5344CB8AC3E}">
        <p14:creationId xmlns:p14="http://schemas.microsoft.com/office/powerpoint/2010/main" val="35931536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FB3FAD-B6E6-5D6F-66D6-E5D8129BCFC8}"/>
              </a:ext>
            </a:extLst>
          </p:cNvPr>
          <p:cNvSpPr>
            <a:spLocks noGrp="1"/>
          </p:cNvSpPr>
          <p:nvPr>
            <p:ph idx="1"/>
          </p:nvPr>
        </p:nvSpPr>
        <p:spPr>
          <a:xfrm>
            <a:off x="838200" y="674914"/>
            <a:ext cx="10515600" cy="5502049"/>
          </a:xfrm>
        </p:spPr>
        <p:txBody>
          <a:bodyPr>
            <a:normAutofit fontScale="77500" lnSpcReduction="20000"/>
          </a:bodyPr>
          <a:lstStyle/>
          <a:p>
            <a:r>
              <a:rPr lang="en-US" sz="2600" dirty="0">
                <a:latin typeface="Calibri" panose="020F0502020204030204" pitchFamily="34" charset="0"/>
                <a:ea typeface="Calibri" panose="020F0502020204030204" pitchFamily="34" charset="0"/>
                <a:cs typeface="Calibri" panose="020F0502020204030204" pitchFamily="34" charset="0"/>
              </a:rPr>
              <a:t>Plan, Design and implement the new operating System using waterfall Phases- </a:t>
            </a:r>
          </a:p>
          <a:p>
            <a:endParaRPr lang="en-US" sz="2600" b="1"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IN" sz="2600" b="1" i="1" dirty="0">
                <a:latin typeface="Calibri" panose="020F0502020204030204" pitchFamily="34" charset="0"/>
                <a:ea typeface="Calibri" panose="020F0502020204030204" pitchFamily="34" charset="0"/>
                <a:cs typeface="Calibri" panose="020F0502020204030204" pitchFamily="34" charset="0"/>
              </a:rPr>
              <a:t>Requirements Gathering &amp; Analysis: </a:t>
            </a:r>
          </a:p>
          <a:p>
            <a:pPr marL="0" indent="0">
              <a:buNone/>
            </a:pPr>
            <a:r>
              <a:rPr lang="en-US" sz="2600" dirty="0">
                <a:latin typeface="Calibri" panose="020F0502020204030204" pitchFamily="34" charset="0"/>
                <a:ea typeface="Calibri" panose="020F0502020204030204" pitchFamily="34" charset="0"/>
                <a:cs typeface="Calibri" panose="020F0502020204030204" pitchFamily="34" charset="0"/>
              </a:rPr>
              <a:t>  -  Conduct workshops with Operations, Risk, Finance, IT, and Compliance to capture business     workflows from Kastle. </a:t>
            </a:r>
          </a:p>
          <a:p>
            <a:pPr marL="0" indent="0">
              <a:buNone/>
            </a:pPr>
            <a:r>
              <a:rPr lang="en-US" sz="2600" dirty="0">
                <a:latin typeface="Calibri" panose="020F0502020204030204" pitchFamily="34" charset="0"/>
                <a:ea typeface="Calibri" panose="020F0502020204030204" pitchFamily="34" charset="0"/>
                <a:cs typeface="Calibri" panose="020F0502020204030204" pitchFamily="34" charset="0"/>
              </a:rPr>
              <a:t> - </a:t>
            </a:r>
            <a:r>
              <a:rPr lang="en-IN" sz="2600" dirty="0">
                <a:latin typeface="Calibri" panose="020F0502020204030204" pitchFamily="34" charset="0"/>
                <a:ea typeface="Calibri" panose="020F0502020204030204" pitchFamily="34" charset="0"/>
                <a:cs typeface="Calibri" panose="020F0502020204030204" pitchFamily="34" charset="0"/>
              </a:rPr>
              <a:t>Document functional requirements (loan creation, disbursement, EMI, NPA, foreclosure, closure)</a:t>
            </a:r>
          </a:p>
          <a:p>
            <a:pPr marL="0" indent="0">
              <a:buNone/>
            </a:pPr>
            <a:r>
              <a:rPr lang="en-IN" sz="2600" dirty="0">
                <a:latin typeface="Calibri" panose="020F0502020204030204" pitchFamily="34" charset="0"/>
                <a:ea typeface="Calibri" panose="020F0502020204030204" pitchFamily="34" charset="0"/>
                <a:cs typeface="Calibri" panose="020F0502020204030204" pitchFamily="34" charset="0"/>
              </a:rPr>
              <a:t> - </a:t>
            </a:r>
            <a:r>
              <a:rPr lang="en-US" sz="2600" dirty="0">
                <a:latin typeface="Calibri" panose="020F0502020204030204" pitchFamily="34" charset="0"/>
                <a:ea typeface="Calibri" panose="020F0502020204030204" pitchFamily="34" charset="0"/>
                <a:cs typeface="Calibri" panose="020F0502020204030204" pitchFamily="34" charset="0"/>
              </a:rPr>
              <a:t>Capture non-functional requirements (performance, security, audit, regulatory)</a:t>
            </a:r>
          </a:p>
          <a:p>
            <a:pPr marL="0" indent="0">
              <a:buNone/>
            </a:pPr>
            <a:r>
              <a:rPr lang="en-US" sz="2600" dirty="0">
                <a:latin typeface="Calibri" panose="020F0502020204030204" pitchFamily="34" charset="0"/>
                <a:ea typeface="Calibri" panose="020F0502020204030204" pitchFamily="34" charset="0"/>
                <a:cs typeface="Calibri" panose="020F0502020204030204" pitchFamily="34" charset="0"/>
              </a:rPr>
              <a:t> - </a:t>
            </a:r>
            <a:r>
              <a:rPr lang="en-IN" sz="2600" dirty="0">
                <a:latin typeface="Calibri" panose="020F0502020204030204" pitchFamily="34" charset="0"/>
                <a:ea typeface="Calibri" panose="020F0502020204030204" pitchFamily="34" charset="0"/>
                <a:cs typeface="Calibri" panose="020F0502020204030204" pitchFamily="34" charset="0"/>
              </a:rPr>
              <a:t>Approve Business Requirement Document (BRD) </a:t>
            </a:r>
          </a:p>
          <a:p>
            <a:pPr marL="0" indent="0">
              <a:buNone/>
            </a:pPr>
            <a:endParaRPr lang="en-IN" sz="26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2600" b="1" i="1" dirty="0">
                <a:latin typeface="Calibri" panose="020F0502020204030204" pitchFamily="34" charset="0"/>
                <a:ea typeface="Calibri" panose="020F0502020204030204" pitchFamily="34" charset="0"/>
                <a:cs typeface="Calibri" panose="020F0502020204030204" pitchFamily="34" charset="0"/>
              </a:rPr>
              <a:t>Design: </a:t>
            </a:r>
          </a:p>
          <a:p>
            <a:pPr marL="0" indent="0">
              <a:buNone/>
            </a:pPr>
            <a:r>
              <a:rPr lang="en-US" sz="2600" dirty="0">
                <a:latin typeface="Calibri" panose="020F0502020204030204" pitchFamily="34" charset="0"/>
                <a:ea typeface="Calibri" panose="020F0502020204030204" pitchFamily="34" charset="0"/>
                <a:cs typeface="Calibri" panose="020F0502020204030204" pitchFamily="34" charset="0"/>
              </a:rPr>
              <a:t> - Create High-Level Design (HLD) for overall architecture and integrations and Create Low-Level Design (LLD) for modules: Disbursement, EMI Engine, Collections, NPA, Reporting.</a:t>
            </a:r>
          </a:p>
          <a:p>
            <a:pPr marL="0" indent="0">
              <a:buNone/>
            </a:pPr>
            <a:r>
              <a:rPr lang="en-US" sz="2600" dirty="0">
                <a:latin typeface="Calibri" panose="020F0502020204030204" pitchFamily="34" charset="0"/>
                <a:ea typeface="Calibri" panose="020F0502020204030204" pitchFamily="34" charset="0"/>
                <a:cs typeface="Calibri" panose="020F0502020204030204" pitchFamily="34" charset="0"/>
              </a:rPr>
              <a:t> - Define interfaces for LOS, Payment Gateway, DMS, and Regulatory Reporting</a:t>
            </a:r>
          </a:p>
          <a:p>
            <a:pPr marL="0" indent="0">
              <a:buNone/>
            </a:pPr>
            <a:r>
              <a:rPr lang="en-US" sz="2600" dirty="0">
                <a:latin typeface="Calibri" panose="020F0502020204030204" pitchFamily="34" charset="0"/>
                <a:ea typeface="Calibri" panose="020F0502020204030204" pitchFamily="34" charset="0"/>
                <a:cs typeface="Calibri" panose="020F0502020204030204" pitchFamily="34" charset="0"/>
              </a:rPr>
              <a:t> - </a:t>
            </a:r>
            <a:r>
              <a:rPr lang="en-IN" sz="2600" dirty="0">
                <a:latin typeface="Calibri" panose="020F0502020204030204" pitchFamily="34" charset="0"/>
                <a:ea typeface="Calibri" panose="020F0502020204030204" pitchFamily="34" charset="0"/>
                <a:cs typeface="Calibri" panose="020F0502020204030204" pitchFamily="34" charset="0"/>
              </a:rPr>
              <a:t>Infrastructure and security design.</a:t>
            </a:r>
            <a:endParaRPr lang="en-US" sz="2600" dirty="0">
              <a:latin typeface="Calibri" panose="020F0502020204030204" pitchFamily="34" charset="0"/>
              <a:ea typeface="Calibri" panose="020F0502020204030204" pitchFamily="34" charset="0"/>
              <a:cs typeface="Calibri" panose="020F0502020204030204" pitchFamily="34" charset="0"/>
            </a:endParaRPr>
          </a:p>
          <a:p>
            <a:pPr>
              <a:buFontTx/>
              <a:buChar char="-"/>
            </a:pPr>
            <a:endParaRPr lang="en-US" sz="2600" dirty="0"/>
          </a:p>
          <a:p>
            <a:endParaRPr lang="en-IN" dirty="0"/>
          </a:p>
        </p:txBody>
      </p:sp>
    </p:spTree>
    <p:extLst>
      <p:ext uri="{BB962C8B-B14F-4D97-AF65-F5344CB8AC3E}">
        <p14:creationId xmlns:p14="http://schemas.microsoft.com/office/powerpoint/2010/main" val="3079100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7BA3C9-9202-F0F6-D26F-F6E4506707FF}"/>
              </a:ext>
            </a:extLst>
          </p:cNvPr>
          <p:cNvSpPr>
            <a:spLocks noGrp="1"/>
          </p:cNvSpPr>
          <p:nvPr>
            <p:ph idx="1"/>
          </p:nvPr>
        </p:nvSpPr>
        <p:spPr>
          <a:xfrm>
            <a:off x="838200" y="736600"/>
            <a:ext cx="10515600" cy="5440363"/>
          </a:xfrm>
        </p:spPr>
        <p:txBody>
          <a:bodyPr>
            <a:normAutofit fontScale="85000" lnSpcReduction="20000"/>
          </a:bodyPr>
          <a:lstStyle/>
          <a:p>
            <a:pPr>
              <a:buFont typeface="Wingdings" panose="05000000000000000000" pitchFamily="2" charset="2"/>
              <a:buChar char="Ø"/>
            </a:pPr>
            <a:r>
              <a:rPr lang="en-US" sz="2400" b="1" i="1" dirty="0">
                <a:latin typeface="Calibri" panose="020F0502020204030204" pitchFamily="34" charset="0"/>
                <a:ea typeface="Calibri" panose="020F0502020204030204" pitchFamily="34" charset="0"/>
                <a:cs typeface="Calibri" panose="020F0502020204030204" pitchFamily="34" charset="0"/>
              </a:rPr>
              <a:t>Development &amp; Coding: </a:t>
            </a:r>
          </a:p>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 - Develop all core LOS modules (account creation, disbursement, repayment, collections, NPA)</a:t>
            </a:r>
          </a:p>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 - Configure workflows identical to </a:t>
            </a:r>
            <a:r>
              <a:rPr lang="en-IN" sz="2400" dirty="0">
                <a:latin typeface="Calibri" panose="020F0502020204030204" pitchFamily="34" charset="0"/>
                <a:ea typeface="Calibri" panose="020F0502020204030204" pitchFamily="34" charset="0"/>
                <a:cs typeface="Calibri" panose="020F0502020204030204" pitchFamily="34" charset="0"/>
              </a:rPr>
              <a:t>Credit Shield</a:t>
            </a:r>
            <a:r>
              <a:rPr lang="en-US" sz="2400" dirty="0">
                <a:latin typeface="Calibri" panose="020F0502020204030204" pitchFamily="34" charset="0"/>
                <a:ea typeface="Calibri" panose="020F0502020204030204" pitchFamily="34" charset="0"/>
                <a:cs typeface="Calibri" panose="020F0502020204030204" pitchFamily="34" charset="0"/>
              </a:rPr>
              <a:t> and Build integrations with LOS front-end, Payment Gateway, DMS.</a:t>
            </a:r>
          </a:p>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 - </a:t>
            </a:r>
            <a:r>
              <a:rPr lang="en-IN" sz="2400" dirty="0">
                <a:latin typeface="Calibri" panose="020F0502020204030204" pitchFamily="34" charset="0"/>
                <a:ea typeface="Calibri" panose="020F0502020204030204" pitchFamily="34" charset="0"/>
                <a:cs typeface="Calibri" panose="020F0502020204030204" pitchFamily="34" charset="0"/>
              </a:rPr>
              <a:t>Unit testing by developers.</a:t>
            </a:r>
          </a:p>
          <a:p>
            <a:pPr marL="0" indent="0">
              <a:buNone/>
            </a:pPr>
            <a:endParaRPr lang="en-US" sz="24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2400" b="1" i="1" dirty="0">
                <a:latin typeface="Calibri" panose="020F0502020204030204" pitchFamily="34" charset="0"/>
                <a:ea typeface="Calibri" panose="020F0502020204030204" pitchFamily="34" charset="0"/>
                <a:cs typeface="Calibri" panose="020F0502020204030204" pitchFamily="34" charset="0"/>
              </a:rPr>
              <a:t>Testing: </a:t>
            </a:r>
          </a:p>
          <a:p>
            <a:pPr marL="0" indent="0">
              <a:buNone/>
            </a:pPr>
            <a:r>
              <a:rPr lang="en-US" sz="2400" b="1" i="1" dirty="0">
                <a:latin typeface="Calibri" panose="020F0502020204030204" pitchFamily="34" charset="0"/>
                <a:ea typeface="Calibri" panose="020F0502020204030204" pitchFamily="34" charset="0"/>
                <a:cs typeface="Calibri" panose="020F0502020204030204" pitchFamily="34" charset="0"/>
              </a:rPr>
              <a:t> - </a:t>
            </a:r>
            <a:r>
              <a:rPr lang="en-US" sz="2400" dirty="0">
                <a:latin typeface="Calibri" panose="020F0502020204030204" pitchFamily="34" charset="0"/>
                <a:ea typeface="Calibri" panose="020F0502020204030204" pitchFamily="34" charset="0"/>
                <a:cs typeface="Calibri" panose="020F0502020204030204" pitchFamily="34" charset="0"/>
              </a:rPr>
              <a:t>End-to-end functional testing of LOS workflows</a:t>
            </a:r>
          </a:p>
          <a:p>
            <a:pPr marL="0" indent="0">
              <a:buNone/>
            </a:pPr>
            <a:r>
              <a:rPr lang="en-US" sz="2400" b="1" i="1" dirty="0">
                <a:latin typeface="Calibri" panose="020F0502020204030204" pitchFamily="34" charset="0"/>
                <a:ea typeface="Calibri" panose="020F0502020204030204" pitchFamily="34" charset="0"/>
                <a:cs typeface="Calibri" panose="020F0502020204030204" pitchFamily="34" charset="0"/>
              </a:rPr>
              <a:t> - </a:t>
            </a:r>
            <a:r>
              <a:rPr lang="en-US" sz="2400" dirty="0">
                <a:latin typeface="Calibri" panose="020F0502020204030204" pitchFamily="34" charset="0"/>
                <a:ea typeface="Calibri" panose="020F0502020204030204" pitchFamily="34" charset="0"/>
                <a:cs typeface="Calibri" panose="020F0502020204030204" pitchFamily="34" charset="0"/>
              </a:rPr>
              <a:t>Validate integrations with LOS front-end, Payment Gateway, DMS</a:t>
            </a:r>
          </a:p>
          <a:p>
            <a:pPr marL="0" indent="0">
              <a:buNone/>
            </a:pPr>
            <a:r>
              <a:rPr lang="en-US" sz="2400" b="1" i="1" dirty="0">
                <a:latin typeface="Calibri" panose="020F0502020204030204" pitchFamily="34" charset="0"/>
                <a:ea typeface="Calibri" panose="020F0502020204030204" pitchFamily="34" charset="0"/>
                <a:cs typeface="Calibri" panose="020F0502020204030204" pitchFamily="34" charset="0"/>
              </a:rPr>
              <a:t> - </a:t>
            </a:r>
            <a:r>
              <a:rPr lang="en-US" sz="2400" dirty="0">
                <a:latin typeface="Calibri" panose="020F0502020204030204" pitchFamily="34" charset="0"/>
                <a:ea typeface="Calibri" panose="020F0502020204030204" pitchFamily="34" charset="0"/>
                <a:cs typeface="Calibri" panose="020F0502020204030204" pitchFamily="34" charset="0"/>
              </a:rPr>
              <a:t>Fix defects identified in SIT</a:t>
            </a:r>
          </a:p>
          <a:p>
            <a:pPr marL="0" indent="0">
              <a:buNone/>
            </a:pPr>
            <a:endParaRPr lang="en-US" sz="2400" b="1" i="1"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IN" sz="2400" b="1" i="1" dirty="0">
                <a:latin typeface="Calibri" panose="020F0502020204030204" pitchFamily="34" charset="0"/>
                <a:ea typeface="Calibri" panose="020F0502020204030204" pitchFamily="34" charset="0"/>
                <a:cs typeface="Calibri" panose="020F0502020204030204" pitchFamily="34" charset="0"/>
              </a:rPr>
              <a:t>User Acceptance Testing (UAT) : </a:t>
            </a:r>
          </a:p>
          <a:p>
            <a:pPr marL="0" indent="0">
              <a:buNone/>
            </a:pPr>
            <a:r>
              <a:rPr lang="en-IN" sz="2400" b="1" i="1" dirty="0">
                <a:latin typeface="Calibri" panose="020F0502020204030204" pitchFamily="34" charset="0"/>
                <a:ea typeface="Calibri" panose="020F0502020204030204" pitchFamily="34" charset="0"/>
                <a:cs typeface="Calibri" panose="020F0502020204030204" pitchFamily="34" charset="0"/>
              </a:rPr>
              <a:t> - </a:t>
            </a:r>
            <a:r>
              <a:rPr lang="en-US" sz="2400" dirty="0">
                <a:latin typeface="Calibri" panose="020F0502020204030204" pitchFamily="34" charset="0"/>
                <a:ea typeface="Calibri" panose="020F0502020204030204" pitchFamily="34" charset="0"/>
                <a:cs typeface="Calibri" panose="020F0502020204030204" pitchFamily="34" charset="0"/>
              </a:rPr>
              <a:t>Business users execute test scenarios to validate replication of Manual functionality </a:t>
            </a:r>
          </a:p>
          <a:p>
            <a:pPr marL="0" indent="0">
              <a:buNone/>
            </a:pPr>
            <a:r>
              <a:rPr lang="en-IN" sz="2400" b="1" i="1" dirty="0">
                <a:latin typeface="Calibri" panose="020F0502020204030204" pitchFamily="34" charset="0"/>
                <a:ea typeface="Calibri" panose="020F0502020204030204" pitchFamily="34" charset="0"/>
                <a:cs typeface="Calibri" panose="020F0502020204030204" pitchFamily="34" charset="0"/>
              </a:rPr>
              <a:t> - </a:t>
            </a:r>
            <a:r>
              <a:rPr lang="en-US" sz="2400" dirty="0">
                <a:latin typeface="Calibri" panose="020F0502020204030204" pitchFamily="34" charset="0"/>
                <a:ea typeface="Calibri" panose="020F0502020204030204" pitchFamily="34" charset="0"/>
                <a:cs typeface="Calibri" panose="020F0502020204030204" pitchFamily="34" charset="0"/>
              </a:rPr>
              <a:t>Validate loan lifecycle functions, regulatory reporting, and reconciliations</a:t>
            </a:r>
          </a:p>
          <a:p>
            <a:pPr marL="0" indent="0">
              <a:buNone/>
            </a:pPr>
            <a:r>
              <a:rPr lang="en-US" sz="2400" b="1" i="1" dirty="0">
                <a:latin typeface="Calibri" panose="020F0502020204030204" pitchFamily="34" charset="0"/>
                <a:ea typeface="Calibri" panose="020F0502020204030204" pitchFamily="34" charset="0"/>
                <a:cs typeface="Calibri" panose="020F0502020204030204" pitchFamily="34" charset="0"/>
              </a:rPr>
              <a:t> - </a:t>
            </a:r>
            <a:r>
              <a:rPr lang="en-IN" sz="2400" dirty="0">
                <a:latin typeface="Calibri" panose="020F0502020204030204" pitchFamily="34" charset="0"/>
                <a:ea typeface="Calibri" panose="020F0502020204030204" pitchFamily="34" charset="0"/>
                <a:cs typeface="Calibri" panose="020F0502020204030204" pitchFamily="34" charset="0"/>
              </a:rPr>
              <a:t>Capture and fix defects.</a:t>
            </a:r>
            <a:endParaRPr lang="en-IN" sz="2400" b="1" i="1" dirty="0">
              <a:latin typeface="Calibri" panose="020F0502020204030204" pitchFamily="34" charset="0"/>
              <a:ea typeface="Calibri" panose="020F0502020204030204" pitchFamily="34" charset="0"/>
              <a:cs typeface="Calibri" panose="020F0502020204030204" pitchFamily="34" charset="0"/>
            </a:endParaRPr>
          </a:p>
          <a:p>
            <a:endParaRPr lang="en-IN" dirty="0"/>
          </a:p>
        </p:txBody>
      </p:sp>
    </p:spTree>
    <p:extLst>
      <p:ext uri="{BB962C8B-B14F-4D97-AF65-F5344CB8AC3E}">
        <p14:creationId xmlns:p14="http://schemas.microsoft.com/office/powerpoint/2010/main" val="1207728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875A02-0B35-B2DD-B954-97DF9BB8D23C}"/>
              </a:ext>
            </a:extLst>
          </p:cNvPr>
          <p:cNvSpPr>
            <a:spLocks noGrp="1"/>
          </p:cNvSpPr>
          <p:nvPr>
            <p:ph idx="1"/>
          </p:nvPr>
        </p:nvSpPr>
        <p:spPr>
          <a:xfrm>
            <a:off x="838200" y="635000"/>
            <a:ext cx="10515600" cy="5541963"/>
          </a:xfrm>
        </p:spPr>
        <p:txBody>
          <a:bodyPr>
            <a:normAutofit/>
          </a:bodyPr>
          <a:lstStyle/>
          <a:p>
            <a:pPr>
              <a:buFont typeface="Wingdings" panose="05000000000000000000" pitchFamily="2" charset="2"/>
              <a:buChar char="Ø"/>
            </a:pPr>
            <a:r>
              <a:rPr lang="en-IN" sz="2200" b="1" i="1" dirty="0">
                <a:latin typeface="Calibri" panose="020F0502020204030204" pitchFamily="34" charset="0"/>
                <a:ea typeface="Calibri" panose="020F0502020204030204" pitchFamily="34" charset="0"/>
                <a:cs typeface="Calibri" panose="020F0502020204030204" pitchFamily="34" charset="0"/>
              </a:rPr>
              <a:t>Deployment &amp; Implementation: </a:t>
            </a:r>
          </a:p>
          <a:p>
            <a:pPr marL="0" indent="0">
              <a:buNone/>
            </a:pPr>
            <a:r>
              <a:rPr lang="en-IN" sz="2200" b="1" i="1" dirty="0">
                <a:latin typeface="Calibri" panose="020F0502020204030204" pitchFamily="34" charset="0"/>
                <a:ea typeface="Calibri" panose="020F0502020204030204" pitchFamily="34" charset="0"/>
                <a:cs typeface="Calibri" panose="020F0502020204030204" pitchFamily="34" charset="0"/>
              </a:rPr>
              <a:t> - </a:t>
            </a:r>
            <a:r>
              <a:rPr lang="en-US" sz="2200" dirty="0">
                <a:latin typeface="Calibri" panose="020F0502020204030204" pitchFamily="34" charset="0"/>
                <a:ea typeface="Calibri" panose="020F0502020204030204" pitchFamily="34" charset="0"/>
                <a:cs typeface="Calibri" panose="020F0502020204030204" pitchFamily="34" charset="0"/>
              </a:rPr>
              <a:t>Final cutover from Manual to </a:t>
            </a:r>
            <a:r>
              <a:rPr lang="en-IN" sz="2200" dirty="0">
                <a:latin typeface="Calibri" panose="020F0502020204030204" pitchFamily="34" charset="0"/>
                <a:ea typeface="Calibri" panose="020F0502020204030204" pitchFamily="34" charset="0"/>
                <a:cs typeface="Calibri" panose="020F0502020204030204" pitchFamily="34" charset="0"/>
              </a:rPr>
              <a:t>Credit Shield</a:t>
            </a:r>
            <a:endParaRPr lang="en-US" sz="22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200" b="1" i="1" dirty="0">
                <a:latin typeface="Calibri" panose="020F0502020204030204" pitchFamily="34" charset="0"/>
                <a:ea typeface="Calibri" panose="020F0502020204030204" pitchFamily="34" charset="0"/>
                <a:cs typeface="Calibri" panose="020F0502020204030204" pitchFamily="34" charset="0"/>
              </a:rPr>
              <a:t> - </a:t>
            </a:r>
            <a:r>
              <a:rPr lang="en-US" sz="2200" dirty="0">
                <a:latin typeface="Calibri" panose="020F0502020204030204" pitchFamily="34" charset="0"/>
                <a:ea typeface="Calibri" panose="020F0502020204030204" pitchFamily="34" charset="0"/>
                <a:cs typeface="Calibri" panose="020F0502020204030204" pitchFamily="34" charset="0"/>
              </a:rPr>
              <a:t>Go-Live with business and IT monitoring</a:t>
            </a:r>
          </a:p>
          <a:p>
            <a:pPr marL="0" indent="0">
              <a:buNone/>
            </a:pPr>
            <a:r>
              <a:rPr lang="en-US" sz="2200" b="1" i="1" dirty="0">
                <a:latin typeface="Calibri" panose="020F0502020204030204" pitchFamily="34" charset="0"/>
                <a:ea typeface="Calibri" panose="020F0502020204030204" pitchFamily="34" charset="0"/>
                <a:cs typeface="Calibri" panose="020F0502020204030204" pitchFamily="34" charset="0"/>
              </a:rPr>
              <a:t> - </a:t>
            </a:r>
            <a:r>
              <a:rPr lang="en-US" sz="2200" dirty="0">
                <a:latin typeface="Calibri" panose="020F0502020204030204" pitchFamily="34" charset="0"/>
                <a:ea typeface="Calibri" panose="020F0502020204030204" pitchFamily="34" charset="0"/>
                <a:cs typeface="Calibri" panose="020F0502020204030204" pitchFamily="34" charset="0"/>
              </a:rPr>
              <a:t>Hypercare support for 4 weeks to resolve high-priority issues</a:t>
            </a:r>
          </a:p>
          <a:p>
            <a:pPr marL="0" indent="0">
              <a:buNone/>
            </a:pPr>
            <a:r>
              <a:rPr lang="en-IN" sz="2200" b="1" i="1" dirty="0">
                <a:latin typeface="Calibri" panose="020F0502020204030204" pitchFamily="34" charset="0"/>
                <a:ea typeface="Calibri" panose="020F0502020204030204" pitchFamily="34" charset="0"/>
                <a:cs typeface="Calibri" panose="020F0502020204030204" pitchFamily="34" charset="0"/>
              </a:rPr>
              <a:t> - </a:t>
            </a:r>
            <a:r>
              <a:rPr lang="en-US" sz="2200" dirty="0">
                <a:latin typeface="Calibri" panose="020F0502020204030204" pitchFamily="34" charset="0"/>
                <a:ea typeface="Calibri" panose="020F0502020204030204" pitchFamily="34" charset="0"/>
                <a:cs typeface="Calibri" panose="020F0502020204030204" pitchFamily="34" charset="0"/>
              </a:rPr>
              <a:t>Handover to IT support team</a:t>
            </a:r>
            <a:endParaRPr lang="en-IN" sz="2200" b="1" i="1"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IN" sz="2200" dirty="0">
              <a:latin typeface="Calibri" panose="020F0502020204030204" pitchFamily="34" charset="0"/>
              <a:ea typeface="Calibri" panose="020F0502020204030204" pitchFamily="34" charset="0"/>
              <a:cs typeface="Calibri" panose="020F0502020204030204" pitchFamily="34" charset="0"/>
            </a:endParaRPr>
          </a:p>
          <a:p>
            <a:r>
              <a:rPr lang="en-US" sz="2200" b="1" dirty="0">
                <a:latin typeface="Calibri" panose="020F0502020204030204" pitchFamily="34" charset="0"/>
                <a:ea typeface="Calibri" panose="020F0502020204030204" pitchFamily="34" charset="0"/>
                <a:cs typeface="Calibri" panose="020F0502020204030204" pitchFamily="34" charset="0"/>
              </a:rPr>
              <a:t>Train users and technical staff</a:t>
            </a:r>
            <a:r>
              <a:rPr lang="en-US" sz="2200" dirty="0">
                <a:latin typeface="Calibri" panose="020F0502020204030204" pitchFamily="34" charset="0"/>
                <a:ea typeface="Calibri" panose="020F0502020204030204" pitchFamily="34" charset="0"/>
                <a:cs typeface="Calibri" panose="020F0502020204030204" pitchFamily="34" charset="0"/>
              </a:rPr>
              <a:t>, prepare SOPs, and establish helpdesk and support processes.</a:t>
            </a:r>
            <a:endParaRPr lang="en-IN" sz="2200" dirty="0">
              <a:latin typeface="Calibri" panose="020F0502020204030204" pitchFamily="34" charset="0"/>
              <a:ea typeface="Calibri" panose="020F0502020204030204" pitchFamily="34" charset="0"/>
              <a:cs typeface="Calibri" panose="020F0502020204030204" pitchFamily="34" charset="0"/>
            </a:endParaRPr>
          </a:p>
          <a:p>
            <a:r>
              <a:rPr lang="en-US" sz="2200" b="1" dirty="0">
                <a:latin typeface="Calibri" panose="020F0502020204030204" pitchFamily="34" charset="0"/>
                <a:ea typeface="Calibri" panose="020F0502020204030204" pitchFamily="34" charset="0"/>
                <a:cs typeface="Calibri" panose="020F0502020204030204" pitchFamily="34" charset="0"/>
              </a:rPr>
              <a:t>Go-Live with New Internal System</a:t>
            </a:r>
            <a:r>
              <a:rPr lang="en-US" sz="2200" dirty="0">
                <a:latin typeface="Calibri" panose="020F0502020204030204" pitchFamily="34" charset="0"/>
                <a:ea typeface="Calibri" panose="020F0502020204030204" pitchFamily="34" charset="0"/>
                <a:cs typeface="Calibri" panose="020F0502020204030204" pitchFamily="34" charset="0"/>
              </a:rPr>
              <a:t> and after cutover from Manual, followed by </a:t>
            </a:r>
            <a:r>
              <a:rPr lang="en-US" sz="2200" dirty="0" err="1">
                <a:latin typeface="Calibri" panose="020F0502020204030204" pitchFamily="34" charset="0"/>
                <a:ea typeface="Calibri" panose="020F0502020204030204" pitchFamily="34" charset="0"/>
                <a:cs typeface="Calibri" panose="020F0502020204030204" pitchFamily="34" charset="0"/>
              </a:rPr>
              <a:t>hypercare</a:t>
            </a:r>
            <a:r>
              <a:rPr lang="en-US" sz="2200" dirty="0">
                <a:latin typeface="Calibri" panose="020F0502020204030204" pitchFamily="34" charset="0"/>
                <a:ea typeface="Calibri" panose="020F0502020204030204" pitchFamily="34" charset="0"/>
                <a:cs typeface="Calibri" panose="020F0502020204030204" pitchFamily="34" charset="0"/>
              </a:rPr>
              <a:t> and transition to BAU support.</a:t>
            </a:r>
            <a:endParaRPr lang="en-IN" sz="2200" dirty="0">
              <a:latin typeface="Calibri" panose="020F0502020204030204" pitchFamily="34" charset="0"/>
              <a:ea typeface="Calibri" panose="020F0502020204030204" pitchFamily="34" charset="0"/>
              <a:cs typeface="Calibri" panose="020F0502020204030204" pitchFamily="34" charset="0"/>
            </a:endParaRPr>
          </a:p>
          <a:p>
            <a:endParaRPr lang="en-IN" dirty="0"/>
          </a:p>
        </p:txBody>
      </p:sp>
    </p:spTree>
    <p:extLst>
      <p:ext uri="{BB962C8B-B14F-4D97-AF65-F5344CB8AC3E}">
        <p14:creationId xmlns:p14="http://schemas.microsoft.com/office/powerpoint/2010/main" val="2665279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25214-5423-EE4A-3591-2BB8D840C87A}"/>
              </a:ext>
            </a:extLst>
          </p:cNvPr>
          <p:cNvSpPr>
            <a:spLocks noGrp="1"/>
          </p:cNvSpPr>
          <p:nvPr>
            <p:ph type="title"/>
          </p:nvPr>
        </p:nvSpPr>
        <p:spPr>
          <a:xfrm>
            <a:off x="677334" y="609600"/>
            <a:ext cx="8596668" cy="816429"/>
          </a:xfrm>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Resources</a:t>
            </a:r>
          </a:p>
        </p:txBody>
      </p:sp>
      <p:sp>
        <p:nvSpPr>
          <p:cNvPr id="3" name="Content Placeholder 2">
            <a:extLst>
              <a:ext uri="{FF2B5EF4-FFF2-40B4-BE49-F238E27FC236}">
                <a16:creationId xmlns:a16="http://schemas.microsoft.com/office/drawing/2014/main" id="{BA087C04-FEDB-8E57-EE03-2E36A8B1B54F}"/>
              </a:ext>
            </a:extLst>
          </p:cNvPr>
          <p:cNvSpPr>
            <a:spLocks noGrp="1"/>
          </p:cNvSpPr>
          <p:nvPr>
            <p:ph idx="1"/>
          </p:nvPr>
        </p:nvSpPr>
        <p:spPr>
          <a:xfrm>
            <a:off x="838200" y="1536700"/>
            <a:ext cx="10515600" cy="4640263"/>
          </a:xfrm>
        </p:spPr>
        <p:txBody>
          <a:bodyPr>
            <a:normAutofit/>
          </a:bodyPr>
          <a:lstStyle/>
          <a:p>
            <a:r>
              <a:rPr lang="en-US" sz="2200" b="1" dirty="0">
                <a:latin typeface="Calibri" panose="020F0502020204030204" pitchFamily="34" charset="0"/>
                <a:ea typeface="Calibri" panose="020F0502020204030204" pitchFamily="34" charset="0"/>
                <a:cs typeface="Calibri" panose="020F0502020204030204" pitchFamily="34" charset="0"/>
              </a:rPr>
              <a:t>People</a:t>
            </a:r>
            <a:r>
              <a:rPr lang="en-US" sz="2200" dirty="0">
                <a:latin typeface="Calibri" panose="020F0502020204030204" pitchFamily="34" charset="0"/>
                <a:ea typeface="Calibri" panose="020F0502020204030204" pitchFamily="34" charset="0"/>
                <a:cs typeface="Calibri" panose="020F0502020204030204" pitchFamily="34" charset="0"/>
              </a:rPr>
              <a:t> – Business users (Operations, Finance, Risk), IT development and QA teams, trainers, project sponsor, vendor/partner consultants (if needed).</a:t>
            </a:r>
          </a:p>
          <a:p>
            <a:pPr marL="0" indent="0">
              <a:buNone/>
            </a:pPr>
            <a:endParaRPr lang="en-US" sz="2200" dirty="0">
              <a:latin typeface="Calibri" panose="020F0502020204030204" pitchFamily="34" charset="0"/>
              <a:ea typeface="Calibri" panose="020F0502020204030204" pitchFamily="34" charset="0"/>
              <a:cs typeface="Calibri" panose="020F0502020204030204" pitchFamily="34" charset="0"/>
            </a:endParaRPr>
          </a:p>
          <a:p>
            <a:r>
              <a:rPr lang="en-US" sz="2200" b="1" dirty="0">
                <a:latin typeface="Calibri" panose="020F0502020204030204" pitchFamily="34" charset="0"/>
                <a:ea typeface="Calibri" panose="020F0502020204030204" pitchFamily="34" charset="0"/>
                <a:cs typeface="Calibri" panose="020F0502020204030204" pitchFamily="34" charset="0"/>
              </a:rPr>
              <a:t>Time</a:t>
            </a:r>
            <a:r>
              <a:rPr lang="en-US" sz="2200" dirty="0">
                <a:latin typeface="Calibri" panose="020F0502020204030204" pitchFamily="34" charset="0"/>
                <a:ea typeface="Calibri" panose="020F0502020204030204" pitchFamily="34" charset="0"/>
                <a:cs typeface="Calibri" panose="020F0502020204030204" pitchFamily="34" charset="0"/>
              </a:rPr>
              <a:t> – Implementation within </a:t>
            </a:r>
            <a:r>
              <a:rPr lang="en-US" sz="2200" b="1" dirty="0">
                <a:latin typeface="Calibri" panose="020F0502020204030204" pitchFamily="34" charset="0"/>
                <a:ea typeface="Calibri" panose="020F0502020204030204" pitchFamily="34" charset="0"/>
                <a:cs typeface="Calibri" panose="020F0502020204030204" pitchFamily="34" charset="0"/>
              </a:rPr>
              <a:t>9 months</a:t>
            </a:r>
            <a:r>
              <a:rPr lang="en-US" sz="2200" dirty="0">
                <a:latin typeface="Calibri" panose="020F0502020204030204" pitchFamily="34" charset="0"/>
                <a:ea typeface="Calibri" panose="020F0502020204030204" pitchFamily="34" charset="0"/>
                <a:cs typeface="Calibri" panose="020F0502020204030204" pitchFamily="34" charset="0"/>
              </a:rPr>
              <a:t> </a:t>
            </a:r>
            <a:r>
              <a:rPr lang="en-US" sz="2200" b="1" dirty="0">
                <a:latin typeface="Calibri" panose="020F0502020204030204" pitchFamily="34" charset="0"/>
                <a:ea typeface="Calibri" panose="020F0502020204030204" pitchFamily="34" charset="0"/>
                <a:cs typeface="Calibri" panose="020F0502020204030204" pitchFamily="34" charset="0"/>
              </a:rPr>
              <a:t>(38 Weeks) </a:t>
            </a:r>
            <a:r>
              <a:rPr lang="en-US" sz="2200" dirty="0">
                <a:latin typeface="Calibri" panose="020F0502020204030204" pitchFamily="34" charset="0"/>
                <a:ea typeface="Calibri" panose="020F0502020204030204" pitchFamily="34" charset="0"/>
                <a:cs typeface="Calibri" panose="020F0502020204030204" pitchFamily="34" charset="0"/>
              </a:rPr>
              <a:t>following the Waterfall </a:t>
            </a:r>
            <a:r>
              <a:rPr lang="en-IN" sz="2200" dirty="0">
                <a:latin typeface="Calibri" panose="020F0502020204030204" pitchFamily="34" charset="0"/>
                <a:ea typeface="Calibri" panose="020F0502020204030204" pitchFamily="34" charset="0"/>
                <a:cs typeface="Calibri" panose="020F0502020204030204" pitchFamily="34" charset="0"/>
              </a:rPr>
              <a:t>Methodology.</a:t>
            </a:r>
          </a:p>
          <a:p>
            <a:endParaRPr lang="en-IN" sz="2200" dirty="0">
              <a:latin typeface="Calibri" panose="020F0502020204030204" pitchFamily="34" charset="0"/>
              <a:ea typeface="Calibri" panose="020F0502020204030204" pitchFamily="34" charset="0"/>
              <a:cs typeface="Calibri" panose="020F0502020204030204" pitchFamily="34" charset="0"/>
            </a:endParaRPr>
          </a:p>
          <a:p>
            <a:r>
              <a:rPr lang="en-US" sz="2200" b="1" dirty="0">
                <a:latin typeface="Calibri" panose="020F0502020204030204" pitchFamily="34" charset="0"/>
                <a:ea typeface="Calibri" panose="020F0502020204030204" pitchFamily="34" charset="0"/>
                <a:cs typeface="Calibri" panose="020F0502020204030204" pitchFamily="34" charset="0"/>
              </a:rPr>
              <a:t>Budget</a:t>
            </a:r>
            <a:r>
              <a:rPr lang="en-US" sz="2200" dirty="0">
                <a:latin typeface="Calibri" panose="020F0502020204030204" pitchFamily="34" charset="0"/>
                <a:ea typeface="Calibri" panose="020F0502020204030204" pitchFamily="34" charset="0"/>
                <a:cs typeface="Calibri" panose="020F0502020204030204" pitchFamily="34" charset="0"/>
              </a:rPr>
              <a:t> – Hardware, software, training, and development services not to exceed </a:t>
            </a:r>
            <a:r>
              <a:rPr lang="en-US" sz="2200" b="1" dirty="0">
                <a:latin typeface="Calibri" panose="020F0502020204030204" pitchFamily="34" charset="0"/>
                <a:ea typeface="Calibri" panose="020F0502020204030204" pitchFamily="34" charset="0"/>
                <a:cs typeface="Calibri" panose="020F0502020204030204" pitchFamily="34" charset="0"/>
              </a:rPr>
              <a:t>Rs. 2,00,00,000</a:t>
            </a:r>
          </a:p>
          <a:p>
            <a:endParaRPr lang="en-US" sz="2200" b="1" dirty="0">
              <a:latin typeface="Calibri" panose="020F0502020204030204" pitchFamily="34" charset="0"/>
              <a:ea typeface="Calibri" panose="020F0502020204030204" pitchFamily="34" charset="0"/>
              <a:cs typeface="Calibri" panose="020F0502020204030204" pitchFamily="34" charset="0"/>
            </a:endParaRPr>
          </a:p>
          <a:p>
            <a:r>
              <a:rPr lang="en-US" sz="2200" b="1" dirty="0">
                <a:latin typeface="Calibri" panose="020F0502020204030204" pitchFamily="34" charset="0"/>
                <a:ea typeface="Calibri" panose="020F0502020204030204" pitchFamily="34" charset="0"/>
                <a:cs typeface="Calibri" panose="020F0502020204030204" pitchFamily="34" charset="0"/>
              </a:rPr>
              <a:t>Other</a:t>
            </a:r>
            <a:r>
              <a:rPr lang="en-US" sz="2200" dirty="0">
                <a:latin typeface="Calibri" panose="020F0502020204030204" pitchFamily="34" charset="0"/>
                <a:ea typeface="Calibri" panose="020F0502020204030204" pitchFamily="34" charset="0"/>
                <a:cs typeface="Calibri" panose="020F0502020204030204" pitchFamily="34" charset="0"/>
              </a:rPr>
              <a:t> – Third-party audits, Reference site visits, and Dataquest/industry reports not to exceed </a:t>
            </a:r>
            <a:r>
              <a:rPr lang="en-US" sz="2200" b="1" dirty="0">
                <a:latin typeface="Calibri" panose="020F0502020204030204" pitchFamily="34" charset="0"/>
                <a:ea typeface="Calibri" panose="020F0502020204030204" pitchFamily="34" charset="0"/>
                <a:cs typeface="Calibri" panose="020F0502020204030204" pitchFamily="34" charset="0"/>
              </a:rPr>
              <a:t>Rs. 40,00,000</a:t>
            </a:r>
            <a:r>
              <a:rPr lang="en-US" sz="2200" dirty="0">
                <a:latin typeface="Calibri" panose="020F0502020204030204" pitchFamily="34" charset="0"/>
                <a:ea typeface="Calibri" panose="020F0502020204030204" pitchFamily="34" charset="0"/>
                <a:cs typeface="Calibri" panose="020F0502020204030204" pitchFamily="34" charset="0"/>
              </a:rPr>
              <a:t>.</a:t>
            </a:r>
            <a:endParaRPr lang="en-IN" sz="2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507995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55FD8-6D40-5A84-CEDA-97BF175F51AC}"/>
              </a:ext>
            </a:extLst>
          </p:cNvPr>
          <p:cNvSpPr>
            <a:spLocks noGrp="1"/>
          </p:cNvSpPr>
          <p:nvPr>
            <p:ph type="title"/>
          </p:nvPr>
        </p:nvSpPr>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Risks and Dependencies</a:t>
            </a:r>
          </a:p>
        </p:txBody>
      </p:sp>
      <p:sp>
        <p:nvSpPr>
          <p:cNvPr id="3" name="Content Placeholder 2">
            <a:extLst>
              <a:ext uri="{FF2B5EF4-FFF2-40B4-BE49-F238E27FC236}">
                <a16:creationId xmlns:a16="http://schemas.microsoft.com/office/drawing/2014/main" id="{0DA191DD-8418-152B-2737-1D1AD958A198}"/>
              </a:ext>
            </a:extLst>
          </p:cNvPr>
          <p:cNvSpPr>
            <a:spLocks noGrp="1"/>
          </p:cNvSpPr>
          <p:nvPr>
            <p:ph idx="1"/>
          </p:nvPr>
        </p:nvSpPr>
        <p:spPr/>
        <p:txBody>
          <a:bodyPr>
            <a:noAutofit/>
          </a:bodyPr>
          <a:lstStyle/>
          <a:p>
            <a:r>
              <a:rPr lang="en-US" sz="2200" b="1" dirty="0">
                <a:latin typeface="Calibri" panose="020F0502020204030204" pitchFamily="34" charset="0"/>
                <a:ea typeface="Calibri" panose="020F0502020204030204" pitchFamily="34" charset="0"/>
                <a:cs typeface="Calibri" panose="020F0502020204030204" pitchFamily="34" charset="0"/>
              </a:rPr>
              <a:t>Current system familiarity</a:t>
            </a:r>
            <a:r>
              <a:rPr lang="en-US" sz="2200" dirty="0">
                <a:latin typeface="Calibri" panose="020F0502020204030204" pitchFamily="34" charset="0"/>
                <a:ea typeface="Calibri" panose="020F0502020204030204" pitchFamily="34" charset="0"/>
                <a:cs typeface="Calibri" panose="020F0502020204030204" pitchFamily="34" charset="0"/>
              </a:rPr>
              <a:t>: Staff are accustomed to Manual; they may compare every detail with Manual; small deviations could cause resistance. The manual solution has been in place for over 10 years and is intuitive to current users</a:t>
            </a:r>
            <a:endParaRPr lang="en-IN" sz="2200" dirty="0">
              <a:latin typeface="Calibri" panose="020F0502020204030204" pitchFamily="34" charset="0"/>
              <a:ea typeface="Calibri" panose="020F0502020204030204" pitchFamily="34" charset="0"/>
              <a:cs typeface="Calibri" panose="020F0502020204030204" pitchFamily="34" charset="0"/>
            </a:endParaRPr>
          </a:p>
          <a:p>
            <a:r>
              <a:rPr lang="en-US" sz="2200" b="1" dirty="0">
                <a:latin typeface="Calibri" panose="020F0502020204030204" pitchFamily="34" charset="0"/>
                <a:ea typeface="Calibri" panose="020F0502020204030204" pitchFamily="34" charset="0"/>
                <a:cs typeface="Calibri" panose="020F0502020204030204" pitchFamily="34" charset="0"/>
              </a:rPr>
              <a:t>Cost justification</a:t>
            </a:r>
            <a:r>
              <a:rPr lang="en-US" sz="2200" dirty="0">
                <a:latin typeface="Calibri" panose="020F0502020204030204" pitchFamily="34" charset="0"/>
                <a:ea typeface="Calibri" panose="020F0502020204030204" pitchFamily="34" charset="0"/>
                <a:cs typeface="Calibri" panose="020F0502020204030204" pitchFamily="34" charset="0"/>
              </a:rPr>
              <a:t>: Cost justification in ease of use, quality of information, speed of accessibility, ease of support, and maintenance is difficult to quantify</a:t>
            </a:r>
          </a:p>
          <a:p>
            <a:r>
              <a:rPr lang="en-US" sz="2200" b="1" dirty="0">
                <a:latin typeface="Calibri" panose="020F0502020204030204" pitchFamily="34" charset="0"/>
                <a:ea typeface="Calibri" panose="020F0502020204030204" pitchFamily="34" charset="0"/>
                <a:cs typeface="Calibri" panose="020F0502020204030204" pitchFamily="34" charset="0"/>
              </a:rPr>
              <a:t>Integration dependencies</a:t>
            </a:r>
            <a:r>
              <a:rPr lang="en-US" sz="2200" dirty="0">
                <a:latin typeface="Calibri" panose="020F0502020204030204" pitchFamily="34" charset="0"/>
                <a:ea typeface="Calibri" panose="020F0502020204030204" pitchFamily="34" charset="0"/>
                <a:cs typeface="Calibri" panose="020F0502020204030204" pitchFamily="34" charset="0"/>
              </a:rPr>
              <a:t>: Timely availability of APIs and stable connectivity with LOS, and Payment Gateways is critical. </a:t>
            </a:r>
          </a:p>
          <a:p>
            <a:r>
              <a:rPr lang="en-US" sz="2200" b="1" dirty="0">
                <a:latin typeface="Calibri" panose="020F0502020204030204" pitchFamily="34" charset="0"/>
                <a:ea typeface="Calibri" panose="020F0502020204030204" pitchFamily="34" charset="0"/>
                <a:cs typeface="Calibri" panose="020F0502020204030204" pitchFamily="34" charset="0"/>
              </a:rPr>
              <a:t>Data migration</a:t>
            </a:r>
            <a:r>
              <a:rPr lang="en-US" sz="2200" dirty="0">
                <a:latin typeface="Calibri" panose="020F0502020204030204" pitchFamily="34" charset="0"/>
                <a:ea typeface="Calibri" panose="020F0502020204030204" pitchFamily="34" charset="0"/>
                <a:cs typeface="Calibri" panose="020F0502020204030204" pitchFamily="34" charset="0"/>
              </a:rPr>
              <a:t>: Legacy data quality issues and inconsistencies could delay </a:t>
            </a:r>
            <a:r>
              <a:rPr lang="en-IN" sz="2200" dirty="0">
                <a:latin typeface="Calibri" panose="020F0502020204030204" pitchFamily="34" charset="0"/>
                <a:ea typeface="Calibri" panose="020F0502020204030204" pitchFamily="34" charset="0"/>
                <a:cs typeface="Calibri" panose="020F0502020204030204" pitchFamily="34" charset="0"/>
              </a:rPr>
              <a:t>reconciliation and cutover.</a:t>
            </a:r>
          </a:p>
          <a:p>
            <a:r>
              <a:rPr lang="en-US" sz="2200" b="1" dirty="0">
                <a:latin typeface="Calibri" panose="020F0502020204030204" pitchFamily="34" charset="0"/>
                <a:ea typeface="Calibri" panose="020F0502020204030204" pitchFamily="34" charset="0"/>
                <a:cs typeface="Calibri" panose="020F0502020204030204" pitchFamily="34" charset="0"/>
              </a:rPr>
              <a:t>Regulatory dependencies</a:t>
            </a:r>
            <a:r>
              <a:rPr lang="en-US" sz="2200" dirty="0">
                <a:latin typeface="Calibri" panose="020F0502020204030204" pitchFamily="34" charset="0"/>
                <a:ea typeface="Calibri" panose="020F0502020204030204" pitchFamily="34" charset="0"/>
                <a:cs typeface="Calibri" panose="020F0502020204030204" pitchFamily="34" charset="0"/>
              </a:rPr>
              <a:t>: RBI policy changes during the project may require design adjustments.</a:t>
            </a:r>
            <a:endParaRPr lang="en-IN" sz="2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42978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1A1C5-A709-2F12-13D5-108CC427A2AA}"/>
              </a:ext>
            </a:extLst>
          </p:cNvPr>
          <p:cNvSpPr>
            <a:spLocks noGrp="1"/>
          </p:cNvSpPr>
          <p:nvPr>
            <p:ph type="title"/>
          </p:nvPr>
        </p:nvSpPr>
        <p:spPr/>
        <p:txBody>
          <a:bodyPr>
            <a:normAutofit fontScale="90000"/>
          </a:bodyPr>
          <a:lstStyle/>
          <a:p>
            <a:r>
              <a:rPr lang="en-US" sz="2400" b="1" dirty="0">
                <a:solidFill>
                  <a:schemeClr val="tx1"/>
                </a:solidFill>
                <a:latin typeface="Calibri" panose="020F0502020204030204" pitchFamily="34" charset="0"/>
                <a:ea typeface="Calibri" panose="020F0502020204030204" pitchFamily="34" charset="0"/>
                <a:cs typeface="Calibri" panose="020F0502020204030204" pitchFamily="34" charset="0"/>
              </a:rPr>
              <a:t>Conclusion</a:t>
            </a:r>
            <a:br>
              <a:rPr lang="en-US" sz="24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4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Automation will reduce costs, improve efficiency, and enhance customer satisfaction.</a:t>
            </a:r>
            <a:br>
              <a:rPr lang="en-US" sz="24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br>
            <a:r>
              <a:rPr lang="en-US" sz="24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Provides a competitive edge in digital banking.</a:t>
            </a:r>
            <a:br>
              <a:rPr lang="en-US" sz="24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br>
            <a:r>
              <a:rPr lang="en-US" sz="240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Strongly recommended for approval and implementation</a:t>
            </a:r>
            <a:r>
              <a:rPr lang="en-US" sz="2400" dirty="0">
                <a:latin typeface="Calibri" panose="020F0502020204030204" pitchFamily="34" charset="0"/>
                <a:ea typeface="Calibri" panose="020F0502020204030204" pitchFamily="34" charset="0"/>
                <a:cs typeface="Calibri" panose="020F0502020204030204" pitchFamily="34" charset="0"/>
              </a:rPr>
              <a:t>.</a:t>
            </a:r>
            <a:br>
              <a:rPr lang="en-US" sz="2800" dirty="0"/>
            </a:br>
            <a:br>
              <a:rPr lang="en-US" sz="2800" dirty="0">
                <a:latin typeface="Calibri" panose="020F0502020204030204" pitchFamily="34" charset="0"/>
                <a:ea typeface="Calibri" panose="020F0502020204030204" pitchFamily="34" charset="0"/>
                <a:cs typeface="Calibri" panose="020F0502020204030204" pitchFamily="34" charset="0"/>
              </a:rPr>
            </a:br>
            <a:br>
              <a:rPr lang="en-US" sz="2800" dirty="0">
                <a:latin typeface="Calibri" panose="020F0502020204030204" pitchFamily="34" charset="0"/>
                <a:ea typeface="Calibri" panose="020F0502020204030204" pitchFamily="34" charset="0"/>
                <a:cs typeface="Calibri" panose="020F0502020204030204" pitchFamily="34" charset="0"/>
              </a:rPr>
            </a:br>
            <a:br>
              <a:rPr lang="en-US" sz="2800" dirty="0">
                <a:latin typeface="Calibri" panose="020F0502020204030204" pitchFamily="34" charset="0"/>
                <a:ea typeface="Calibri" panose="020F0502020204030204" pitchFamily="34" charset="0"/>
                <a:cs typeface="Calibri" panose="020F0502020204030204" pitchFamily="34" charset="0"/>
              </a:rPr>
            </a:br>
            <a:br>
              <a:rPr lang="en-US" sz="2800" dirty="0">
                <a:latin typeface="Calibri" panose="020F0502020204030204" pitchFamily="34" charset="0"/>
                <a:ea typeface="Calibri" panose="020F0502020204030204" pitchFamily="34" charset="0"/>
                <a:cs typeface="Calibri" panose="020F0502020204030204" pitchFamily="34" charset="0"/>
              </a:rPr>
            </a:br>
            <a:br>
              <a:rPr lang="en-US" sz="2800" dirty="0">
                <a:latin typeface="Calibri" panose="020F0502020204030204" pitchFamily="34" charset="0"/>
                <a:ea typeface="Calibri" panose="020F0502020204030204" pitchFamily="34" charset="0"/>
                <a:cs typeface="Calibri" panose="020F0502020204030204" pitchFamily="34" charset="0"/>
              </a:rPr>
            </a:br>
            <a:endParaRPr lang="en-IN" sz="28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E21C4A8-8833-29D9-876C-70C64710B092}"/>
              </a:ext>
            </a:extLst>
          </p:cNvPr>
          <p:cNvSpPr>
            <a:spLocks noGrp="1"/>
          </p:cNvSpPr>
          <p:nvPr>
            <p:ph idx="1"/>
          </p:nvPr>
        </p:nvSpPr>
        <p:spPr>
          <a:xfrm>
            <a:off x="677334" y="2914650"/>
            <a:ext cx="8596668" cy="3019424"/>
          </a:xfrm>
        </p:spPr>
        <p:txBody>
          <a:bodyPr>
            <a:normAutofit/>
          </a:bodyPr>
          <a:lstStyle/>
          <a:p>
            <a:pPr marL="0" indent="0">
              <a:buNone/>
            </a:pPr>
            <a:endParaRPr lang="en-IN" dirty="0"/>
          </a:p>
          <a:p>
            <a:pPr marL="0" indent="0">
              <a:buNone/>
            </a:pPr>
            <a:r>
              <a:rPr lang="en-IN" dirty="0"/>
              <a:t>To Be completed by Appropriate Manager</a:t>
            </a:r>
          </a:p>
          <a:p>
            <a:pPr marL="0" indent="0">
              <a:buNone/>
            </a:pPr>
            <a:endParaRPr lang="en-IN" dirty="0"/>
          </a:p>
          <a:p>
            <a:pPr marL="0" indent="0">
              <a:buNone/>
            </a:pPr>
            <a:r>
              <a:rPr lang="en-IN" sz="2000" dirty="0">
                <a:latin typeface="Calibri" panose="020F0502020204030204" pitchFamily="34" charset="0"/>
                <a:ea typeface="Calibri" panose="020F0502020204030204" pitchFamily="34" charset="0"/>
                <a:cs typeface="Calibri" panose="020F0502020204030204" pitchFamily="34" charset="0"/>
              </a:rPr>
              <a:t>Project Sponsor                                                    Project Manager</a:t>
            </a:r>
          </a:p>
        </p:txBody>
      </p:sp>
    </p:spTree>
    <p:extLst>
      <p:ext uri="{BB962C8B-B14F-4D97-AF65-F5344CB8AC3E}">
        <p14:creationId xmlns:p14="http://schemas.microsoft.com/office/powerpoint/2010/main" val="634683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6C729E-BC82-985D-596E-D9A89D264BEC}"/>
              </a:ext>
            </a:extLst>
          </p:cNvPr>
          <p:cNvSpPr>
            <a:spLocks noGrp="1"/>
          </p:cNvSpPr>
          <p:nvPr>
            <p:ph idx="1"/>
          </p:nvPr>
        </p:nvSpPr>
        <p:spPr/>
        <p:txBody>
          <a:bodyPr>
            <a:normAutofit/>
          </a:bodyPr>
          <a:lstStyle/>
          <a:p>
            <a:pPr marL="0" indent="0" algn="ctr">
              <a:buNone/>
            </a:pPr>
            <a:endParaRPr lang="en-IN" sz="6000" dirty="0"/>
          </a:p>
          <a:p>
            <a:pPr marL="0" indent="0" algn="ctr">
              <a:buNone/>
            </a:pPr>
            <a:r>
              <a:rPr lang="en-IN" sz="6000" dirty="0"/>
              <a:t>THANK YOU</a:t>
            </a:r>
          </a:p>
        </p:txBody>
      </p:sp>
    </p:spTree>
    <p:extLst>
      <p:ext uri="{BB962C8B-B14F-4D97-AF65-F5344CB8AC3E}">
        <p14:creationId xmlns:p14="http://schemas.microsoft.com/office/powerpoint/2010/main" val="2373788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FECFC-99E9-DF16-3541-16AEC6E3DA58}"/>
              </a:ext>
            </a:extLst>
          </p:cNvPr>
          <p:cNvSpPr>
            <a:spLocks noGrp="1"/>
          </p:cNvSpPr>
          <p:nvPr>
            <p:ph type="title"/>
          </p:nvPr>
        </p:nvSpPr>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Situation/Problem/Opportunity</a:t>
            </a:r>
          </a:p>
        </p:txBody>
      </p:sp>
      <p:sp>
        <p:nvSpPr>
          <p:cNvPr id="3" name="Content Placeholder 2">
            <a:extLst>
              <a:ext uri="{FF2B5EF4-FFF2-40B4-BE49-F238E27FC236}">
                <a16:creationId xmlns:a16="http://schemas.microsoft.com/office/drawing/2014/main" id="{141DA393-DA77-EAED-4938-C215918BF34E}"/>
              </a:ext>
            </a:extLst>
          </p:cNvPr>
          <p:cNvSpPr>
            <a:spLocks noGrp="1"/>
          </p:cNvSpPr>
          <p:nvPr>
            <p:ph idx="1"/>
          </p:nvPr>
        </p:nvSpPr>
        <p:spPr/>
        <p:txBody>
          <a:bodyPr>
            <a:normAutofit/>
          </a:bodyPr>
          <a:lstStyle/>
          <a:p>
            <a:r>
              <a:rPr lang="en-US" sz="2200" dirty="0">
                <a:latin typeface="Calibri" panose="020F0502020204030204" pitchFamily="34" charset="0"/>
                <a:ea typeface="Calibri" panose="020F0502020204030204" pitchFamily="34" charset="0"/>
                <a:cs typeface="Calibri" panose="020F0502020204030204" pitchFamily="34" charset="0"/>
              </a:rPr>
              <a:t>Earlier, the sanction and disbursement process was manual, involving physical file movements, manual logins, human errors, and delays. </a:t>
            </a:r>
          </a:p>
          <a:p>
            <a:r>
              <a:rPr lang="en-US" sz="2200" dirty="0">
                <a:latin typeface="Calibri" panose="020F0502020204030204" pitchFamily="34" charset="0"/>
                <a:ea typeface="Calibri" panose="020F0502020204030204" pitchFamily="34" charset="0"/>
                <a:cs typeface="Calibri" panose="020F0502020204030204" pitchFamily="34" charset="0"/>
              </a:rPr>
              <a:t>This caused inefficiencies, compliance risks, and a poor customer experience. delayed approvals, customer dissatisfaction, and operational inefficiency.</a:t>
            </a:r>
          </a:p>
          <a:p>
            <a:r>
              <a:rPr lang="en-US" sz="2200" dirty="0">
                <a:latin typeface="Calibri" panose="020F0502020204030204" pitchFamily="34" charset="0"/>
                <a:ea typeface="Calibri" panose="020F0502020204030204" pitchFamily="34" charset="0"/>
                <a:cs typeface="Calibri" panose="020F0502020204030204" pitchFamily="34" charset="0"/>
              </a:rPr>
              <a:t>The process has now been switched to an automated online system with integrated verification mechanisms (KYC, credit bureau, income validation, compliance checks), reducing manual intervention, enhancing accuracy, and ensuring faster turnaround..</a:t>
            </a:r>
          </a:p>
          <a:p>
            <a:pPr marL="0" indent="0">
              <a:buNone/>
            </a:pPr>
            <a:endParaRPr lang="en-US"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40608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A0D0A-82DC-ECAF-D8A7-9B8C2B89774C}"/>
              </a:ext>
            </a:extLst>
          </p:cNvPr>
          <p:cNvSpPr>
            <a:spLocks noGrp="1"/>
          </p:cNvSpPr>
          <p:nvPr>
            <p:ph type="title"/>
          </p:nvPr>
        </p:nvSpPr>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Purpose Statement (Goals)</a:t>
            </a:r>
          </a:p>
        </p:txBody>
      </p:sp>
      <p:sp>
        <p:nvSpPr>
          <p:cNvPr id="3" name="Content Placeholder 2">
            <a:extLst>
              <a:ext uri="{FF2B5EF4-FFF2-40B4-BE49-F238E27FC236}">
                <a16:creationId xmlns:a16="http://schemas.microsoft.com/office/drawing/2014/main" id="{7A8F0B92-1002-BF4F-53BD-9AAF9CA2263F}"/>
              </a:ext>
            </a:extLst>
          </p:cNvPr>
          <p:cNvSpPr>
            <a:spLocks noGrp="1"/>
          </p:cNvSpPr>
          <p:nvPr>
            <p:ph idx="1"/>
          </p:nvPr>
        </p:nvSpPr>
        <p:spPr/>
        <p:txBody>
          <a:bodyPr>
            <a:normAutofit/>
          </a:bodyPr>
          <a:lstStyle/>
          <a:p>
            <a:r>
              <a:rPr lang="en-US" sz="2200" dirty="0">
                <a:latin typeface="Calibri" panose="020F0502020204030204" pitchFamily="34" charset="0"/>
                <a:ea typeface="Calibri" panose="020F0502020204030204" pitchFamily="34" charset="0"/>
                <a:cs typeface="Calibri" panose="020F0502020204030204" pitchFamily="34" charset="0"/>
              </a:rPr>
              <a:t>The purpose of this project is to analyze, design, and implement an automated loan sanction and disbursement system that eliminates manual intervention, reduces TAT (Turnaround Time), and ensures regulatory compliance.</a:t>
            </a:r>
            <a:endParaRPr lang="en-IN" sz="2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5230200"/>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1F67E-54A4-6C9A-9AB0-C9669FB7914C}"/>
              </a:ext>
            </a:extLst>
          </p:cNvPr>
          <p:cNvSpPr>
            <a:spLocks noGrp="1"/>
          </p:cNvSpPr>
          <p:nvPr>
            <p:ph type="title"/>
          </p:nvPr>
        </p:nvSpPr>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Project Objectives</a:t>
            </a:r>
          </a:p>
        </p:txBody>
      </p:sp>
      <p:sp>
        <p:nvSpPr>
          <p:cNvPr id="3" name="Content Placeholder 2">
            <a:extLst>
              <a:ext uri="{FF2B5EF4-FFF2-40B4-BE49-F238E27FC236}">
                <a16:creationId xmlns:a16="http://schemas.microsoft.com/office/drawing/2014/main" id="{F7B1490E-F39E-5BDB-D1DA-A5C3C474068A}"/>
              </a:ext>
            </a:extLst>
          </p:cNvPr>
          <p:cNvSpPr>
            <a:spLocks noGrp="1"/>
          </p:cNvSpPr>
          <p:nvPr>
            <p:ph idx="1"/>
          </p:nvPr>
        </p:nvSpPr>
        <p:spPr/>
        <p:txBody>
          <a:bodyPr>
            <a:normAutofit/>
          </a:bodyPr>
          <a:lstStyle/>
          <a:p>
            <a:endParaRPr lang="en-US" sz="2000" b="1" dirty="0">
              <a:latin typeface="Calibri" panose="020F0502020204030204" pitchFamily="34" charset="0"/>
              <a:ea typeface="Calibri" panose="020F0502020204030204" pitchFamily="34" charset="0"/>
              <a:cs typeface="Calibri" panose="020F0502020204030204" pitchFamily="34" charset="0"/>
            </a:endParaRPr>
          </a:p>
          <a:p>
            <a:endParaRPr lang="en-US" dirty="0"/>
          </a:p>
          <a:p>
            <a:r>
              <a:rPr lang="en-US" sz="2200" dirty="0">
                <a:latin typeface="Calibri" panose="020F0502020204030204" pitchFamily="34" charset="0"/>
                <a:ea typeface="Calibri" panose="020F0502020204030204" pitchFamily="34" charset="0"/>
                <a:cs typeface="Calibri" panose="020F0502020204030204" pitchFamily="34" charset="0"/>
              </a:rPr>
              <a:t>Streamline loan application, verification, sanction, and disbursement.</a:t>
            </a:r>
          </a:p>
          <a:p>
            <a:r>
              <a:rPr lang="en-US" sz="2200" dirty="0">
                <a:latin typeface="Calibri" panose="020F0502020204030204" pitchFamily="34" charset="0"/>
                <a:ea typeface="Calibri" panose="020F0502020204030204" pitchFamily="34" charset="0"/>
                <a:cs typeface="Calibri" panose="020F0502020204030204" pitchFamily="34" charset="0"/>
              </a:rPr>
              <a:t>Ensure real-time validation of customer data (KYC, credit history, eligibility).</a:t>
            </a:r>
          </a:p>
          <a:p>
            <a:r>
              <a:rPr lang="en-US" sz="2200" dirty="0">
                <a:latin typeface="Calibri" panose="020F0502020204030204" pitchFamily="34" charset="0"/>
                <a:ea typeface="Calibri" panose="020F0502020204030204" pitchFamily="34" charset="0"/>
                <a:cs typeface="Calibri" panose="020F0502020204030204" pitchFamily="34" charset="0"/>
              </a:rPr>
              <a:t>Integrate automation tools with core banking systems.</a:t>
            </a:r>
          </a:p>
          <a:p>
            <a:r>
              <a:rPr lang="en-US" sz="2200" dirty="0">
                <a:latin typeface="Calibri" panose="020F0502020204030204" pitchFamily="34" charset="0"/>
                <a:ea typeface="Calibri" panose="020F0502020204030204" pitchFamily="34" charset="0"/>
                <a:cs typeface="Calibri" panose="020F0502020204030204" pitchFamily="34" charset="0"/>
              </a:rPr>
              <a:t>Reduce human error and approval cycle time by 60–70%.</a:t>
            </a:r>
          </a:p>
          <a:p>
            <a:r>
              <a:rPr lang="en-US" sz="2200" dirty="0">
                <a:latin typeface="Calibri" panose="020F0502020204030204" pitchFamily="34" charset="0"/>
                <a:ea typeface="Calibri" panose="020F0502020204030204" pitchFamily="34" charset="0"/>
                <a:cs typeface="Calibri" panose="020F0502020204030204" pitchFamily="34" charset="0"/>
              </a:rPr>
              <a:t>Provide transparency through customer notifications and tracking.</a:t>
            </a:r>
          </a:p>
          <a:p>
            <a:endParaRPr lang="en-IN" dirty="0"/>
          </a:p>
        </p:txBody>
      </p:sp>
    </p:spTree>
    <p:extLst>
      <p:ext uri="{BB962C8B-B14F-4D97-AF65-F5344CB8AC3E}">
        <p14:creationId xmlns:p14="http://schemas.microsoft.com/office/powerpoint/2010/main" val="3289529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A247F-9C45-00D7-76ED-0797CDA8E099}"/>
              </a:ext>
            </a:extLst>
          </p:cNvPr>
          <p:cNvSpPr>
            <a:spLocks noGrp="1"/>
          </p:cNvSpPr>
          <p:nvPr>
            <p:ph type="title"/>
          </p:nvPr>
        </p:nvSpPr>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Success Criteria</a:t>
            </a:r>
          </a:p>
        </p:txBody>
      </p:sp>
      <p:sp>
        <p:nvSpPr>
          <p:cNvPr id="3" name="Content Placeholder 2">
            <a:extLst>
              <a:ext uri="{FF2B5EF4-FFF2-40B4-BE49-F238E27FC236}">
                <a16:creationId xmlns:a16="http://schemas.microsoft.com/office/drawing/2014/main" id="{0D4D8DC7-3624-BB53-5380-931CBEB3D836}"/>
              </a:ext>
            </a:extLst>
          </p:cNvPr>
          <p:cNvSpPr>
            <a:spLocks noGrp="1"/>
          </p:cNvSpPr>
          <p:nvPr>
            <p:ph idx="1"/>
          </p:nvPr>
        </p:nvSpPr>
        <p:spPr/>
        <p:txBody>
          <a:bodyPr>
            <a:normAutofit/>
          </a:bodyPr>
          <a:lstStyle/>
          <a:p>
            <a:r>
              <a:rPr lang="en-US" sz="2200" dirty="0">
                <a:latin typeface="Calibri" panose="020F0502020204030204" pitchFamily="34" charset="0"/>
                <a:ea typeface="Calibri" panose="020F0502020204030204" pitchFamily="34" charset="0"/>
                <a:cs typeface="Calibri" panose="020F0502020204030204" pitchFamily="34" charset="0"/>
              </a:rPr>
              <a:t>Faster loan approvals (reduce processing time from days → hours).</a:t>
            </a:r>
          </a:p>
          <a:p>
            <a:r>
              <a:rPr lang="en-US" sz="2200" dirty="0">
                <a:latin typeface="Calibri" panose="020F0502020204030204" pitchFamily="34" charset="0"/>
                <a:ea typeface="Calibri" panose="020F0502020204030204" pitchFamily="34" charset="0"/>
                <a:cs typeface="Calibri" panose="020F0502020204030204" pitchFamily="34" charset="0"/>
              </a:rPr>
              <a:t>Improved accuracy and compliance (error reduction by 80%).</a:t>
            </a:r>
          </a:p>
          <a:p>
            <a:r>
              <a:rPr lang="en-US" sz="2200" dirty="0">
                <a:latin typeface="Calibri" panose="020F0502020204030204" pitchFamily="34" charset="0"/>
                <a:ea typeface="Calibri" panose="020F0502020204030204" pitchFamily="34" charset="0"/>
                <a:cs typeface="Calibri" panose="020F0502020204030204" pitchFamily="34" charset="0"/>
              </a:rPr>
              <a:t>Enhanced customer satisfaction (real-time loan status updates).</a:t>
            </a:r>
          </a:p>
          <a:p>
            <a:r>
              <a:rPr lang="en-US" sz="2200" dirty="0">
                <a:latin typeface="Calibri" panose="020F0502020204030204" pitchFamily="34" charset="0"/>
                <a:ea typeface="Calibri" panose="020F0502020204030204" pitchFamily="34" charset="0"/>
                <a:cs typeface="Calibri" panose="020F0502020204030204" pitchFamily="34" charset="0"/>
              </a:rPr>
              <a:t>Increased efficiency and productivity of loan officers.</a:t>
            </a:r>
          </a:p>
          <a:p>
            <a:r>
              <a:rPr lang="en-US" sz="2200" dirty="0">
                <a:latin typeface="Calibri" panose="020F0502020204030204" pitchFamily="34" charset="0"/>
                <a:ea typeface="Calibri" panose="020F0502020204030204" pitchFamily="34" charset="0"/>
                <a:cs typeface="Calibri" panose="020F0502020204030204" pitchFamily="34" charset="0"/>
              </a:rPr>
              <a:t>Cost savings due to reduced manual workload.</a:t>
            </a:r>
            <a:endParaRPr lang="en-IN" sz="2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18289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A6461-BC2F-E0F9-2E19-16F1952360D1}"/>
              </a:ext>
            </a:extLst>
          </p:cNvPr>
          <p:cNvSpPr>
            <a:spLocks noGrp="1"/>
          </p:cNvSpPr>
          <p:nvPr>
            <p:ph type="title"/>
          </p:nvPr>
        </p:nvSpPr>
        <p:spPr>
          <a:xfrm>
            <a:off x="677334" y="609600"/>
            <a:ext cx="8596668" cy="619125"/>
          </a:xfrm>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Methods/Approach</a:t>
            </a:r>
          </a:p>
        </p:txBody>
      </p:sp>
      <p:sp>
        <p:nvSpPr>
          <p:cNvPr id="3" name="Content Placeholder 2">
            <a:extLst>
              <a:ext uri="{FF2B5EF4-FFF2-40B4-BE49-F238E27FC236}">
                <a16:creationId xmlns:a16="http://schemas.microsoft.com/office/drawing/2014/main" id="{D6C18BE7-4270-C1C6-9248-1C82EDCB4DBC}"/>
              </a:ext>
            </a:extLst>
          </p:cNvPr>
          <p:cNvSpPr>
            <a:spLocks noGrp="1"/>
          </p:cNvSpPr>
          <p:nvPr>
            <p:ph idx="1"/>
          </p:nvPr>
        </p:nvSpPr>
        <p:spPr>
          <a:xfrm>
            <a:off x="838200" y="1228725"/>
            <a:ext cx="10515600" cy="5419725"/>
          </a:xfrm>
        </p:spPr>
        <p:txBody>
          <a:bodyPr>
            <a:normAutofit fontScale="55000" lnSpcReduction="20000"/>
          </a:bodyPr>
          <a:lstStyle/>
          <a:p>
            <a:r>
              <a:rPr lang="en-US" sz="3500" dirty="0">
                <a:latin typeface="Calibri" panose="020F0502020204030204" pitchFamily="34" charset="0"/>
                <a:ea typeface="Calibri" panose="020F0502020204030204" pitchFamily="34" charset="0"/>
                <a:cs typeface="Calibri" panose="020F0502020204030204" pitchFamily="34" charset="0"/>
              </a:rPr>
              <a:t>Establish a </a:t>
            </a:r>
            <a:r>
              <a:rPr lang="en-US" sz="3500" b="1" dirty="0">
                <a:latin typeface="Calibri" panose="020F0502020204030204" pitchFamily="34" charset="0"/>
                <a:ea typeface="Calibri" panose="020F0502020204030204" pitchFamily="34" charset="0"/>
                <a:cs typeface="Calibri" panose="020F0502020204030204" pitchFamily="34" charset="0"/>
              </a:rPr>
              <a:t>project steering committee </a:t>
            </a:r>
            <a:r>
              <a:rPr lang="en-US" sz="3500" dirty="0">
                <a:latin typeface="Calibri" panose="020F0502020204030204" pitchFamily="34" charset="0"/>
                <a:ea typeface="Calibri" panose="020F0502020204030204" pitchFamily="34" charset="0"/>
                <a:cs typeface="Calibri" panose="020F0502020204030204" pitchFamily="34" charset="0"/>
              </a:rPr>
              <a:t>with representatives from Business, IT, Risk, Finance, and Compliance to define detailed business and system requirements by mapping </a:t>
            </a:r>
            <a:r>
              <a:rPr lang="en-IN" sz="3500" dirty="0">
                <a:latin typeface="Calibri" panose="020F0502020204030204" pitchFamily="34" charset="0"/>
                <a:ea typeface="Calibri" panose="020F0502020204030204" pitchFamily="34" charset="0"/>
                <a:cs typeface="Calibri" panose="020F0502020204030204" pitchFamily="34" charset="0"/>
              </a:rPr>
              <a:t>Credit Shield</a:t>
            </a:r>
            <a:r>
              <a:rPr lang="en-US" sz="3500" dirty="0">
                <a:latin typeface="Calibri" panose="020F0502020204030204" pitchFamily="34" charset="0"/>
                <a:ea typeface="Calibri" panose="020F0502020204030204" pitchFamily="34" charset="0"/>
                <a:cs typeface="Calibri" panose="020F0502020204030204" pitchFamily="34" charset="0"/>
              </a:rPr>
              <a:t> functionality.</a:t>
            </a:r>
          </a:p>
          <a:p>
            <a:pPr marL="0" indent="0">
              <a:buNone/>
            </a:pPr>
            <a:r>
              <a:rPr lang="en-US" sz="3500" dirty="0">
                <a:latin typeface="Calibri" panose="020F0502020204030204" pitchFamily="34" charset="0"/>
                <a:ea typeface="Calibri" panose="020F0502020204030204" pitchFamily="34" charset="0"/>
                <a:cs typeface="Calibri" panose="020F0502020204030204" pitchFamily="34" charset="0"/>
              </a:rPr>
              <a:t>     And select the elicitation techniques to gather requirements like workshops, interviews, Document Analysis,</a:t>
            </a:r>
          </a:p>
          <a:p>
            <a:pPr marL="0" indent="0">
              <a:buNone/>
            </a:pPr>
            <a:r>
              <a:rPr lang="en-US" sz="3500" dirty="0">
                <a:latin typeface="Calibri" panose="020F0502020204030204" pitchFamily="34" charset="0"/>
                <a:ea typeface="Calibri" panose="020F0502020204030204" pitchFamily="34" charset="0"/>
                <a:cs typeface="Calibri" panose="020F0502020204030204" pitchFamily="34" charset="0"/>
              </a:rPr>
              <a:t>   </a:t>
            </a:r>
            <a:r>
              <a:rPr lang="en-US" sz="3500" dirty="0">
                <a:highlight>
                  <a:srgbClr val="FFFF00"/>
                </a:highlight>
                <a:latin typeface="Calibri" panose="020F0502020204030204" pitchFamily="34" charset="0"/>
                <a:ea typeface="Calibri" panose="020F0502020204030204" pitchFamily="34" charset="0"/>
                <a:cs typeface="Calibri" panose="020F0502020204030204" pitchFamily="34" charset="0"/>
              </a:rPr>
              <a:t>Example: Some of the Functional requirements are- </a:t>
            </a:r>
          </a:p>
          <a:p>
            <a:r>
              <a:rPr lang="en-US" sz="3500" b="1" dirty="0">
                <a:latin typeface="Calibri" panose="020F0502020204030204" pitchFamily="34" charset="0"/>
                <a:ea typeface="Calibri" panose="020F0502020204030204" pitchFamily="34" charset="0"/>
                <a:cs typeface="Calibri" panose="020F0502020204030204" pitchFamily="34" charset="0"/>
              </a:rPr>
              <a:t> Loan Application Management</a:t>
            </a:r>
            <a:endParaRPr lang="en-US" sz="3500" dirty="0">
              <a:latin typeface="Calibri" panose="020F0502020204030204" pitchFamily="34" charset="0"/>
              <a:ea typeface="Calibri" panose="020F0502020204030204" pitchFamily="34" charset="0"/>
              <a:cs typeface="Calibri" panose="020F0502020204030204" pitchFamily="34" charset="0"/>
            </a:endParaRPr>
          </a:p>
          <a:p>
            <a:pPr marL="400050" indent="-400050">
              <a:buFont typeface="+mj-lt"/>
              <a:buAutoNum type="romanLcPeriod"/>
            </a:pPr>
            <a:r>
              <a:rPr lang="en-US" sz="3500" dirty="0">
                <a:latin typeface="Calibri" panose="020F0502020204030204" pitchFamily="34" charset="0"/>
                <a:ea typeface="Calibri" panose="020F0502020204030204" pitchFamily="34" charset="0"/>
                <a:cs typeface="Calibri" panose="020F0502020204030204" pitchFamily="34" charset="0"/>
              </a:rPr>
              <a:t>Customers should be able to submit loan applications online.</a:t>
            </a:r>
          </a:p>
          <a:p>
            <a:pPr marL="400050" indent="-400050">
              <a:buFont typeface="+mj-lt"/>
              <a:buAutoNum type="romanLcPeriod"/>
            </a:pPr>
            <a:r>
              <a:rPr lang="en-US" sz="3500" dirty="0">
                <a:latin typeface="Calibri" panose="020F0502020204030204" pitchFamily="34" charset="0"/>
                <a:ea typeface="Calibri" panose="020F0502020204030204" pitchFamily="34" charset="0"/>
                <a:cs typeface="Calibri" panose="020F0502020204030204" pitchFamily="34" charset="0"/>
              </a:rPr>
              <a:t>Upload of required documents (KYC, income proof, collateral documents).</a:t>
            </a:r>
          </a:p>
          <a:p>
            <a:r>
              <a:rPr lang="en-IN" sz="3500" b="1" dirty="0">
                <a:latin typeface="Calibri" panose="020F0502020204030204" pitchFamily="34" charset="0"/>
                <a:ea typeface="Calibri" panose="020F0502020204030204" pitchFamily="34" charset="0"/>
                <a:cs typeface="Calibri" panose="020F0502020204030204" pitchFamily="34" charset="0"/>
              </a:rPr>
              <a:t>KYC &amp; Document Verification</a:t>
            </a:r>
            <a:endParaRPr lang="en-IN" sz="3500" dirty="0">
              <a:latin typeface="Calibri" panose="020F0502020204030204" pitchFamily="34" charset="0"/>
              <a:ea typeface="Calibri" panose="020F0502020204030204" pitchFamily="34" charset="0"/>
              <a:cs typeface="Calibri" panose="020F0502020204030204" pitchFamily="34" charset="0"/>
            </a:endParaRPr>
          </a:p>
          <a:p>
            <a:pPr marL="400050" indent="-400050">
              <a:buFont typeface="+mj-lt"/>
              <a:buAutoNum type="romanLcPeriod"/>
            </a:pPr>
            <a:r>
              <a:rPr lang="en-IN" sz="3500" dirty="0">
                <a:latin typeface="Calibri" panose="020F0502020204030204" pitchFamily="34" charset="0"/>
                <a:ea typeface="Calibri" panose="020F0502020204030204" pitchFamily="34" charset="0"/>
                <a:cs typeface="Calibri" panose="020F0502020204030204" pitchFamily="34" charset="0"/>
              </a:rPr>
              <a:t>System should auto-verify customer identity via Aadhaar/PAN APIs.</a:t>
            </a:r>
          </a:p>
          <a:p>
            <a:pPr marL="400050" indent="-400050">
              <a:buFont typeface="+mj-lt"/>
              <a:buAutoNum type="romanLcPeriod"/>
            </a:pPr>
            <a:r>
              <a:rPr lang="en-IN" sz="3500" dirty="0">
                <a:latin typeface="Calibri" panose="020F0502020204030204" pitchFamily="34" charset="0"/>
                <a:ea typeface="Calibri" panose="020F0502020204030204" pitchFamily="34" charset="0"/>
                <a:cs typeface="Calibri" panose="020F0502020204030204" pitchFamily="34" charset="0"/>
              </a:rPr>
              <a:t>Validate documents using OCR and AI-based fraud detection.</a:t>
            </a:r>
          </a:p>
          <a:p>
            <a:r>
              <a:rPr lang="en-US" sz="3500" b="1" dirty="0">
                <a:latin typeface="Calibri" panose="020F0502020204030204" pitchFamily="34" charset="0"/>
                <a:ea typeface="Calibri" panose="020F0502020204030204" pitchFamily="34" charset="0"/>
                <a:cs typeface="Calibri" panose="020F0502020204030204" pitchFamily="34" charset="0"/>
              </a:rPr>
              <a:t>Credit Scoring &amp; Eligibility Check</a:t>
            </a:r>
            <a:endParaRPr lang="en-US" sz="3500" dirty="0">
              <a:latin typeface="Calibri" panose="020F0502020204030204" pitchFamily="34" charset="0"/>
              <a:ea typeface="Calibri" panose="020F0502020204030204" pitchFamily="34" charset="0"/>
              <a:cs typeface="Calibri" panose="020F0502020204030204" pitchFamily="34" charset="0"/>
            </a:endParaRPr>
          </a:p>
          <a:p>
            <a:pPr marL="400050" indent="-400050">
              <a:buFont typeface="+mj-lt"/>
              <a:buAutoNum type="romanLcPeriod"/>
            </a:pPr>
            <a:r>
              <a:rPr lang="en-US" sz="3500" dirty="0">
                <a:latin typeface="Calibri" panose="020F0502020204030204" pitchFamily="34" charset="0"/>
                <a:ea typeface="Calibri" panose="020F0502020204030204" pitchFamily="34" charset="0"/>
                <a:cs typeface="Calibri" panose="020F0502020204030204" pitchFamily="34" charset="0"/>
              </a:rPr>
              <a:t>Automated calculation of credit score using CIBIL/credit bureau APIs.</a:t>
            </a:r>
          </a:p>
          <a:p>
            <a:pPr marL="400050" indent="-400050">
              <a:buFont typeface="+mj-lt"/>
              <a:buAutoNum type="romanLcPeriod"/>
            </a:pPr>
            <a:r>
              <a:rPr lang="en-US" sz="3500" dirty="0">
                <a:latin typeface="Calibri" panose="020F0502020204030204" pitchFamily="34" charset="0"/>
                <a:ea typeface="Calibri" panose="020F0502020204030204" pitchFamily="34" charset="0"/>
                <a:cs typeface="Calibri" panose="020F0502020204030204" pitchFamily="34" charset="0"/>
              </a:rPr>
              <a:t>Eligibility rules engine (income, employment, collateral).</a:t>
            </a:r>
          </a:p>
          <a:p>
            <a:endParaRPr lang="en-US" dirty="0"/>
          </a:p>
          <a:p>
            <a:endParaRPr lang="en-US" dirty="0"/>
          </a:p>
          <a:p>
            <a:endParaRPr lang="en-US" dirty="0"/>
          </a:p>
          <a:p>
            <a:endParaRPr lang="en-US" dirty="0"/>
          </a:p>
          <a:p>
            <a:endParaRPr lang="en-IN" dirty="0"/>
          </a:p>
        </p:txBody>
      </p:sp>
    </p:spTree>
    <p:extLst>
      <p:ext uri="{BB962C8B-B14F-4D97-AF65-F5344CB8AC3E}">
        <p14:creationId xmlns:p14="http://schemas.microsoft.com/office/powerpoint/2010/main" val="2205908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FF4450-759B-A5B6-5003-445AB183D740}"/>
              </a:ext>
            </a:extLst>
          </p:cNvPr>
          <p:cNvSpPr>
            <a:spLocks noGrp="1"/>
          </p:cNvSpPr>
          <p:nvPr>
            <p:ph idx="1"/>
          </p:nvPr>
        </p:nvSpPr>
        <p:spPr>
          <a:xfrm>
            <a:off x="838200" y="707571"/>
            <a:ext cx="10515600" cy="5469392"/>
          </a:xfrm>
        </p:spPr>
        <p:txBody>
          <a:bodyPr>
            <a:normAutofit fontScale="92500" lnSpcReduction="10000"/>
          </a:bodyPr>
          <a:lstStyle/>
          <a:p>
            <a:pPr marL="0" indent="0">
              <a:buNone/>
            </a:pPr>
            <a:r>
              <a:rPr lang="en-US" dirty="0"/>
              <a:t>   </a:t>
            </a:r>
            <a:endParaRPr lang="en-US" sz="2600" b="1" dirty="0">
              <a:latin typeface="Calibri" panose="020F0502020204030204" pitchFamily="34" charset="0"/>
              <a:ea typeface="Calibri" panose="020F0502020204030204" pitchFamily="34" charset="0"/>
              <a:cs typeface="Calibri" panose="020F0502020204030204" pitchFamily="34" charset="0"/>
            </a:endParaRPr>
          </a:p>
          <a:p>
            <a:r>
              <a:rPr lang="en-US" sz="1700" b="1" dirty="0">
                <a:latin typeface="Calibri" panose="020F0502020204030204" pitchFamily="34" charset="0"/>
                <a:ea typeface="Calibri" panose="020F0502020204030204" pitchFamily="34" charset="0"/>
                <a:cs typeface="Calibri" panose="020F0502020204030204" pitchFamily="34" charset="0"/>
              </a:rPr>
              <a:t>Loan Sanction Workflow</a:t>
            </a:r>
          </a:p>
          <a:p>
            <a:pPr marL="400050" indent="-400050">
              <a:buFont typeface="+mj-lt"/>
              <a:buAutoNum type="romanLcPeriod"/>
            </a:pPr>
            <a:r>
              <a:rPr lang="en-US" sz="1700" dirty="0">
                <a:latin typeface="Calibri" panose="020F0502020204030204" pitchFamily="34" charset="0"/>
                <a:ea typeface="Calibri" panose="020F0502020204030204" pitchFamily="34" charset="0"/>
                <a:cs typeface="Calibri" panose="020F0502020204030204" pitchFamily="34" charset="0"/>
              </a:rPr>
              <a:t>Automated workflow for approval hierarchy (Loan Officer → Manager → Risk Dept).</a:t>
            </a:r>
          </a:p>
          <a:p>
            <a:pPr marL="400050" indent="-400050">
              <a:buFont typeface="+mj-lt"/>
              <a:buAutoNum type="romanLcPeriod"/>
            </a:pPr>
            <a:r>
              <a:rPr lang="en-US" sz="1700" dirty="0">
                <a:latin typeface="Calibri" panose="020F0502020204030204" pitchFamily="34" charset="0"/>
                <a:ea typeface="Calibri" panose="020F0502020204030204" pitchFamily="34" charset="0"/>
                <a:cs typeface="Calibri" panose="020F0502020204030204" pitchFamily="34" charset="0"/>
              </a:rPr>
              <a:t>Rule-based sanctioning for small-ticket loans without human intervention.</a:t>
            </a:r>
          </a:p>
          <a:p>
            <a:r>
              <a:rPr lang="en-US" sz="1600" b="1" dirty="0">
                <a:latin typeface="Calibri" panose="020F0502020204030204" pitchFamily="34" charset="0"/>
                <a:ea typeface="Calibri" panose="020F0502020204030204" pitchFamily="34" charset="0"/>
                <a:cs typeface="Calibri" panose="020F0502020204030204" pitchFamily="34" charset="0"/>
              </a:rPr>
              <a:t>Disbursement Process</a:t>
            </a:r>
          </a:p>
          <a:p>
            <a:pPr marL="400050" indent="-400050">
              <a:buFont typeface="+mj-lt"/>
              <a:buAutoNum type="romanLcPeriod"/>
            </a:pPr>
            <a:r>
              <a:rPr lang="en-US" sz="1700" dirty="0">
                <a:latin typeface="Calibri" panose="020F0502020204030204" pitchFamily="34" charset="0"/>
                <a:ea typeface="Calibri" panose="020F0502020204030204" pitchFamily="34" charset="0"/>
                <a:cs typeface="Calibri" panose="020F0502020204030204" pitchFamily="34" charset="0"/>
              </a:rPr>
              <a:t>Auto disbursement of sanctioned loan amount into customer’s bank account.</a:t>
            </a:r>
          </a:p>
          <a:p>
            <a:pPr marL="400050" indent="-400050">
              <a:buFont typeface="+mj-lt"/>
              <a:buAutoNum type="romanLcPeriod"/>
            </a:pPr>
            <a:r>
              <a:rPr lang="en-US" sz="1700" dirty="0">
                <a:latin typeface="Calibri" panose="020F0502020204030204" pitchFamily="34" charset="0"/>
                <a:ea typeface="Calibri" panose="020F0502020204030204" pitchFamily="34" charset="0"/>
                <a:cs typeface="Calibri" panose="020F0502020204030204" pitchFamily="34" charset="0"/>
              </a:rPr>
              <a:t>Generate repayment schedule and EMI plan.</a:t>
            </a:r>
          </a:p>
          <a:p>
            <a:r>
              <a:rPr lang="en-US" sz="1600" b="1" dirty="0">
                <a:latin typeface="Calibri" panose="020F0502020204030204" pitchFamily="34" charset="0"/>
                <a:ea typeface="Calibri" panose="020F0502020204030204" pitchFamily="34" charset="0"/>
                <a:cs typeface="Calibri" panose="020F0502020204030204" pitchFamily="34" charset="0"/>
              </a:rPr>
              <a:t>Notifications &amp; Alerts</a:t>
            </a:r>
          </a:p>
          <a:p>
            <a:pPr marL="400050" indent="-400050">
              <a:buFont typeface="+mj-lt"/>
              <a:buAutoNum type="romanLcPeriod"/>
            </a:pPr>
            <a:r>
              <a:rPr lang="en-US" sz="1700" dirty="0">
                <a:latin typeface="Calibri" panose="020F0502020204030204" pitchFamily="34" charset="0"/>
                <a:ea typeface="Calibri" panose="020F0502020204030204" pitchFamily="34" charset="0"/>
                <a:cs typeface="Calibri" panose="020F0502020204030204" pitchFamily="34" charset="0"/>
              </a:rPr>
              <a:t>SMS/Email notifications at each stage (Application received → Sanctioned → Disbursed).</a:t>
            </a:r>
          </a:p>
          <a:p>
            <a:pPr marL="400050" indent="-400050">
              <a:buFont typeface="+mj-lt"/>
              <a:buAutoNum type="romanLcPeriod"/>
            </a:pPr>
            <a:r>
              <a:rPr lang="en-US" sz="1700" dirty="0">
                <a:latin typeface="Calibri" panose="020F0502020204030204" pitchFamily="34" charset="0"/>
                <a:ea typeface="Calibri" panose="020F0502020204030204" pitchFamily="34" charset="0"/>
                <a:cs typeface="Calibri" panose="020F0502020204030204" pitchFamily="34" charset="0"/>
              </a:rPr>
              <a:t>Reminders for EMI due date</a:t>
            </a:r>
          </a:p>
          <a:p>
            <a:r>
              <a:rPr lang="en-US" sz="1600" b="1" dirty="0">
                <a:latin typeface="Calibri" panose="020F0502020204030204" pitchFamily="34" charset="0"/>
                <a:ea typeface="Calibri" panose="020F0502020204030204" pitchFamily="34" charset="0"/>
                <a:cs typeface="Calibri" panose="020F0502020204030204" pitchFamily="34" charset="0"/>
              </a:rPr>
              <a:t>Reporting &amp; Audit Trail</a:t>
            </a:r>
          </a:p>
          <a:p>
            <a:pPr marL="400050" indent="-400050">
              <a:buFont typeface="+mj-lt"/>
              <a:buAutoNum type="romanLcPeriod"/>
            </a:pPr>
            <a:r>
              <a:rPr lang="en-US" sz="1700" dirty="0">
                <a:latin typeface="Calibri" panose="020F0502020204030204" pitchFamily="34" charset="0"/>
                <a:ea typeface="Calibri" panose="020F0502020204030204" pitchFamily="34" charset="0"/>
                <a:cs typeface="Calibri" panose="020F0502020204030204" pitchFamily="34" charset="0"/>
              </a:rPr>
              <a:t>Generate MIS reports (applications processed, sanctions, rejections).</a:t>
            </a:r>
          </a:p>
          <a:p>
            <a:pPr marL="400050" indent="-400050">
              <a:buFont typeface="+mj-lt"/>
              <a:buAutoNum type="romanLcPeriod"/>
            </a:pPr>
            <a:r>
              <a:rPr lang="en-US" sz="1700" dirty="0">
                <a:latin typeface="Calibri" panose="020F0502020204030204" pitchFamily="34" charset="0"/>
                <a:ea typeface="Calibri" panose="020F0502020204030204" pitchFamily="34" charset="0"/>
                <a:cs typeface="Calibri" panose="020F0502020204030204" pitchFamily="34" charset="0"/>
              </a:rPr>
              <a:t>Maintain audit logs for compliance and regulator review.</a:t>
            </a:r>
          </a:p>
          <a:p>
            <a:r>
              <a:rPr lang="en-US" sz="1600" b="1" dirty="0">
                <a:latin typeface="Calibri" panose="020F0502020204030204" pitchFamily="34" charset="0"/>
                <a:ea typeface="Calibri" panose="020F0502020204030204" pitchFamily="34" charset="0"/>
                <a:cs typeface="Calibri" panose="020F0502020204030204" pitchFamily="34" charset="0"/>
              </a:rPr>
              <a:t>Integration</a:t>
            </a:r>
            <a:endParaRPr lang="en-US" sz="1600" dirty="0">
              <a:latin typeface="Calibri" panose="020F0502020204030204" pitchFamily="34" charset="0"/>
              <a:ea typeface="Calibri" panose="020F0502020204030204" pitchFamily="34" charset="0"/>
              <a:cs typeface="Calibri" panose="020F0502020204030204" pitchFamily="34" charset="0"/>
            </a:endParaRPr>
          </a:p>
          <a:p>
            <a:pPr marL="400050" indent="-400050">
              <a:buFont typeface="+mj-lt"/>
              <a:buAutoNum type="romanLcPeriod"/>
            </a:pPr>
            <a:r>
              <a:rPr lang="en-US" sz="1700" dirty="0">
                <a:latin typeface="Calibri" panose="020F0502020204030204" pitchFamily="34" charset="0"/>
                <a:ea typeface="Calibri" panose="020F0502020204030204" pitchFamily="34" charset="0"/>
                <a:cs typeface="Calibri" panose="020F0502020204030204" pitchFamily="34" charset="0"/>
              </a:rPr>
              <a:t>Integration with core banking system (CBS).</a:t>
            </a:r>
          </a:p>
          <a:p>
            <a:pPr marL="400050" indent="-400050">
              <a:buFont typeface="+mj-lt"/>
              <a:buAutoNum type="romanLcPeriod"/>
            </a:pPr>
            <a:r>
              <a:rPr lang="en-US" sz="1700" dirty="0">
                <a:latin typeface="Calibri" panose="020F0502020204030204" pitchFamily="34" charset="0"/>
                <a:ea typeface="Calibri" panose="020F0502020204030204" pitchFamily="34" charset="0"/>
                <a:cs typeface="Calibri" panose="020F0502020204030204" pitchFamily="34" charset="0"/>
              </a:rPr>
              <a:t>APIs for credit bureau, payment gateway, e-KYC platforms</a:t>
            </a:r>
            <a:r>
              <a:rPr lang="en-US" sz="1600" dirty="0">
                <a:latin typeface="Calibri" panose="020F0502020204030204" pitchFamily="34" charset="0"/>
                <a:ea typeface="Calibri" panose="020F0502020204030204" pitchFamily="34" charset="0"/>
                <a:cs typeface="Calibri" panose="020F0502020204030204" pitchFamily="34" charset="0"/>
              </a:rPr>
              <a:t>.</a:t>
            </a:r>
          </a:p>
          <a:p>
            <a:endParaRPr lang="en-US" sz="1600" dirty="0"/>
          </a:p>
          <a:p>
            <a:endParaRPr lang="en-US" sz="1600" dirty="0"/>
          </a:p>
          <a:p>
            <a:endParaRPr lang="en-US" sz="1600" dirty="0"/>
          </a:p>
          <a:p>
            <a:pPr marL="0" indent="0">
              <a:buNone/>
            </a:pPr>
            <a:endParaRPr lang="en-US" sz="1700" dirty="0">
              <a:latin typeface="Calibri" panose="020F0502020204030204" pitchFamily="34" charset="0"/>
              <a:ea typeface="Calibri" panose="020F0502020204030204" pitchFamily="34" charset="0"/>
              <a:cs typeface="Calibri" panose="020F0502020204030204" pitchFamily="34" charset="0"/>
            </a:endParaRPr>
          </a:p>
          <a:p>
            <a:endParaRPr lang="en-US" dirty="0"/>
          </a:p>
          <a:p>
            <a:pPr marL="0" indent="0">
              <a:buNone/>
            </a:pPr>
            <a:endParaRPr lang="en-US" b="1" dirty="0"/>
          </a:p>
        </p:txBody>
      </p:sp>
    </p:spTree>
    <p:extLst>
      <p:ext uri="{BB962C8B-B14F-4D97-AF65-F5344CB8AC3E}">
        <p14:creationId xmlns:p14="http://schemas.microsoft.com/office/powerpoint/2010/main" val="1405292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5C5FD-1696-26F7-F79F-CD2DF626416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102A83-40E4-3D26-E9B1-89CDCBD077D1}"/>
              </a:ext>
            </a:extLst>
          </p:cNvPr>
          <p:cNvSpPr>
            <a:spLocks noGrp="1"/>
          </p:cNvSpPr>
          <p:nvPr>
            <p:ph idx="1"/>
          </p:nvPr>
        </p:nvSpPr>
        <p:spPr>
          <a:xfrm>
            <a:off x="838200" y="707571"/>
            <a:ext cx="10515600" cy="5469392"/>
          </a:xfrm>
        </p:spPr>
        <p:txBody>
          <a:bodyPr>
            <a:normAutofit fontScale="85000" lnSpcReduction="20000"/>
          </a:bodyPr>
          <a:lstStyle/>
          <a:p>
            <a:pPr marL="0" indent="0">
              <a:buNone/>
            </a:pPr>
            <a:r>
              <a:rPr lang="en-US" dirty="0"/>
              <a:t>   </a:t>
            </a:r>
            <a:endParaRPr lang="en-US" sz="2600" b="1"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400" dirty="0">
                <a:highlight>
                  <a:srgbClr val="FFFF00"/>
                </a:highlight>
                <a:latin typeface="Calibri" panose="020F0502020204030204" pitchFamily="34" charset="0"/>
                <a:ea typeface="Calibri" panose="020F0502020204030204" pitchFamily="34" charset="0"/>
                <a:cs typeface="Calibri" panose="020F0502020204030204" pitchFamily="34" charset="0"/>
              </a:rPr>
              <a:t>Example: Some of the Non-Functional requirements are- </a:t>
            </a:r>
          </a:p>
          <a:p>
            <a:r>
              <a:rPr lang="en-IN" sz="2400" b="1" dirty="0">
                <a:latin typeface="Calibri" panose="020F0502020204030204" pitchFamily="34" charset="0"/>
                <a:ea typeface="Calibri" panose="020F0502020204030204" pitchFamily="34" charset="0"/>
                <a:cs typeface="Calibri" panose="020F0502020204030204" pitchFamily="34" charset="0"/>
              </a:rPr>
              <a:t>Performance</a:t>
            </a:r>
            <a:endParaRPr lang="en-IN" sz="2400" dirty="0">
              <a:latin typeface="Calibri" panose="020F0502020204030204" pitchFamily="34" charset="0"/>
              <a:ea typeface="Calibri" panose="020F0502020204030204" pitchFamily="34" charset="0"/>
              <a:cs typeface="Calibri" panose="020F0502020204030204" pitchFamily="34" charset="0"/>
            </a:endParaRPr>
          </a:p>
          <a:p>
            <a:pPr marL="400050" lvl="0" indent="-400050">
              <a:buFont typeface="+mj-lt"/>
              <a:buAutoNum type="romanLcPeriod"/>
            </a:pPr>
            <a:r>
              <a:rPr lang="en-IN" sz="2400" dirty="0">
                <a:latin typeface="Calibri" panose="020F0502020204030204" pitchFamily="34" charset="0"/>
                <a:ea typeface="Calibri" panose="020F0502020204030204" pitchFamily="34" charset="0"/>
                <a:cs typeface="Calibri" panose="020F0502020204030204" pitchFamily="34" charset="0"/>
              </a:rPr>
              <a:t>System should process loan applications within </a:t>
            </a:r>
            <a:r>
              <a:rPr lang="en-IN" sz="2400" b="1" dirty="0">
                <a:latin typeface="Calibri" panose="020F0502020204030204" pitchFamily="34" charset="0"/>
                <a:ea typeface="Calibri" panose="020F0502020204030204" pitchFamily="34" charset="0"/>
                <a:cs typeface="Calibri" panose="020F0502020204030204" pitchFamily="34" charset="0"/>
              </a:rPr>
              <a:t>5 minutes</a:t>
            </a:r>
            <a:r>
              <a:rPr lang="en-IN" sz="2400" dirty="0">
                <a:latin typeface="Calibri" panose="020F0502020204030204" pitchFamily="34" charset="0"/>
                <a:ea typeface="Calibri" panose="020F0502020204030204" pitchFamily="34" charset="0"/>
                <a:cs typeface="Calibri" panose="020F0502020204030204" pitchFamily="34" charset="0"/>
              </a:rPr>
              <a:t>.</a:t>
            </a:r>
          </a:p>
          <a:p>
            <a:pPr marL="400050" lvl="0" indent="-400050">
              <a:buFont typeface="+mj-lt"/>
              <a:buAutoNum type="romanLcPeriod"/>
            </a:pPr>
            <a:r>
              <a:rPr lang="en-IN" sz="2400" dirty="0">
                <a:latin typeface="Calibri" panose="020F0502020204030204" pitchFamily="34" charset="0"/>
                <a:ea typeface="Calibri" panose="020F0502020204030204" pitchFamily="34" charset="0"/>
                <a:cs typeface="Calibri" panose="020F0502020204030204" pitchFamily="34" charset="0"/>
              </a:rPr>
              <a:t>Should handle </a:t>
            </a:r>
            <a:r>
              <a:rPr lang="en-IN" sz="2400" b="1" dirty="0">
                <a:latin typeface="Calibri" panose="020F0502020204030204" pitchFamily="34" charset="0"/>
                <a:ea typeface="Calibri" panose="020F0502020204030204" pitchFamily="34" charset="0"/>
                <a:cs typeface="Calibri" panose="020F0502020204030204" pitchFamily="34" charset="0"/>
              </a:rPr>
              <a:t>1000+ concurrent loan applications</a:t>
            </a:r>
            <a:r>
              <a:rPr lang="en-IN" sz="2400" dirty="0">
                <a:latin typeface="Calibri" panose="020F0502020204030204" pitchFamily="34" charset="0"/>
                <a:ea typeface="Calibri" panose="020F0502020204030204" pitchFamily="34" charset="0"/>
                <a:cs typeface="Calibri" panose="020F0502020204030204" pitchFamily="34" charset="0"/>
              </a:rPr>
              <a:t>.</a:t>
            </a:r>
          </a:p>
          <a:p>
            <a:r>
              <a:rPr lang="en-IN" sz="2400" b="1" dirty="0">
                <a:latin typeface="Calibri" panose="020F0502020204030204" pitchFamily="34" charset="0"/>
                <a:ea typeface="Calibri" panose="020F0502020204030204" pitchFamily="34" charset="0"/>
                <a:cs typeface="Calibri" panose="020F0502020204030204" pitchFamily="34" charset="0"/>
              </a:rPr>
              <a:t>Availability &amp; Reliability</a:t>
            </a:r>
          </a:p>
          <a:p>
            <a:pPr marL="400050" lvl="0" indent="-400050">
              <a:buFont typeface="+mj-lt"/>
              <a:buAutoNum type="romanLcPeriod"/>
            </a:pPr>
            <a:r>
              <a:rPr lang="en-IN" sz="2400" dirty="0">
                <a:latin typeface="Calibri" panose="020F0502020204030204" pitchFamily="34" charset="0"/>
                <a:ea typeface="Calibri" panose="020F0502020204030204" pitchFamily="34" charset="0"/>
                <a:cs typeface="Calibri" panose="020F0502020204030204" pitchFamily="34" charset="0"/>
              </a:rPr>
              <a:t>99.9% uptime to ensure continuous loan processing.</a:t>
            </a:r>
          </a:p>
          <a:p>
            <a:pPr marL="400050" indent="-400050">
              <a:buFont typeface="+mj-lt"/>
              <a:buAutoNum type="romanLcPeriod"/>
            </a:pPr>
            <a:r>
              <a:rPr lang="en-IN" sz="2400" dirty="0">
                <a:latin typeface="Calibri" panose="020F0502020204030204" pitchFamily="34" charset="0"/>
                <a:ea typeface="Calibri" panose="020F0502020204030204" pitchFamily="34" charset="0"/>
                <a:cs typeface="Calibri" panose="020F0502020204030204" pitchFamily="34" charset="0"/>
              </a:rPr>
              <a:t>Automated backup and disaster recovery support</a:t>
            </a:r>
            <a:r>
              <a:rPr lang="en-US" sz="2400" b="1" dirty="0">
                <a:latin typeface="Calibri" panose="020F0502020204030204" pitchFamily="34" charset="0"/>
                <a:ea typeface="Calibri" panose="020F0502020204030204" pitchFamily="34" charset="0"/>
                <a:cs typeface="Calibri" panose="020F0502020204030204" pitchFamily="34" charset="0"/>
              </a:rPr>
              <a:t>Loan Sanction Workflow</a:t>
            </a:r>
          </a:p>
          <a:p>
            <a:r>
              <a:rPr lang="en-IN" sz="2400" b="1" dirty="0">
                <a:latin typeface="Calibri" panose="020F0502020204030204" pitchFamily="34" charset="0"/>
                <a:ea typeface="Calibri" panose="020F0502020204030204" pitchFamily="34" charset="0"/>
                <a:cs typeface="Calibri" panose="020F0502020204030204" pitchFamily="34" charset="0"/>
              </a:rPr>
              <a:t>Security</a:t>
            </a:r>
            <a:endParaRPr lang="en-IN" sz="2400" dirty="0">
              <a:latin typeface="Calibri" panose="020F0502020204030204" pitchFamily="34" charset="0"/>
              <a:ea typeface="Calibri" panose="020F0502020204030204" pitchFamily="34" charset="0"/>
              <a:cs typeface="Calibri" panose="020F0502020204030204" pitchFamily="34" charset="0"/>
            </a:endParaRPr>
          </a:p>
          <a:p>
            <a:pPr marL="400050" lvl="0" indent="-400050">
              <a:buFont typeface="+mj-lt"/>
              <a:buAutoNum type="romanLcPeriod"/>
            </a:pPr>
            <a:r>
              <a:rPr lang="en-IN" sz="2400" dirty="0">
                <a:latin typeface="Calibri" panose="020F0502020204030204" pitchFamily="34" charset="0"/>
                <a:ea typeface="Calibri" panose="020F0502020204030204" pitchFamily="34" charset="0"/>
                <a:cs typeface="Calibri" panose="020F0502020204030204" pitchFamily="34" charset="0"/>
              </a:rPr>
              <a:t>Data encryption.</a:t>
            </a:r>
          </a:p>
          <a:p>
            <a:pPr marL="400050" lvl="0" indent="-400050">
              <a:buFont typeface="+mj-lt"/>
              <a:buAutoNum type="romanLcPeriod"/>
            </a:pPr>
            <a:r>
              <a:rPr lang="en-IN" sz="2400" dirty="0">
                <a:latin typeface="Calibri" panose="020F0502020204030204" pitchFamily="34" charset="0"/>
                <a:ea typeface="Calibri" panose="020F0502020204030204" pitchFamily="34" charset="0"/>
                <a:cs typeface="Calibri" panose="020F0502020204030204" pitchFamily="34" charset="0"/>
              </a:rPr>
              <a:t>Role-based access control for staff (Loan Officer, Manager, Admin).</a:t>
            </a:r>
          </a:p>
          <a:p>
            <a:pPr marL="400050" lvl="0" indent="-400050">
              <a:buFont typeface="+mj-lt"/>
              <a:buAutoNum type="romanLcPeriod"/>
            </a:pPr>
            <a:r>
              <a:rPr lang="en-IN" sz="2400" dirty="0">
                <a:latin typeface="Calibri" panose="020F0502020204030204" pitchFamily="34" charset="0"/>
                <a:ea typeface="Calibri" panose="020F0502020204030204" pitchFamily="34" charset="0"/>
                <a:cs typeface="Calibri" panose="020F0502020204030204" pitchFamily="34" charset="0"/>
              </a:rPr>
              <a:t>Compliance with RBI guidelines and data privacy laws.</a:t>
            </a:r>
          </a:p>
          <a:p>
            <a:r>
              <a:rPr lang="en-IN" sz="2400" b="1" dirty="0">
                <a:latin typeface="Calibri" panose="020F0502020204030204" pitchFamily="34" charset="0"/>
                <a:ea typeface="Calibri" panose="020F0502020204030204" pitchFamily="34" charset="0"/>
                <a:cs typeface="Calibri" panose="020F0502020204030204" pitchFamily="34" charset="0"/>
              </a:rPr>
              <a:t>Scalability</a:t>
            </a:r>
            <a:endParaRPr lang="en-IN" sz="2400" dirty="0">
              <a:latin typeface="Calibri" panose="020F0502020204030204" pitchFamily="34" charset="0"/>
              <a:ea typeface="Calibri" panose="020F0502020204030204" pitchFamily="34" charset="0"/>
              <a:cs typeface="Calibri" panose="020F0502020204030204" pitchFamily="34" charset="0"/>
            </a:endParaRPr>
          </a:p>
          <a:p>
            <a:pPr marL="400050" lvl="0" indent="-400050">
              <a:buFont typeface="+mj-lt"/>
              <a:buAutoNum type="romanLcPeriod"/>
            </a:pPr>
            <a:r>
              <a:rPr lang="en-IN" sz="2400" dirty="0">
                <a:latin typeface="Calibri" panose="020F0502020204030204" pitchFamily="34" charset="0"/>
                <a:ea typeface="Calibri" panose="020F0502020204030204" pitchFamily="34" charset="0"/>
                <a:cs typeface="Calibri" panose="020F0502020204030204" pitchFamily="34" charset="0"/>
              </a:rPr>
              <a:t>Support addition of new loan products without major system changes.</a:t>
            </a:r>
          </a:p>
          <a:p>
            <a:pPr marL="400050" lvl="0" indent="-400050">
              <a:buFont typeface="+mj-lt"/>
              <a:buAutoNum type="romanLcPeriod"/>
            </a:pPr>
            <a:r>
              <a:rPr lang="en-IN" sz="2400" dirty="0">
                <a:latin typeface="Calibri" panose="020F0502020204030204" pitchFamily="34" charset="0"/>
                <a:ea typeface="Calibri" panose="020F0502020204030204" pitchFamily="34" charset="0"/>
                <a:cs typeface="Calibri" panose="020F0502020204030204" pitchFamily="34" charset="0"/>
              </a:rPr>
              <a:t>Handle scaling from </a:t>
            </a:r>
            <a:r>
              <a:rPr lang="en-IN" sz="2400" b="1" dirty="0">
                <a:latin typeface="Calibri" panose="020F0502020204030204" pitchFamily="34" charset="0"/>
                <a:ea typeface="Calibri" panose="020F0502020204030204" pitchFamily="34" charset="0"/>
                <a:cs typeface="Calibri" panose="020F0502020204030204" pitchFamily="34" charset="0"/>
              </a:rPr>
              <a:t>10,000 → 1 million</a:t>
            </a:r>
            <a:r>
              <a:rPr lang="en-IN" sz="2400" dirty="0">
                <a:latin typeface="Calibri" panose="020F0502020204030204" pitchFamily="34" charset="0"/>
                <a:ea typeface="Calibri" panose="020F0502020204030204" pitchFamily="34" charset="0"/>
                <a:cs typeface="Calibri" panose="020F0502020204030204" pitchFamily="34" charset="0"/>
              </a:rPr>
              <a:t> customers seamlessly.</a:t>
            </a:r>
          </a:p>
          <a:p>
            <a:endParaRPr lang="en-IN" dirty="0"/>
          </a:p>
          <a:p>
            <a:endParaRPr lang="en-US" sz="1600" dirty="0"/>
          </a:p>
          <a:p>
            <a:endParaRPr lang="en-US" sz="1600" dirty="0"/>
          </a:p>
          <a:p>
            <a:endParaRPr lang="en-US" sz="1600" dirty="0"/>
          </a:p>
          <a:p>
            <a:pPr marL="0" indent="0">
              <a:buNone/>
            </a:pPr>
            <a:endParaRPr lang="en-US" sz="1700" dirty="0">
              <a:latin typeface="Calibri" panose="020F0502020204030204" pitchFamily="34" charset="0"/>
              <a:ea typeface="Calibri" panose="020F0502020204030204" pitchFamily="34" charset="0"/>
              <a:cs typeface="Calibri" panose="020F0502020204030204" pitchFamily="34" charset="0"/>
            </a:endParaRPr>
          </a:p>
          <a:p>
            <a:endParaRPr lang="en-US" dirty="0"/>
          </a:p>
          <a:p>
            <a:pPr marL="0" indent="0">
              <a:buNone/>
            </a:pPr>
            <a:endParaRPr lang="en-US" b="1" dirty="0"/>
          </a:p>
        </p:txBody>
      </p:sp>
    </p:spTree>
    <p:extLst>
      <p:ext uri="{BB962C8B-B14F-4D97-AF65-F5344CB8AC3E}">
        <p14:creationId xmlns:p14="http://schemas.microsoft.com/office/powerpoint/2010/main" val="235979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818444-E109-9D0D-CE3F-44B8DB72DFB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EEC632-9E58-142F-4748-E7C4EC260F5E}"/>
              </a:ext>
            </a:extLst>
          </p:cNvPr>
          <p:cNvSpPr>
            <a:spLocks noGrp="1"/>
          </p:cNvSpPr>
          <p:nvPr>
            <p:ph idx="1"/>
          </p:nvPr>
        </p:nvSpPr>
        <p:spPr>
          <a:xfrm>
            <a:off x="838200" y="707571"/>
            <a:ext cx="10515600" cy="5469392"/>
          </a:xfrm>
        </p:spPr>
        <p:txBody>
          <a:bodyPr>
            <a:normAutofit fontScale="92500" lnSpcReduction="10000"/>
          </a:bodyPr>
          <a:lstStyle/>
          <a:p>
            <a:pPr marL="0" indent="0">
              <a:buNone/>
            </a:pPr>
            <a:r>
              <a:rPr lang="en-US" dirty="0"/>
              <a:t>   </a:t>
            </a:r>
            <a:endParaRPr lang="en-US" sz="2600" b="1" dirty="0">
              <a:latin typeface="Calibri" panose="020F0502020204030204" pitchFamily="34" charset="0"/>
              <a:ea typeface="Calibri" panose="020F0502020204030204" pitchFamily="34" charset="0"/>
              <a:cs typeface="Calibri" panose="020F0502020204030204" pitchFamily="34" charset="0"/>
            </a:endParaRPr>
          </a:p>
          <a:p>
            <a:r>
              <a:rPr lang="en-IN" sz="2200" b="1" dirty="0">
                <a:latin typeface="Calibri" panose="020F0502020204030204" pitchFamily="34" charset="0"/>
                <a:ea typeface="Calibri" panose="020F0502020204030204" pitchFamily="34" charset="0"/>
                <a:cs typeface="Calibri" panose="020F0502020204030204" pitchFamily="34" charset="0"/>
              </a:rPr>
              <a:t>Usability</a:t>
            </a:r>
            <a:endParaRPr lang="en-IN" sz="2200" dirty="0">
              <a:latin typeface="Calibri" panose="020F0502020204030204" pitchFamily="34" charset="0"/>
              <a:ea typeface="Calibri" panose="020F0502020204030204" pitchFamily="34" charset="0"/>
              <a:cs typeface="Calibri" panose="020F0502020204030204" pitchFamily="34" charset="0"/>
            </a:endParaRPr>
          </a:p>
          <a:p>
            <a:pPr marL="400050" lvl="0" indent="-400050">
              <a:buFont typeface="+mj-lt"/>
              <a:buAutoNum type="romanLcPeriod"/>
            </a:pPr>
            <a:r>
              <a:rPr lang="en-IN" sz="2200" dirty="0">
                <a:latin typeface="Calibri" panose="020F0502020204030204" pitchFamily="34" charset="0"/>
                <a:ea typeface="Calibri" panose="020F0502020204030204" pitchFamily="34" charset="0"/>
                <a:cs typeface="Calibri" panose="020F0502020204030204" pitchFamily="34" charset="0"/>
              </a:rPr>
              <a:t>Simple, user-friendly customer portal and staff dashboard.</a:t>
            </a:r>
          </a:p>
          <a:p>
            <a:pPr marL="400050" lvl="0" indent="-400050">
              <a:buFont typeface="+mj-lt"/>
              <a:buAutoNum type="romanLcPeriod"/>
            </a:pPr>
            <a:r>
              <a:rPr lang="en-IN" sz="2200" dirty="0">
                <a:latin typeface="Calibri" panose="020F0502020204030204" pitchFamily="34" charset="0"/>
                <a:ea typeface="Calibri" panose="020F0502020204030204" pitchFamily="34" charset="0"/>
                <a:cs typeface="Calibri" panose="020F0502020204030204" pitchFamily="34" charset="0"/>
              </a:rPr>
              <a:t>Mobile-first design for customers applying via smartphones.</a:t>
            </a:r>
          </a:p>
          <a:p>
            <a:r>
              <a:rPr lang="en-IN" sz="2200" b="1" dirty="0">
                <a:latin typeface="Calibri" panose="020F0502020204030204" pitchFamily="34" charset="0"/>
                <a:ea typeface="Calibri" panose="020F0502020204030204" pitchFamily="34" charset="0"/>
                <a:cs typeface="Calibri" panose="020F0502020204030204" pitchFamily="34" charset="0"/>
              </a:rPr>
              <a:t>Maintainability</a:t>
            </a:r>
            <a:endParaRPr lang="en-IN" sz="2200" dirty="0">
              <a:latin typeface="Calibri" panose="020F0502020204030204" pitchFamily="34" charset="0"/>
              <a:ea typeface="Calibri" panose="020F0502020204030204" pitchFamily="34" charset="0"/>
              <a:cs typeface="Calibri" panose="020F0502020204030204" pitchFamily="34" charset="0"/>
            </a:endParaRPr>
          </a:p>
          <a:p>
            <a:pPr marL="400050" lvl="0" indent="-400050">
              <a:buFont typeface="+mj-lt"/>
              <a:buAutoNum type="romanLcPeriod"/>
            </a:pPr>
            <a:r>
              <a:rPr lang="en-IN" sz="2200" dirty="0">
                <a:latin typeface="Calibri" panose="020F0502020204030204" pitchFamily="34" charset="0"/>
                <a:ea typeface="Calibri" panose="020F0502020204030204" pitchFamily="34" charset="0"/>
                <a:cs typeface="Calibri" panose="020F0502020204030204" pitchFamily="34" charset="0"/>
              </a:rPr>
              <a:t>Modular design for easy bug fixes and updates.</a:t>
            </a:r>
          </a:p>
          <a:p>
            <a:pPr marL="400050" lvl="0" indent="-400050">
              <a:buFont typeface="+mj-lt"/>
              <a:buAutoNum type="romanLcPeriod"/>
            </a:pPr>
            <a:r>
              <a:rPr lang="en-IN" sz="2200" dirty="0">
                <a:latin typeface="Calibri" panose="020F0502020204030204" pitchFamily="34" charset="0"/>
                <a:ea typeface="Calibri" panose="020F0502020204030204" pitchFamily="34" charset="0"/>
                <a:cs typeface="Calibri" panose="020F0502020204030204" pitchFamily="34" charset="0"/>
              </a:rPr>
              <a:t>System logs and monitoring for proactive issue resolution.</a:t>
            </a:r>
          </a:p>
          <a:p>
            <a:r>
              <a:rPr lang="en-IN" sz="2200" b="1" dirty="0">
                <a:latin typeface="Calibri" panose="020F0502020204030204" pitchFamily="34" charset="0"/>
                <a:ea typeface="Calibri" panose="020F0502020204030204" pitchFamily="34" charset="0"/>
                <a:cs typeface="Calibri" panose="020F0502020204030204" pitchFamily="34" charset="0"/>
              </a:rPr>
              <a:t>Audit &amp; Compliance</a:t>
            </a:r>
            <a:endParaRPr lang="en-IN" sz="2200" dirty="0">
              <a:latin typeface="Calibri" panose="020F0502020204030204" pitchFamily="34" charset="0"/>
              <a:ea typeface="Calibri" panose="020F0502020204030204" pitchFamily="34" charset="0"/>
              <a:cs typeface="Calibri" panose="020F0502020204030204" pitchFamily="34" charset="0"/>
            </a:endParaRPr>
          </a:p>
          <a:p>
            <a:pPr marL="400050" lvl="0" indent="-400050">
              <a:buFont typeface="+mj-lt"/>
              <a:buAutoNum type="romanLcPeriod"/>
            </a:pPr>
            <a:r>
              <a:rPr lang="en-IN" sz="2200" dirty="0">
                <a:latin typeface="Calibri" panose="020F0502020204030204" pitchFamily="34" charset="0"/>
                <a:ea typeface="Calibri" panose="020F0502020204030204" pitchFamily="34" charset="0"/>
                <a:cs typeface="Calibri" panose="020F0502020204030204" pitchFamily="34" charset="0"/>
              </a:rPr>
              <a:t>Full traceability of loan application journey.</a:t>
            </a:r>
          </a:p>
          <a:p>
            <a:pPr marL="400050" lvl="0" indent="-400050">
              <a:buFont typeface="+mj-lt"/>
              <a:buAutoNum type="romanLcPeriod"/>
            </a:pPr>
            <a:r>
              <a:rPr lang="en-IN" sz="2200" dirty="0">
                <a:latin typeface="Calibri" panose="020F0502020204030204" pitchFamily="34" charset="0"/>
                <a:ea typeface="Calibri" panose="020F0502020204030204" pitchFamily="34" charset="0"/>
                <a:cs typeface="Calibri" panose="020F0502020204030204" pitchFamily="34" charset="0"/>
              </a:rPr>
              <a:t>Compliance with KYC/AML and RBI reporting standards.</a:t>
            </a:r>
          </a:p>
          <a:p>
            <a:r>
              <a:rPr lang="en-US" sz="2200" b="1" dirty="0">
                <a:latin typeface="Calibri" panose="020F0502020204030204" pitchFamily="34" charset="0"/>
                <a:ea typeface="Calibri" panose="020F0502020204030204" pitchFamily="34" charset="0"/>
                <a:cs typeface="Calibri" panose="020F0502020204030204" pitchFamily="34" charset="0"/>
              </a:rPr>
              <a:t>Select development approach</a:t>
            </a:r>
            <a:r>
              <a:rPr lang="en-US" sz="2200" dirty="0">
                <a:latin typeface="Calibri" panose="020F0502020204030204" pitchFamily="34" charset="0"/>
                <a:ea typeface="Calibri" panose="020F0502020204030204" pitchFamily="34" charset="0"/>
                <a:cs typeface="Calibri" panose="020F0502020204030204" pitchFamily="34" charset="0"/>
              </a:rPr>
              <a:t> (in-house development or vendor-assisted build) to replicate manual functionality, </a:t>
            </a:r>
            <a:r>
              <a:rPr lang="en-IN" sz="2200" dirty="0">
                <a:latin typeface="Calibri" panose="020F0502020204030204" pitchFamily="34" charset="0"/>
                <a:ea typeface="Calibri" panose="020F0502020204030204" pitchFamily="34" charset="0"/>
                <a:cs typeface="Calibri" panose="020F0502020204030204" pitchFamily="34" charset="0"/>
              </a:rPr>
              <a:t>architecture and workflows. </a:t>
            </a:r>
          </a:p>
          <a:p>
            <a:r>
              <a:rPr lang="en-US" sz="2200" dirty="0">
                <a:latin typeface="Calibri" panose="020F0502020204030204" pitchFamily="34" charset="0"/>
                <a:ea typeface="Calibri" panose="020F0502020204030204" pitchFamily="34" charset="0"/>
                <a:cs typeface="Calibri" panose="020F0502020204030204" pitchFamily="34" charset="0"/>
              </a:rPr>
              <a:t>Conduct detailed </a:t>
            </a:r>
            <a:r>
              <a:rPr lang="en-US" sz="2200" b="1" dirty="0">
                <a:latin typeface="Calibri" panose="020F0502020204030204" pitchFamily="34" charset="0"/>
                <a:ea typeface="Calibri" panose="020F0502020204030204" pitchFamily="34" charset="0"/>
                <a:cs typeface="Calibri" panose="020F0502020204030204" pitchFamily="34" charset="0"/>
              </a:rPr>
              <a:t>requirement gathering workshops , Interviews</a:t>
            </a:r>
            <a:r>
              <a:rPr lang="en-US" sz="2200" dirty="0">
                <a:latin typeface="Calibri" panose="020F0502020204030204" pitchFamily="34" charset="0"/>
                <a:ea typeface="Calibri" panose="020F0502020204030204" pitchFamily="34" charset="0"/>
                <a:cs typeface="Calibri" panose="020F0502020204030204" pitchFamily="34" charset="0"/>
              </a:rPr>
              <a:t> to capture existing workflows and enhancements if needed</a:t>
            </a:r>
          </a:p>
          <a:p>
            <a:endParaRPr lang="en-US" sz="1600" dirty="0"/>
          </a:p>
          <a:p>
            <a:endParaRPr lang="en-US" sz="1600" dirty="0"/>
          </a:p>
          <a:p>
            <a:pPr marL="0" indent="0">
              <a:buNone/>
            </a:pPr>
            <a:endParaRPr lang="en-US" sz="1700" dirty="0">
              <a:latin typeface="Calibri" panose="020F0502020204030204" pitchFamily="34" charset="0"/>
              <a:ea typeface="Calibri" panose="020F0502020204030204" pitchFamily="34" charset="0"/>
              <a:cs typeface="Calibri" panose="020F0502020204030204" pitchFamily="34" charset="0"/>
            </a:endParaRPr>
          </a:p>
          <a:p>
            <a:endParaRPr lang="en-US" dirty="0"/>
          </a:p>
          <a:p>
            <a:pPr marL="0" indent="0">
              <a:buNone/>
            </a:pPr>
            <a:endParaRPr lang="en-US" b="1" dirty="0"/>
          </a:p>
        </p:txBody>
      </p:sp>
    </p:spTree>
    <p:extLst>
      <p:ext uri="{BB962C8B-B14F-4D97-AF65-F5344CB8AC3E}">
        <p14:creationId xmlns:p14="http://schemas.microsoft.com/office/powerpoint/2010/main" val="287525520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Override1.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docProps/app.xml><?xml version="1.0" encoding="utf-8"?>
<Properties xmlns="http://schemas.openxmlformats.org/officeDocument/2006/extended-properties" xmlns:vt="http://schemas.openxmlformats.org/officeDocument/2006/docPropsVTypes">
  <Template/>
  <TotalTime>1747</TotalTime>
  <Words>1278</Words>
  <Application>Microsoft Office PowerPoint</Application>
  <PresentationFormat>Widescreen</PresentationFormat>
  <Paragraphs>150</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Trebuchet MS</vt:lpstr>
      <vt:lpstr>Wingdings</vt:lpstr>
      <vt:lpstr>Wingdings 3</vt:lpstr>
      <vt:lpstr>Facet</vt:lpstr>
      <vt:lpstr>Automation of Loan Sanction and Disbursement Process – Credit Shield</vt:lpstr>
      <vt:lpstr>Situation/Problem/Opportunity</vt:lpstr>
      <vt:lpstr>Purpose Statement (Goals)</vt:lpstr>
      <vt:lpstr>Project Objectives</vt:lpstr>
      <vt:lpstr>Success Criteria</vt:lpstr>
      <vt:lpstr>Methods/Approach</vt:lpstr>
      <vt:lpstr>PowerPoint Presentation</vt:lpstr>
      <vt:lpstr>PowerPoint Presentation</vt:lpstr>
      <vt:lpstr>PowerPoint Presentation</vt:lpstr>
      <vt:lpstr>PowerPoint Presentation</vt:lpstr>
      <vt:lpstr>PowerPoint Presentation</vt:lpstr>
      <vt:lpstr>PowerPoint Presentation</vt:lpstr>
      <vt:lpstr>Resources</vt:lpstr>
      <vt:lpstr>Risks and Dependencies</vt:lpstr>
      <vt:lpstr>Conclusion Automation will reduce costs, improve efficiency, and enhance customer satisfaction. Provides a competitive edge in digital banking. Strongly recommended for approval and implementation.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Jai Ojha</dc:creator>
  <cp:lastModifiedBy>Rashmi Thawali</cp:lastModifiedBy>
  <cp:revision>6</cp:revision>
  <dcterms:created xsi:type="dcterms:W3CDTF">2025-09-02T07:33:37Z</dcterms:created>
  <dcterms:modified xsi:type="dcterms:W3CDTF">2025-10-01T17:10:00Z</dcterms:modified>
</cp:coreProperties>
</file>