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1520" r:id="rId2"/>
    <p:sldId id="1536" r:id="rId3"/>
    <p:sldId id="1526" r:id="rId4"/>
    <p:sldId id="1539" r:id="rId5"/>
    <p:sldId id="1525" r:id="rId6"/>
    <p:sldId id="1540" r:id="rId7"/>
    <p:sldId id="1529" r:id="rId8"/>
    <p:sldId id="1541" r:id="rId9"/>
    <p:sldId id="1542" r:id="rId10"/>
    <p:sldId id="1543" r:id="rId11"/>
    <p:sldId id="1544" r:id="rId12"/>
    <p:sldId id="1545" r:id="rId13"/>
    <p:sldId id="15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/>
    <p:restoredTop sz="94769"/>
  </p:normalViewPr>
  <p:slideViewPr>
    <p:cSldViewPr snapToGrid="0" snapToObjects="1">
      <p:cViewPr varScale="1">
        <p:scale>
          <a:sx n="102" d="100"/>
          <a:sy n="102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2ED2C-17E5-8E40-B470-66FFBAE94DB3}" type="datetimeFigureOut">
              <a:rPr lang="en-US" smtClean="0"/>
              <a:t>7/14/25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59941-A015-1345-9A20-596345A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9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9941-A015-1345-9A20-596345AB12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2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9941-A015-1345-9A20-596345AB12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5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9941-A015-1345-9A20-596345AB12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9941-A015-1345-9A20-596345AB12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8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9941-A015-1345-9A20-596345AB12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9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59941-A015-1345-9A20-596345AB12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5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2920382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5413788"/>
            <a:ext cx="6675120" cy="64008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858000"/>
          </a:xfrm>
          <a:blipFill dpi="0" rotWithShape="1">
            <a:blip r:embed="rId2">
              <a:alphaModFix amt="60000"/>
            </a:blip>
            <a:srcRect/>
            <a:stretch>
              <a:fillRect l="-5681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BEFB6B4-A1CA-B788-D366-460FCF81670F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164" y="1893372"/>
            <a:ext cx="36576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30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120" y="820882"/>
            <a:ext cx="6813300" cy="210325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415547F-4F84-3067-76DF-196AFC6115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475" y="1"/>
            <a:ext cx="3776472" cy="6220147"/>
          </a:xfrm>
          <a:custGeom>
            <a:avLst/>
            <a:gdLst>
              <a:gd name="connsiteX0" fmla="*/ 0 w 3776472"/>
              <a:gd name="connsiteY0" fmla="*/ 0 h 6220147"/>
              <a:gd name="connsiteX1" fmla="*/ 3776472 w 3776472"/>
              <a:gd name="connsiteY1" fmla="*/ 0 h 6220147"/>
              <a:gd name="connsiteX2" fmla="*/ 3776472 w 3776472"/>
              <a:gd name="connsiteY2" fmla="*/ 4143022 h 6220147"/>
              <a:gd name="connsiteX3" fmla="*/ 3774316 w 3776472"/>
              <a:gd name="connsiteY3" fmla="*/ 4143022 h 6220147"/>
              <a:gd name="connsiteX4" fmla="*/ 3774316 w 3776472"/>
              <a:gd name="connsiteY4" fmla="*/ 5899400 h 6220147"/>
              <a:gd name="connsiteX5" fmla="*/ 3453569 w 3776472"/>
              <a:gd name="connsiteY5" fmla="*/ 6220147 h 6220147"/>
              <a:gd name="connsiteX6" fmla="*/ 322904 w 3776472"/>
              <a:gd name="connsiteY6" fmla="*/ 6220147 h 6220147"/>
              <a:gd name="connsiteX7" fmla="*/ 2157 w 3776472"/>
              <a:gd name="connsiteY7" fmla="*/ 5899400 h 6220147"/>
              <a:gd name="connsiteX8" fmla="*/ 2157 w 3776472"/>
              <a:gd name="connsiteY8" fmla="*/ 4143022 h 6220147"/>
              <a:gd name="connsiteX9" fmla="*/ 0 w 3776472"/>
              <a:gd name="connsiteY9" fmla="*/ 4143022 h 62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6472" h="6220147">
                <a:moveTo>
                  <a:pt x="0" y="0"/>
                </a:moveTo>
                <a:lnTo>
                  <a:pt x="3776472" y="0"/>
                </a:lnTo>
                <a:lnTo>
                  <a:pt x="3776472" y="4143022"/>
                </a:lnTo>
                <a:lnTo>
                  <a:pt x="3774316" y="4143022"/>
                </a:lnTo>
                <a:lnTo>
                  <a:pt x="3774316" y="5899400"/>
                </a:lnTo>
                <a:cubicBezTo>
                  <a:pt x="3774316" y="6076544"/>
                  <a:pt x="3630713" y="6220147"/>
                  <a:pt x="3453569" y="6220147"/>
                </a:cubicBezTo>
                <a:lnTo>
                  <a:pt x="322904" y="6220147"/>
                </a:lnTo>
                <a:cubicBezTo>
                  <a:pt x="145760" y="6220147"/>
                  <a:pt x="2157" y="6076544"/>
                  <a:pt x="2157" y="5899400"/>
                </a:cubicBezTo>
                <a:lnTo>
                  <a:pt x="2157" y="4143022"/>
                </a:lnTo>
                <a:lnTo>
                  <a:pt x="0" y="414302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3121" y="3273552"/>
            <a:ext cx="6813300" cy="2947091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buFont typeface="+mj-lt"/>
              <a:buNone/>
              <a:defRPr sz="2000"/>
            </a:lvl1pPr>
            <a:lvl2pPr marL="228600" indent="0">
              <a:lnSpc>
                <a:spcPct val="140000"/>
              </a:lnSpc>
              <a:buFont typeface="+mj-lt"/>
              <a:buNone/>
              <a:defRPr sz="1800"/>
            </a:lvl2pPr>
            <a:lvl3pPr marL="457200" indent="0">
              <a:lnSpc>
                <a:spcPct val="140000"/>
              </a:lnSpc>
              <a:buFont typeface="+mj-lt"/>
              <a:buNone/>
              <a:defRPr sz="1600"/>
            </a:lvl3pPr>
            <a:lvl4pPr marL="685800" indent="0">
              <a:lnSpc>
                <a:spcPct val="140000"/>
              </a:lnSpc>
              <a:buFont typeface="+mj-lt"/>
              <a:buNone/>
              <a:defRPr sz="1400"/>
            </a:lvl4pPr>
            <a:lvl5pPr marL="914400" indent="0">
              <a:lnSpc>
                <a:spcPct val="140000"/>
              </a:lnSpc>
              <a:buFont typeface="+mj-lt"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133748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blipFill dpi="0" rotWithShape="1">
            <a:blip r:embed="rId2">
              <a:alphaModFix amt="60000"/>
            </a:blip>
            <a:srcRect/>
            <a:stretch>
              <a:fillRect l="1" t="1" r="-5" b="-48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59436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5943600"/>
            <a:ext cx="1845772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4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F2A913F-34E8-6AA3-93B1-82EC2684015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348844" y="5660464"/>
            <a:ext cx="36576" cy="521208"/>
          </a:xfrm>
          <a:prstGeom prst="rect">
            <a:avLst/>
          </a:prstGeom>
        </p:spPr>
      </p:pic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blipFill dpi="0" rotWithShape="1">
            <a:blip r:embed="rId4">
              <a:alphaModFix amt="60000"/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869680" y="5719845"/>
            <a:ext cx="1847088" cy="38975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928411" y="5746499"/>
            <a:ext cx="429207" cy="365125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8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6383B9E-F152-84FC-BD1D-4F84C5670DA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57799" y="5660464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blipFill dpi="0" rotWithShape="1">
            <a:blip r:embed="rId4">
              <a:alphaModFix amt="60000"/>
            </a:blip>
            <a:srcRect/>
            <a:stretch>
              <a:fillRect l="1" t="1" r="-5" b="-376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69680" y="5717127"/>
            <a:ext cx="1845772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534" y="5714645"/>
            <a:ext cx="429207" cy="365125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9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1C35429-0BEB-CBD1-23C7-BE3E81942C9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858000"/>
          </a:xfrm>
          <a:blipFill dpi="0" rotWithShape="1">
            <a:blip r:embed="rId4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72194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2"/>
            <a:ext cx="10467653" cy="176953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74E4BF-A9CB-F772-DFA6-C511FFC554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495800"/>
            <a:ext cx="12191999" cy="2362200"/>
          </a:xfrm>
          <a:blipFill dpi="0" rotWithShape="1">
            <a:blip r:embed="rId2">
              <a:alphaModFix amt="60000"/>
            </a:blip>
            <a:srcRect/>
            <a:stretch>
              <a:fillRect l="1" t="-200" r="-5" b="-346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84685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6B6C58C-A09F-CD8C-3AD4-3613FA8617A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7057" y="4519930"/>
            <a:ext cx="36576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44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EABB7-7892-9C4C-BB0F-8A6740F8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A54A-475F-5041-AC91-A5B0E8DAC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8E96-06A5-2F4E-915D-EB3408539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4F6FA-D326-5A4F-977F-DB9133F88D4F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C208E-9A1C-ED4B-BC72-DF0944163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1F565-3B17-0F48-B12D-BC3E70AB7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EA8C3-5DA7-B543-9C49-AA8111041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920382"/>
            <a:ext cx="6930887" cy="1267305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PredictRam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CRM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(Customized Risk Management)</a:t>
            </a:r>
          </a:p>
        </p:txBody>
      </p:sp>
      <p:pic>
        <p:nvPicPr>
          <p:cNvPr id="13" name="Picture Placeholder 12" descr="Clouds on top of the mountain">
            <a:extLst>
              <a:ext uri="{FF2B5EF4-FFF2-40B4-BE49-F238E27FC236}">
                <a16:creationId xmlns:a16="http://schemas.microsoft.com/office/drawing/2014/main" id="{DD13310E-0FDB-12DC-3E02-ED0261ABAB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0"/>
            <a:ext cx="420624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27DA98-DB9B-204F-A2EE-FB866A955736}"/>
              </a:ext>
            </a:extLst>
          </p:cNvPr>
          <p:cNvSpPr txBox="1"/>
          <p:nvPr/>
        </p:nvSpPr>
        <p:spPr>
          <a:xfrm>
            <a:off x="914400" y="4653674"/>
            <a:ext cx="67188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By: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Avinab Ashish Das, Business Analyst</a:t>
            </a:r>
          </a:p>
          <a:p>
            <a:pPr algn="l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11/07/2025</a:t>
            </a:r>
            <a:endParaRPr lang="en-US" dirty="0"/>
          </a:p>
          <a:p>
            <a:pPr algn="l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empower investment professionals with an AI-driven personalized portfolio risk analysis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ED4BB6-B3A5-5449-9047-543714CE0109}"/>
              </a:ext>
            </a:extLst>
          </p:cNvPr>
          <p:cNvSpPr txBox="1"/>
          <p:nvPr/>
        </p:nvSpPr>
        <p:spPr>
          <a:xfrm>
            <a:off x="5456684" y="1117926"/>
            <a:ext cx="1278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en-US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75E7C1-9756-BC49-92A7-AB5C969184FE}"/>
              </a:ext>
            </a:extLst>
          </p:cNvPr>
          <p:cNvSpPr txBox="1"/>
          <p:nvPr/>
        </p:nvSpPr>
        <p:spPr>
          <a:xfrm>
            <a:off x="372368" y="1487095"/>
            <a:ext cx="11447264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</a:t>
            </a:r>
          </a:p>
          <a:p>
            <a:pPr rtl="0"/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Leadership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I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Subir</a:t>
            </a: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(CEO &amp; Founder)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Provides strategic direction, ensures alignment with business goals, and oversees stakeholder engagement.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Ms. Sheetal (Co-Founder &amp; CFO)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Guides financial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compliance with SEBI/RBI regulations, and budget oversight.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of Directors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Approves project milestones, provides domain expertise from experience in investment banking, and validates strategic decisions.</a:t>
            </a:r>
          </a:p>
          <a:p>
            <a:pPr lvl="1"/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 Research Analysts: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3-4 domain experts to define risk models, risk metrics, validate market data, regulatory requirements, and data 	analysis needs.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 Team: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0" indent="-29210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Tech Lead (Mr. Arnab):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Oversee system architecture, AI module development, and integration with trading/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Demat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accounts.</a:t>
            </a:r>
            <a:endParaRPr lang="en-I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0" indent="-303213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Developers (front-end, back-end, AI/ML):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Skilled in Python (AI/ML) for AI-driven risk analysis, React for frontend dashboard, Django for backend, and PostgreSQL for data warehousing and build data pipeline, and PDF report generation.</a:t>
            </a:r>
            <a:endParaRPr lang="en-I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0" indent="-303213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Testers (Ms. </a:t>
            </a:r>
            <a:r>
              <a:rPr lang="en-I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Anuja</a:t>
            </a: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Mr. Rohan):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unit, integration, performance, and security testing using tools like Selenium</a:t>
            </a:r>
          </a:p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1638300" indent="-27940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1: Discovery &amp; Foundation (Months 1-3):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Detailed requirements analysis, architecture design, initial data warehouse setup, core technology stack selection, and prototyping of key UI/UX elements. </a:t>
            </a: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651000" indent="-303213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2: Core Development (Months 4-11):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Building the core risk calculation engine (Monte Carlo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data ingestion pipelines, dashboard functionalities, initial reporting, and integrating essential market data feeds. Iterative development with continuous testing.</a:t>
            </a:r>
          </a:p>
          <a:p>
            <a:pPr marL="1651000" indent="-303213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3: Advanced Features &amp; Optimization (Months 12-16):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Implementing AI-powered personalization, stress testing, dynamic asset onboarding, regulatory compliance logic refinement, and performance optimization.</a:t>
            </a:r>
            <a:endParaRPr lang="en-I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0" indent="-303213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4: Incremental Testing &amp; adding new features (Month 17 onwards):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Comprehensive UAT, security audits, adding new features as per market, and capturing new market like US and </a:t>
            </a:r>
            <a:r>
              <a:rPr lang="en-IN" sz="1400">
                <a:latin typeface="Times New Roman" panose="02020603050405020304" pitchFamily="18" charset="0"/>
                <a:cs typeface="Times New Roman" panose="02020603050405020304" pitchFamily="18" charset="0"/>
              </a:rPr>
              <a:t>Singapore market.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A close-up of a network">
            <a:extLst>
              <a:ext uri="{FF2B5EF4-FFF2-40B4-BE49-F238E27FC236}">
                <a16:creationId xmlns:a16="http://schemas.microsoft.com/office/drawing/2014/main" id="{5E787134-A0AD-0343-B10F-BF3461E9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252"/>
            <a:ext cx="12192000" cy="126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1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ED4BB6-B3A5-5449-9047-543714CE0109}"/>
              </a:ext>
            </a:extLst>
          </p:cNvPr>
          <p:cNvSpPr txBox="1"/>
          <p:nvPr/>
        </p:nvSpPr>
        <p:spPr>
          <a:xfrm>
            <a:off x="5488434" y="1117926"/>
            <a:ext cx="1215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en-US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75E7C1-9756-BC49-92A7-AB5C969184FE}"/>
              </a:ext>
            </a:extLst>
          </p:cNvPr>
          <p:cNvSpPr txBox="1"/>
          <p:nvPr/>
        </p:nvSpPr>
        <p:spPr>
          <a:xfrm>
            <a:off x="372368" y="1487095"/>
            <a:ext cx="1144726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Breakdown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rtl="0"/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(Rs. 1.5 Crores)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infrastructure (AWS): Rs. 1.2 crores for hosting, data storage and daily data ingestion and supporting ≥1,000 concurrent users.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servers and testing environments: Rs. 30 lakhs for local and staging setups.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(Rs. 60 Lakhs)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AI/ML frameworks (e.g., TensorFlow,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PyTorch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Rs. 50 lakhs for licenses and cloud-based processing.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(PostgreSQL) and analytics tools: Rs. 5 lakhs for data warehouse setup and management.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tools (e.g., Jira, Selenium): Rs. 1 lakhs for licenses per years.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tools (e.g., third-party auditing software like OWASP Zed Attack Proxy): Rs. 0 for penetration testing and compliance.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Frontend/backend frameworks (React, Django): Rs. 4 lakhs for licenses and integrations.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(Rs. 6.5 Crores)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Developer</a:t>
            </a:r>
            <a:r>
              <a:rPr lang="en-IN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tester,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Analysts, </a:t>
            </a:r>
            <a:r>
              <a:rPr lang="en-IN" sz="1400">
                <a:latin typeface="Times New Roman" panose="02020603050405020304" pitchFamily="18" charset="0"/>
                <a:cs typeface="Times New Roman" panose="02020603050405020304" pitchFamily="18" charset="0"/>
              </a:rPr>
              <a:t>and BA salaries: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Rs. 5.5 crores (avg. Rs. 50K to 1L/month per person).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consultant and compliance audits: Rs. 30 lakhs for third-party audits (PCI DSS, ISO 27001).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licenses (market data, e.g., Bloomberg): Rs. 70 lakhs per year for 4 financial analysts.</a:t>
            </a:r>
          </a:p>
          <a:p>
            <a:pPr marL="0" lvl="2" rtl="0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Requirements: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Contingency (Rs. 1.4 Crore)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Buffer for unforeseen costs (e.g., additional cloud resources, extended testing).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3-5 pilot client offices (investment firms, banks) to gather requirements, conduct UAT, and provide onsite training.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 of external legal or compliance experts for highly nuanced interpretations of SEBI guidelines and RBI norms, ensuring the system's outputs are fully compliant.</a:t>
            </a:r>
          </a:p>
        </p:txBody>
      </p:sp>
      <p:pic>
        <p:nvPicPr>
          <p:cNvPr id="1028" name="Picture 4" descr="A close-up of a network">
            <a:extLst>
              <a:ext uri="{FF2B5EF4-FFF2-40B4-BE49-F238E27FC236}">
                <a16:creationId xmlns:a16="http://schemas.microsoft.com/office/drawing/2014/main" id="{5E787134-A0AD-0343-B10F-BF3461E9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252"/>
            <a:ext cx="12192000" cy="126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77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C909783-237D-E142-B41D-C7A613D8D20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5528" y="0"/>
            <a:ext cx="377647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1BFEA8-35CE-DB4D-8E3D-18F51FEA8CDA}"/>
              </a:ext>
            </a:extLst>
          </p:cNvPr>
          <p:cNvSpPr txBox="1"/>
          <p:nvPr/>
        </p:nvSpPr>
        <p:spPr>
          <a:xfrm>
            <a:off x="2959100" y="221734"/>
            <a:ext cx="2374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Risks &amp; Dependencies</a:t>
            </a:r>
            <a:endParaRPr lang="en-US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340C3-77D1-A44D-8CEE-6453996CEF95}"/>
              </a:ext>
            </a:extLst>
          </p:cNvPr>
          <p:cNvSpPr txBox="1"/>
          <p:nvPr/>
        </p:nvSpPr>
        <p:spPr>
          <a:xfrm>
            <a:off x="228600" y="860366"/>
            <a:ext cx="818692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 Creep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Risk of uncontrolled changes in features (e.g., new asset types or analytics) risks delaying the timeline and exceeding the Rs. 10 crore budget. </a:t>
            </a:r>
          </a:p>
          <a:p>
            <a:pPr rtl="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Challenges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Complex integration of AI-powered risk models Monte Carlo simulations and compliance logic may delay development or data pipeline integration may delay MVP delivery or compromise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accuracy (target: ≥98%).</a:t>
            </a:r>
          </a:p>
          <a:p>
            <a:pPr rtl="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Warehouse Readiness: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Break down of Datawarehouse may cause gap in historical data that are crucial for the system's analytical capabilities.</a:t>
            </a:r>
          </a:p>
          <a:p>
            <a:pPr rtl="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Adoption Resistance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Investment advisors or portfolio managers may resist adopting the platform or limited or unclear feedback from pilot clients , hindering the target of ≥500 subscriptions within 12 months.</a:t>
            </a:r>
          </a:p>
          <a:p>
            <a:pPr rtl="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Changes: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Evolving SEBI and RBI guidelines necessitate continuous monitoring and rapid adaptation of the system's compliance logic. Breaches or non-compliance with SEBI/GDPR standards could undermine user trust and lead to regulatory penalties.</a:t>
            </a:r>
          </a:p>
          <a:p>
            <a:pPr rtl="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Overruns: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Unexpected costs for market data licensing, compliance audits, or professional services may exceed estimates.</a:t>
            </a:r>
          </a:p>
          <a:p>
            <a:pPr rtl="0"/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 Testing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Insufficient testing (e.g., missing edge cases in stress testing) risks system errors, impacting reliability and user satisfaction (target: ≥4.5/5).</a:t>
            </a:r>
          </a:p>
          <a:p>
            <a:pPr rtl="0"/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Support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Inadequate training or support may result in low user proficiency (target: ≥95% training completion), reducing adoption and engagement.</a:t>
            </a:r>
          </a:p>
        </p:txBody>
      </p:sp>
    </p:spTree>
    <p:extLst>
      <p:ext uri="{BB962C8B-B14F-4D97-AF65-F5344CB8AC3E}">
        <p14:creationId xmlns:p14="http://schemas.microsoft.com/office/powerpoint/2010/main" val="369467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78C2091-CE76-FB58-01FA-47B730FF8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421221"/>
            <a:ext cx="10478450" cy="9144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13" name="Picture Placeholder 12" descr="Close up of desert dunes">
            <a:extLst>
              <a:ext uri="{FF2B5EF4-FFF2-40B4-BE49-F238E27FC236}">
                <a16:creationId xmlns:a16="http://schemas.microsoft.com/office/drawing/2014/main" id="{1A836202-BF07-0D8C-D22B-73F87E6F86B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</p:spTree>
    <p:extLst>
      <p:ext uri="{BB962C8B-B14F-4D97-AF65-F5344CB8AC3E}">
        <p14:creationId xmlns:p14="http://schemas.microsoft.com/office/powerpoint/2010/main" val="327273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658B235-3843-164F-A446-A69A26FC52AB}"/>
              </a:ext>
            </a:extLst>
          </p:cNvPr>
          <p:cNvSpPr txBox="1"/>
          <p:nvPr/>
        </p:nvSpPr>
        <p:spPr>
          <a:xfrm>
            <a:off x="0" y="364416"/>
            <a:ext cx="6182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  <a:endParaRPr lang="en-US" u="sn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A4DA7A-91F3-B145-B1CE-D0A836436B95}"/>
              </a:ext>
            </a:extLst>
          </p:cNvPr>
          <p:cNvSpPr txBox="1"/>
          <p:nvPr/>
        </p:nvSpPr>
        <p:spPr>
          <a:xfrm>
            <a:off x="175259" y="1098164"/>
            <a:ext cx="58321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today’s volatile financial markets, investors are struggling to manage portfolio risks effectively due to fragmented data sources and inadequate real-time risk insights.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PredictRam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CRM is a cutting-edge, AI-powered web-based platform designed to provide investment advisors, risk analysts, and portfolio managers with advanced, real-time risk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leverages both market and macroeconomic factors alongside sophisticated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calculations (Monte Carlo Simulation) and stress testing to offer a comprehensive view of portfolio risk.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integrating AI-driven analytics with human expertise,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PredictRam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CRM empowers users to protect investments, enhance diversification, and make informed decisions, strengthening their competitive edge in risk management.</a:t>
            </a:r>
          </a:p>
          <a:p>
            <a:pPr rtl="0"/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solution will help investment professionals identify, access, and mitigate risks proactively, protect valuable assets from uncertainty, and deliver superior risk-adjusted performance for their clients.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C09019-0D33-8847-B989-12CADDCC7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677" y="0"/>
            <a:ext cx="6009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9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lose up of waves on the beach">
            <a:extLst>
              <a:ext uri="{FF2B5EF4-FFF2-40B4-BE49-F238E27FC236}">
                <a16:creationId xmlns:a16="http://schemas.microsoft.com/office/drawing/2014/main" id="{38F74083-643A-7BB7-3E34-3CE81CB4BC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0B546-A3C2-9374-B0C2-E79D26B38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03020"/>
            <a:ext cx="11372850" cy="510921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professionals face challenges managing portfolio risks due to market volatility, interest rate changes, currency swings, inflation, and geopolitical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 markets are highly interconnected, driven by rapid interest rate changes, currency fluctuations, inflation, evolving policies, and unpredictable geopolitical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pressure from SEBI and RBI under Basel III is increasing, demanding stricter compliance and risk transparency.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 need for strong risk management is rising, many solutions are too basic, slow, or costly for smaller firms.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Current solutions lack integration of comprehensive market data, advanced simulation models, and sector-specific insights.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Advisors lose time on manual analysis and lack tools to measure stress scenario risks or adapt to regulatory/inflation shifts.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Sophisticated solutions are proprietary, costly, and require technical expertise, restricting use to large institutions while meeting SEBI/RBI norms.</a:t>
            </a:r>
          </a:p>
          <a:p>
            <a:r>
              <a:rPr lang="en-IN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Growing demand exists for AI-powered solutions offering fast, accurate predictive analytics for risk assessment using vast datasets.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PredictRam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CRM offers an AI-based platform automating risk analysis with real-time macro data and inflation-linked strategies.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empowers professionals to protect assets, optimize returns, comply with SEBI/RBI, and gain a competitive edge in risk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innovation meets unmet needs in speed, accuracy, and affordability, helping gain market share in risk management.</a:t>
            </a:r>
          </a:p>
        </p:txBody>
      </p:sp>
    </p:spTree>
    <p:extLst>
      <p:ext uri="{BB962C8B-B14F-4D97-AF65-F5344CB8AC3E}">
        <p14:creationId xmlns:p14="http://schemas.microsoft.com/office/powerpoint/2010/main" val="351683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223728-0310-28AC-9DF0-74DB4A109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90" y="761615"/>
            <a:ext cx="4173673" cy="298155"/>
          </a:xfrm>
        </p:spPr>
        <p:txBody>
          <a:bodyPr/>
          <a:lstStyle/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Statement</a:t>
            </a:r>
            <a:endParaRPr lang="en-US" sz="1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AC2A31-C8C2-4C0E-07B6-7E2F6EE012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1627" y="1320177"/>
            <a:ext cx="5791200" cy="5106646"/>
          </a:xfrm>
        </p:spPr>
        <p:txBody>
          <a:bodyPr>
            <a:normAutofit fontScale="92500" lnSpcReduction="10000"/>
          </a:bodyPr>
          <a:lstStyle/>
          <a:p>
            <a:r>
              <a:rPr lang="en-US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 issue</a:t>
            </a:r>
          </a:p>
          <a:p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Automates risk calculations using advanced Monte Carlo </a:t>
            </a:r>
            <a:r>
              <a:rPr lang="en-IN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simulations, stress testing, and scenario analysis by integrates macroeconomic and market condition data daily into a centralized data warehouse and providing tailored risk strategies, including CPI-linked bonds and custom ETFs, to protect investor assets from inflation and uncertainty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r>
              <a:rPr lang="en-IN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</a:p>
          <a:p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automates data standardization and analysis, ensuring rapid, precise insights and regulatory compliance with SEBI, RBI, and Basel III norms minimizing potential losses and maximizing growth opportunities.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than alternatives</a:t>
            </a:r>
          </a:p>
          <a:p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fragmented tools, it consolidates diverse market, macroeconomic, and geopolitical data for a truly comprehensive risk view provides deeper, sector-specific, interactive dashboards, real-time market trend analysis and inflation-adjusted strategies not commonly offered by static or delayed reporting in competing systems.</a:t>
            </a:r>
          </a:p>
          <a:p>
            <a:r>
              <a:rPr lang="en-IN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it happened</a:t>
            </a:r>
          </a:p>
          <a:p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collaboration between the finance research team and tech team of 6 developers, led by Mr. Arnab, and testers Ms. </a:t>
            </a:r>
            <a:r>
              <a:rPr lang="en-IN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Anuja</a:t>
            </a: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Mr. Rohan to refine risk models, incorporate new market factors, and ensure regulatory alignment, build a data warehouse for daily truncation, loading, and secure storage of vast historical and real-time financial data and Launch MVP to gather user feedback, iterate, and scale to full rollout.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394A128-8960-F94A-B8E0-28B3B8EC3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48" r="1348"/>
          <a:stretch>
            <a:fillRect/>
          </a:stretch>
        </p:blipFill>
        <p:spPr>
          <a:xfrm>
            <a:off x="6096000" y="761615"/>
            <a:ext cx="5791200" cy="5665208"/>
          </a:xfrm>
        </p:spPr>
      </p:pic>
    </p:spTree>
    <p:extLst>
      <p:ext uri="{BB962C8B-B14F-4D97-AF65-F5344CB8AC3E}">
        <p14:creationId xmlns:p14="http://schemas.microsoft.com/office/powerpoint/2010/main" val="424741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BC4E-AE95-03B8-85AD-08B8F63C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53" y="2143593"/>
            <a:ext cx="2037647" cy="377038"/>
          </a:xfrm>
        </p:spPr>
        <p:txBody>
          <a:bodyPr>
            <a:noAutofit/>
          </a:bodyPr>
          <a:lstStyle/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Objectives</a:t>
            </a:r>
            <a:endParaRPr lang="en-US" sz="1800" dirty="0"/>
          </a:p>
        </p:txBody>
      </p:sp>
      <p:pic>
        <p:nvPicPr>
          <p:cNvPr id="8" name="Picture Placeholder 7" descr="A moon in the clouds">
            <a:extLst>
              <a:ext uri="{FF2B5EF4-FFF2-40B4-BE49-F238E27FC236}">
                <a16:creationId xmlns:a16="http://schemas.microsoft.com/office/drawing/2014/main" id="{D62638D9-CDCE-73A8-D5C2-299E4C49FA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179882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20D1-4DDE-3BC8-CA2E-F5DFC2C5D1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1022" y="2143593"/>
            <a:ext cx="6861148" cy="4452079"/>
          </a:xfrm>
        </p:spPr>
        <p:txBody>
          <a:bodyPr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must handle large datasets (e.g., historical market data, transactional data) and support a growing user base, ensuring performance under high demand.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 Monte Carlo simulations for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calculations, stress testing for extreme market scenarios, and covariance/correlation analysis for portfolio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calculations at </a:t>
            </a:r>
            <a:r>
              <a:rPr lang="en-IN" sz="1400">
                <a:latin typeface="Times New Roman" panose="02020603050405020304" pitchFamily="18" charset="0"/>
                <a:cs typeface="Times New Roman" panose="02020603050405020304" pitchFamily="18" charset="0"/>
              </a:rPr>
              <a:t>95%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confidence levels within a 10-day horizon for trading portfolios, with accurate stress testing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 with SEBI guidelines for mutual funds, brokers, and banks, and RBI Basel III norms for banks and NBFCs, ensuring regulatory adherence.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portfolio risk analysis based on market conditions (e.g., interest rates, CPI, currency volatility) and macroeconomic/geopolitical factors (e.g., policy changes, US Fed decisions).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Intuitive dashboard and downloadable PDF reports tailored for investment advisors, risk analysts, and portfolio managers, ensuring ease of use and accessibility.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a roadmap for ongoing enhancements, including support for new asset types, evolving compliance norms, and improved AI models.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the system's speed and responsiveness under various loads, especially for real-time data processing and complex simulations.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F00C2-8AE3-2C43-9C61-1763FCA5595B}"/>
              </a:ext>
            </a:extLst>
          </p:cNvPr>
          <p:cNvSpPr txBox="1"/>
          <p:nvPr/>
        </p:nvSpPr>
        <p:spPr>
          <a:xfrm>
            <a:off x="563329" y="2520631"/>
            <a:ext cx="450769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objectives to development and rigorously test, design and select a robust, AI-powered web-based platform that meets specific design criteria, technical specifications, and functional requirements to address the complexities of portfolio risk management.</a:t>
            </a:r>
          </a:p>
        </p:txBody>
      </p:sp>
    </p:spTree>
    <p:extLst>
      <p:ext uri="{BB962C8B-B14F-4D97-AF65-F5344CB8AC3E}">
        <p14:creationId xmlns:p14="http://schemas.microsoft.com/office/powerpoint/2010/main" val="275138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1E82F5-0D16-5244-973A-8194729927C6}"/>
              </a:ext>
            </a:extLst>
          </p:cNvPr>
          <p:cNvSpPr txBox="1"/>
          <p:nvPr/>
        </p:nvSpPr>
        <p:spPr>
          <a:xfrm>
            <a:off x="831534" y="1213366"/>
            <a:ext cx="6815136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Adaption: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≥50 pilot client subscriptions of investment advisors, risk analysts, and portfolio managers onboarded within the first 3–6 months of launch and ≥500 active subscriptions within 12 months of launch.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Engagement:</a:t>
            </a:r>
          </a:p>
          <a:p>
            <a:pPr rtl="0"/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≥80% of users generate at least one key modules like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calculation, stress testing, PDF report generation, and dashboard analytics and ≥70% of users utilize the platform’s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Demat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account integration for portfolio management tasks.</a:t>
            </a:r>
          </a:p>
          <a:p>
            <a:pPr rtl="0"/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Timely Updates: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refresh of market, macroeconomic, and geopolitical data truncation and loading (e.g., interest rates, CPI, Brent Crude prices etc.) within 2 hours after market close, with ≥99% success rate.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Uptime: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&gt;99.5% uptime to ensure zero critical outages (i.e., downtime &gt;5 minutes) during peak usage hours (9 AM–3:30 PM market hours) and response times of ≤2 seconds for portfolios with up to 1,000 assets.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Security: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zero data breaches or unauthorized access incidents, ensure all sensitive data (e.g., transactional data, user portfolios) is encrypted with industry-standard protocols (e.g., AES-256) and periodic internal and external security audits and penetration tests.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54DD98-0983-714B-B4EF-03AA3BE888CA}"/>
              </a:ext>
            </a:extLst>
          </p:cNvPr>
          <p:cNvSpPr txBox="1"/>
          <p:nvPr/>
        </p:nvSpPr>
        <p:spPr>
          <a:xfrm>
            <a:off x="831533" y="638294"/>
            <a:ext cx="1831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uccess </a:t>
            </a:r>
            <a:r>
              <a:rPr lang="en-IN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riteria</a:t>
            </a:r>
            <a:endParaRPr lang="en-US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04482E-0C1E-904D-8949-63CAD8C40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70" y="0"/>
            <a:ext cx="4545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D6B4-75AD-7BDB-A460-70C4E1C7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690" y="351155"/>
            <a:ext cx="2166619" cy="288925"/>
          </a:xfrm>
        </p:spPr>
        <p:txBody>
          <a:bodyPr/>
          <a:lstStyle/>
          <a:p>
            <a:pPr algn="ctr"/>
            <a:r>
              <a:rPr lang="en-IN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Methods/Approach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CB31D9-9717-9B45-A26C-9905406BF4C9}"/>
              </a:ext>
            </a:extLst>
          </p:cNvPr>
          <p:cNvSpPr txBox="1"/>
          <p:nvPr/>
        </p:nvSpPr>
        <p:spPr>
          <a:xfrm>
            <a:off x="310991" y="912614"/>
            <a:ext cx="717957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Initiation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kickoff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meetings with the Board of Directors, founders (Mr.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Ms. Sheetal), finance team, and tech team (led by Mr. Arnab) to define the vision for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PredictRam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CRM (e.g., "Revolutionizing portfolio risk management with AI").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high-level requirements for risk models, compliance needs, select technology stack (e.g., Python for AI, React for frontend, PostgreSQL for data warehouse, AWS for cloud hosting) and user roles.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Finance team, with their deep domain knowledge, will work with Business Analysts to draft initial user stories and features and Tech Lead (Mr. Arnab), Developers, and Testers (Ms.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Anuja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Mr. Rohan) established agile tools e.g., Jira for task management, Confluence for documentation.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Sprint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2-week sprint planning sessions with the tech team, finance team, and stakeholders to break down the product backlog into prioritized user stories e.g., daily data ingestion,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simulation engine, PDF reporting.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effort, collectively adapted 2 weeks sprint cycle (e.g., Develop Monte Carlo simulation for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95% confidence level and Implement core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 for equity portfolios)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Developers break down selected user stories into smaller, manageable tasks and set clear acceptance criteria for each story aligned with regulatory standards.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AEA659-6ABA-8045-9396-06E5D056A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564" y="2028226"/>
            <a:ext cx="4426975" cy="31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6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D6B4-75AD-7BDB-A460-70C4E1C7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690" y="351155"/>
            <a:ext cx="2166619" cy="288925"/>
          </a:xfrm>
        </p:spPr>
        <p:txBody>
          <a:bodyPr/>
          <a:lstStyle/>
          <a:p>
            <a:pPr algn="ctr"/>
            <a:r>
              <a:rPr lang="en-IN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Methods/Approach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A82FC-F6E8-094D-AC33-5AD7E9F3613E}"/>
              </a:ext>
            </a:extLst>
          </p:cNvPr>
          <p:cNvSpPr txBox="1"/>
          <p:nvPr/>
        </p:nvSpPr>
        <p:spPr>
          <a:xfrm>
            <a:off x="522922" y="1010900"/>
            <a:ext cx="665638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&amp; Iteration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in 2 week sprints delivering incremental, working features. Conduct short daily meetings for the development team to synchronize, discuss progress, impediments, and plans for the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Developers write code, perform unit tests, and integrate their work continuously. Regular demos of portfolio analysis modules, dashboards, stress testing tools, and reporting outputs.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Weekly check-ins with stakeholders involve founders and other stakeholders, providing direct feedback on completed increments for transparency and alignment.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and Quality Assurance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unit testing for individual components (e.g.,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algorithm, data pipeline) during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Ms.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Anuja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Mr. Rohan, as testers, will be actively involved from the beginning of each sprint, writing test cases and executing tests as features are developed.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key finance team and founders in end-users testing increments to ensure usability and functional fit.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55259-4430-7D4E-A52D-178ED8ADF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400" y="1710652"/>
            <a:ext cx="4426975" cy="31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8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D6B4-75AD-7BDB-A460-70C4E1C7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690" y="351155"/>
            <a:ext cx="2166619" cy="288925"/>
          </a:xfrm>
        </p:spPr>
        <p:txBody>
          <a:bodyPr/>
          <a:lstStyle/>
          <a:p>
            <a:pPr algn="ctr"/>
            <a:r>
              <a:rPr lang="en-IN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Methods/Approach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A82FC-F6E8-094D-AC33-5AD7E9F3613E}"/>
              </a:ext>
            </a:extLst>
          </p:cNvPr>
          <p:cNvSpPr txBox="1"/>
          <p:nvPr/>
        </p:nvSpPr>
        <p:spPr>
          <a:xfrm>
            <a:off x="522922" y="1010900"/>
            <a:ext cx="6656387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Deployment and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rolling releases, initiate MVP to a pilot group (≥50 clients) in production after passing QA checks.</a:t>
            </a:r>
            <a:endParaRPr lang="en-I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system performance post-deployment (e.g., uptime, response time) Consider rolling out new features to a subset of users first to gather feedback before a full release, especially for major functionalities.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incremental launch of new features, targeting ≥500 subscriptions within 8-12 months of launch. Announce new features and updates to users, providing release notes and training.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Retrospectives and Continuous Improvement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sprint retrospectives after each 2-week sprint to discuss what went well, what didn’t, and action items for improvement.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went well?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could be improved?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we commit to doing differently in the next sprint?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≥80% of actionable pilot client feedback within 2 months of collection based on retrospective outcomes implement changes to workflows, tools, or communication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lessons learned and best practices to build collective knowledge to inform future development cycles.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9A90B-9C29-9F44-BBEF-35654DF6A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030" y="2015700"/>
            <a:ext cx="4426975" cy="31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58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2661</Words>
  <Application>Microsoft Macintosh PowerPoint</Application>
  <PresentationFormat>Widescreen</PresentationFormat>
  <Paragraphs>166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PredictRam CRM  (Customized Risk Management)</vt:lpstr>
      <vt:lpstr>PowerPoint Presentation</vt:lpstr>
      <vt:lpstr>PowerPoint Presentation</vt:lpstr>
      <vt:lpstr>Purpose Statement</vt:lpstr>
      <vt:lpstr>Project Objectives</vt:lpstr>
      <vt:lpstr>PowerPoint Presentation</vt:lpstr>
      <vt:lpstr>Methods/Approach</vt:lpstr>
      <vt:lpstr>Methods/Approach</vt:lpstr>
      <vt:lpstr>Methods/Approach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PredictRam CRM  (Customized Risk Management)</dc:title>
  <dc:creator>Avinab Das</dc:creator>
  <cp:lastModifiedBy>Avinab Das</cp:lastModifiedBy>
  <cp:revision>23</cp:revision>
  <dcterms:created xsi:type="dcterms:W3CDTF">2025-07-11T04:22:59Z</dcterms:created>
  <dcterms:modified xsi:type="dcterms:W3CDTF">2025-07-14T09:28:12Z</dcterms:modified>
</cp:coreProperties>
</file>