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13"/>
  </p:notes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(USD)</c:v>
                </c:pt>
              </c:strCache>
            </c:strRef>
          </c:tx>
          <c:spPr>
            <a:gradFill flip="none" rotWithShape="1">
              <a:gsLst>
                <a:gs pos="0">
                  <a:srgbClr val="0038A8">
                    <a:tint val="66000"/>
                    <a:satMod val="160000"/>
                  </a:srgbClr>
                </a:gs>
                <a:gs pos="50000">
                  <a:srgbClr val="0038A8">
                    <a:tint val="44500"/>
                    <a:satMod val="160000"/>
                  </a:srgbClr>
                </a:gs>
                <a:gs pos="100000">
                  <a:srgbClr val="0038A8">
                    <a:tint val="23500"/>
                    <a:satMod val="160000"/>
                  </a:srgbClr>
                </a:gs>
              </a:gsLst>
              <a:lin ang="0" scaled="1"/>
              <a:tileRect/>
            </a:gradFill>
          </c:spPr>
          <c:invertIfNegative val="1"/>
          <c:dPt>
            <c:idx val="1"/>
            <c:invertIfNegative val="1"/>
            <c:bubble3D val="0"/>
            <c:spPr>
              <a:gradFill flip="none" rotWithShape="1">
                <a:gsLst>
                  <a:gs pos="0">
                    <a:srgbClr val="0038A8">
                      <a:tint val="66000"/>
                      <a:satMod val="160000"/>
                    </a:srgbClr>
                  </a:gs>
                  <a:gs pos="50000">
                    <a:srgbClr val="0038A8">
                      <a:tint val="44500"/>
                      <a:satMod val="160000"/>
                    </a:srgbClr>
                  </a:gs>
                  <a:gs pos="100000">
                    <a:srgbClr val="0038A8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A4FF-4F22-AFFB-8025F58474A8}"/>
              </c:ext>
            </c:extLst>
          </c:dPt>
          <c:cat>
            <c:strRef>
              <c:f>Sheet1!$A$2:$A$6</c:f>
              <c:strCache>
                <c:ptCount val="5"/>
                <c:pt idx="0">
                  <c:v>Resource Cost</c:v>
                </c:pt>
                <c:pt idx="1">
                  <c:v>Infrastructure &amp; Tools</c:v>
                </c:pt>
                <c:pt idx="2">
                  <c:v>Training &amp; Change</c:v>
                </c:pt>
                <c:pt idx="3">
                  <c:v>Travel &amp; Governance</c:v>
                </c:pt>
                <c:pt idx="4">
                  <c:v>Contingency Reserve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890000</c:v>
                </c:pt>
                <c:pt idx="1">
                  <c:v>178000</c:v>
                </c:pt>
                <c:pt idx="2">
                  <c:v>35000</c:v>
                </c:pt>
                <c:pt idx="3">
                  <c:v>40000</c:v>
                </c:pt>
                <c:pt idx="4">
                  <c:v>114000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FF-4F22-AFFB-8025F58474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Distribution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8F-48C3-B889-257562372C84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E8F-48C3-B889-257562372C84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Sheet1!$A$2:$A$6</c:f>
              <c:strCache>
                <c:ptCount val="5"/>
                <c:pt idx="0">
                  <c:v>Resource Cost</c:v>
                </c:pt>
                <c:pt idx="1">
                  <c:v>Infrastructure &amp; Tools</c:v>
                </c:pt>
                <c:pt idx="2">
                  <c:v>Training &amp; Change</c:v>
                </c:pt>
                <c:pt idx="3">
                  <c:v>Travel &amp; Governance</c:v>
                </c:pt>
                <c:pt idx="4">
                  <c:v>Contingency Reserve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890000</c:v>
                </c:pt>
                <c:pt idx="1">
                  <c:v>178000</c:v>
                </c:pt>
                <c:pt idx="2">
                  <c:v>35000</c:v>
                </c:pt>
                <c:pt idx="3">
                  <c:v>40000</c:v>
                </c:pt>
                <c:pt idx="4">
                  <c:v>114000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8F-48C3-B889-257562372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1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675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Introduces purpose: structured procurement using Waterfall ensuring efficiency, compliance, and transparency.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76937" y="1828799"/>
            <a:ext cx="990599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10" y="3264407"/>
            <a:ext cx="3859795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6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47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2898648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3" y="589767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92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21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9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91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1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738039" y="7605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0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0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3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4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9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8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3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320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8" y="6365499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8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5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Procurement Operations Lifecycle – Mount Sinai Healthcare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t>Business Process Analysis Using Waterfall Methodology</a:t>
            </a:r>
          </a:p>
          <a:p>
            <a:endParaRPr/>
          </a:p>
          <a:p>
            <a:r>
              <a:t>Presented by: [Your Name]</a:t>
            </a:r>
          </a:p>
          <a:p>
            <a:r>
              <a:t>Business Analyst – Finance &amp; Procurement Operations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b="1" dirty="0"/>
              <a:t>BUDGET OVERVIEW – Mount Sinai Procurement Project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77860"/>
              </p:ext>
            </p:extLst>
          </p:nvPr>
        </p:nvGraphicFramePr>
        <p:xfrm>
          <a:off x="77820" y="2011680"/>
          <a:ext cx="48249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824411"/>
              </p:ext>
            </p:extLst>
          </p:nvPr>
        </p:nvGraphicFramePr>
        <p:xfrm>
          <a:off x="4902740" y="2208178"/>
          <a:ext cx="4163440" cy="2546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4282" y="493776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prstClr val="black"/>
                </a:solidFill>
              </a:rPr>
              <a:t>Estimated Total Project Budget: ≈ $1.25 Million USD</a:t>
            </a:r>
            <a:endParaRPr dirty="0"/>
          </a:p>
          <a:p>
            <a:pPr>
              <a:defRPr sz="2200" b="1">
                <a:solidFill>
                  <a:srgbClr val="0038A8"/>
                </a:solidFill>
              </a:defRPr>
            </a:pPr>
            <a:r>
              <a:rPr dirty="0"/>
              <a:t>Key Highlights: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dirty="0"/>
              <a:t>• </a:t>
            </a: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Total Project Cost ≈ $1.25 Million USD (</a:t>
            </a: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</a:t>
            </a: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months duration)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Largest spend on Resource Costs (≈ 71%)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Infrastructure &amp; ERP licensing contributes ≈ 14%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Balanced investment across Training, Governance &amp; Contingency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Post-Go-Live BAU operations expected ≈ $300K/year</a:t>
            </a:r>
          </a:p>
        </p:txBody>
      </p:sp>
    </p:spTree>
  </p:cSld>
  <p:clrMapOvr>
    <a:masterClrMapping/>
  </p:clrMapOvr>
  <p:transition spd="slow">
    <p:comb/>
    <p:sndAc>
      <p:stSnd>
        <p:snd r:embed="rId2" name="voltage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D353-EDB4-A29A-DCC6-24BC16ACB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b="1" dirty="0"/>
              <a:t>RISK &amp;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8DE1E-F165-FCAC-5E3E-FF09D2A17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2295727"/>
            <a:ext cx="8852170" cy="4319081"/>
          </a:xfrm>
        </p:spPr>
        <p:txBody>
          <a:bodyPr/>
          <a:lstStyle/>
          <a:p>
            <a:r>
              <a:rPr lang="en-IN" sz="1200" b="1" dirty="0"/>
              <a:t>Knowledge Transition &amp; Domain Understanding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400" i="1" dirty="0"/>
              <a:t>Initial lack of domain knowledge about Mount Sinai’s healthcare procurement policies, vendor contracts, and compliance (HIPAA, SOX).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400" i="1" dirty="0"/>
              <a:t>Conduct Knowledge transition session with client SME’s </a:t>
            </a:r>
            <a:endParaRPr lang="en-IN" sz="1400" i="1" dirty="0"/>
          </a:p>
          <a:p>
            <a:r>
              <a:rPr lang="en-GB" sz="1200" b="1" dirty="0"/>
              <a:t>ERP Tool &amp; System Access Delays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400" i="1" dirty="0"/>
              <a:t>Delay in provisioning ERP tool access (Client Cloud / Oracle) for offshore team.</a:t>
            </a:r>
          </a:p>
          <a:p>
            <a:r>
              <a:rPr lang="en-IN" sz="1200" b="1" dirty="0"/>
              <a:t>Time Zone &amp; Communication Gaps</a:t>
            </a:r>
          </a:p>
          <a:p>
            <a:pPr marL="0" indent="0">
              <a:buNone/>
            </a:pPr>
            <a:endParaRPr lang="en-IN" sz="1400" i="1" dirty="0"/>
          </a:p>
          <a:p>
            <a:pPr marL="514350" lvl="1" indent="-17145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400" i="1" dirty="0"/>
              <a:t>Time zone difference (New York vs India) caused delays in approvals, clarifications, and ticket resolution.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400" i="1" dirty="0"/>
              <a:t>  Real-time issue escalation was challenging in early stages.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400" i="1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IN" sz="1200" b="1" dirty="0"/>
              <a:t>        Technology Integration Delays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IN" altLang="en-US" sz="1200" b="1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IN" sz="1400" i="1" dirty="0"/>
              <a:t>Interface issues between Mount Sinai’s ERP and Power BI dashboards (data refresh lag, API limitations).</a:t>
            </a:r>
            <a:endParaRPr lang="en-US" altLang="en-US" sz="1400" i="1" dirty="0"/>
          </a:p>
          <a:p>
            <a:pPr marL="0" indent="0">
              <a:buNone/>
            </a:pPr>
            <a:endParaRPr lang="en-IN" sz="1400" i="1" dirty="0"/>
          </a:p>
          <a:p>
            <a:pPr marL="0" indent="0">
              <a:buNone/>
            </a:pPr>
            <a:endParaRPr lang="en-IN" sz="1400" b="1" dirty="0"/>
          </a:p>
          <a:p>
            <a:pPr marL="0" indent="0">
              <a:buNone/>
            </a:pPr>
            <a:endParaRPr lang="en-IN" sz="1400" b="1" dirty="0"/>
          </a:p>
          <a:p>
            <a:pPr marL="0" indent="0">
              <a:buNone/>
            </a:pP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3673225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400" b="1" dirty="0"/>
              <a:t>SITUATION</a:t>
            </a:r>
            <a:r>
              <a:rPr lang="en-IN" sz="2400" dirty="0"/>
              <a:t> - What situation created to develop this project 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2B39420-A03B-03DE-1009-74667957B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91" y="2489199"/>
            <a:ext cx="8463063" cy="4038053"/>
          </a:xfrm>
        </p:spPr>
        <p:txBody>
          <a:bodyPr>
            <a:normAutofit fontScale="70000" lnSpcReduction="20000"/>
          </a:bodyPr>
          <a:lstStyle/>
          <a:p>
            <a:r>
              <a:rPr lang="en-IN" dirty="0"/>
              <a:t>Mount Sinai Healthcare, a major hospital network based in New York, USA, manages large-scale healthcare procurement involving medical equipment, consultants, software, and services &amp; also maintenance.  </a:t>
            </a:r>
          </a:p>
          <a:p>
            <a:r>
              <a:rPr lang="en-IN" dirty="0"/>
              <a:t>Their existing procurement process was highly decentralized and manual, handled internally across multiple hospital departments. That was too much to handle . </a:t>
            </a:r>
          </a:p>
          <a:p>
            <a:pPr marL="0" indent="0">
              <a:buNone/>
            </a:pPr>
            <a:r>
              <a:rPr lang="en-IN" dirty="0"/>
              <a:t> </a:t>
            </a:r>
          </a:p>
          <a:p>
            <a:r>
              <a:rPr lang="en-IN" dirty="0"/>
              <a:t>This led to inconsistencies, delayed approvals, and poor visibility over budgets and payments.</a:t>
            </a:r>
          </a:p>
          <a:p>
            <a:pPr marL="0" indent="0">
              <a:buNone/>
            </a:pPr>
            <a:r>
              <a:rPr lang="en-IN" dirty="0"/>
              <a:t> </a:t>
            </a:r>
          </a:p>
          <a:p>
            <a:r>
              <a:rPr lang="en-IN" dirty="0"/>
              <a:t>Each department managed its own approvals, SOW / Quote validation, and fund allocations to create new request to get the purchase order numbers 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No unified system existed to track CAPEX/OPEX usage across functions.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Stakeholders lacked </a:t>
            </a:r>
            <a:r>
              <a:rPr lang="en-IN" b="1" dirty="0"/>
              <a:t>real-time dashboards</a:t>
            </a:r>
            <a:r>
              <a:rPr lang="en-IN" dirty="0"/>
              <a:t> to monitor request status or vendor payments.</a:t>
            </a:r>
          </a:p>
          <a:p>
            <a:pPr marL="0" indent="0">
              <a:buNone/>
            </a:pPr>
            <a:r>
              <a:rPr lang="en-IN" dirty="0"/>
              <a:t> </a:t>
            </a:r>
          </a:p>
          <a:p>
            <a:r>
              <a:rPr lang="en-IN" dirty="0"/>
              <a:t>Fund validation, PO creation, invoice mapping took longer time. 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011680" y="2011680"/>
            <a:ext cx="2743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arrow.wav"/>
          </p:stSnd>
        </p:sndAc>
      </p:transition>
    </mc:Choice>
    <mc:Fallback>
      <p:transition spd="med">
        <p:fade/>
        <p:sndAc>
          <p:stSnd>
            <p:snd r:embed="rId2" name="arrow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2C2E-0A15-B036-DECC-8F7B6BD0B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b="1" dirty="0"/>
              <a:t>PROBLEM</a:t>
            </a:r>
            <a:r>
              <a:rPr lang="en-IN" sz="2400" dirty="0"/>
              <a:t> - What problems we faced during the initial phase of this project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22BDE-1FFB-B900-8625-ED507D70F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217906"/>
            <a:ext cx="7744597" cy="455254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IN" sz="1300" dirty="0"/>
              <a:t>Mount Sinai Healthcare, a major hospital network based in New York, USA, manages large-scale healthcare procurement involving medical equipment, consultants, software, and services &amp; also maintenance.  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 Creating process flow </a:t>
            </a:r>
            <a:r>
              <a:rPr lang="en-IN" sz="1300" dirty="0" err="1"/>
              <a:t>digram</a:t>
            </a:r>
            <a:r>
              <a:rPr lang="en-IN" sz="1300" dirty="0"/>
              <a:t>/ Framing SOP or DTP  for all the activities which we are handling &amp; get it approved and signed by the client 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Getting adapted to the new ERP – Tool and its functionality . There are around  2 main ERP Tools (Cloud – Client dedicated tool for request creation / Oracle )  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Handling huge volumes (Inflow) for request creation  &amp; email queries 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Cross validation of budget files (CAPEX/ OPEX) . Locating the correct budget approvers and routing it to them before the request creation.  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Delays in approvals and misunderstanding of process ownership. Because of time zone.</a:t>
            </a:r>
          </a:p>
          <a:p>
            <a:r>
              <a:rPr lang="en-IN" sz="1300" dirty="0"/>
              <a:t>Set up bi-weekly governance calls to align both onsite and offshore stakeholders.</a:t>
            </a:r>
          </a:p>
          <a:p>
            <a:r>
              <a:rPr lang="en-IN" sz="1300" dirty="0"/>
              <a:t>Handling issues/ escalations and preparing ROOTCAUSE analysis </a:t>
            </a:r>
          </a:p>
          <a:p>
            <a:r>
              <a:rPr lang="en-IN" sz="1300" dirty="0"/>
              <a:t>Approvers often missed emails, causing backlogs in fund request and invoice queues. So keep sending follow-up emails </a:t>
            </a:r>
          </a:p>
          <a:p>
            <a:r>
              <a:rPr lang="en-IN" sz="1300" dirty="0"/>
              <a:t>Initially, there was no dashboard or KPI system to monitor request status, pending queues, or SLA adherence.</a:t>
            </a:r>
          </a:p>
          <a:p>
            <a:r>
              <a:rPr lang="en-IN" sz="1300" dirty="0"/>
              <a:t>Leadership had no single source of truth for procurement performance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73181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69689-B6C1-0740-1021-81D2622E4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dirty="0"/>
              <a:t>OPPROTUNITIES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2C5E7-7376-5BFC-02D1-FDE6093AF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31" y="2489200"/>
            <a:ext cx="8599250" cy="4203430"/>
          </a:xfrm>
        </p:spPr>
        <p:txBody>
          <a:bodyPr>
            <a:normAutofit lnSpcReduction="10000"/>
          </a:bodyPr>
          <a:lstStyle/>
          <a:p>
            <a:r>
              <a:rPr lang="en-IN" sz="1300" dirty="0"/>
              <a:t>Thinking of advanced automation and workflow enhancements</a:t>
            </a:r>
          </a:p>
          <a:p>
            <a:r>
              <a:rPr lang="en-IN" sz="1300" dirty="0"/>
              <a:t>Created weekly and monthly dashboards using ERP data extracts and Power BI reports. </a:t>
            </a:r>
          </a:p>
          <a:p>
            <a:r>
              <a:rPr lang="en-IN" sz="1300" dirty="0"/>
              <a:t>Published KPI metrics — Approval turnaround time, PO-to-Invoice accuracy, SLA performance — for leadership review are in green.  </a:t>
            </a:r>
          </a:p>
          <a:p>
            <a:r>
              <a:rPr lang="en-IN" sz="1300" dirty="0"/>
              <a:t>Client appreciation emails for handling their monthly &amp; daily activity without any noise / concerns.</a:t>
            </a:r>
          </a:p>
          <a:p>
            <a:r>
              <a:rPr lang="en-IN" sz="1300" dirty="0"/>
              <a:t>With Accenture’s offshore team now experienced in Mount Sinai’s processes, the model can scale easily to include: Procurement for new departments or hospital acquisitions.</a:t>
            </a:r>
          </a:p>
          <a:p>
            <a:r>
              <a:rPr lang="en-IN" sz="1300" dirty="0"/>
              <a:t>Additional finance functions (e.g., contract management, procurement analytics, accounts payable automation</a:t>
            </a:r>
          </a:p>
          <a:p>
            <a:r>
              <a:rPr lang="en-IN" sz="1300" dirty="0"/>
              <a:t>The stable, documented, and automated workflow ensures strong audit readiness and regulatory compliance (HIPAA, SOX, internal finance policies).</a:t>
            </a:r>
          </a:p>
          <a:p>
            <a:r>
              <a:rPr lang="en-IN" sz="1300" dirty="0"/>
              <a:t>Reduces audit exceptions to near zero.</a:t>
            </a:r>
          </a:p>
          <a:p>
            <a:r>
              <a:rPr lang="en-IN" sz="1300" dirty="0"/>
              <a:t>  Once stabilized, the Mount Sinai Procurement project transforms into a strategic platform for automation, analytics, and scalability. The standardized process, accurate data, and offshore delivery capability create long-term opportunities for Mount Sinai to improve cost efficiency, vendor trust, compliance control, and decision-making intelligence</a:t>
            </a:r>
          </a:p>
          <a:p>
            <a:endParaRPr lang="en-IN" sz="1300" dirty="0"/>
          </a:p>
          <a:p>
            <a:endParaRPr lang="en-IN" sz="13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68401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breeze.wav"/>
          </p:stSnd>
        </p:sndAc>
      </p:transition>
    </mc:Choice>
    <mc:Fallback>
      <p:transition spd="slow">
        <p:circle/>
        <p:sndAc>
          <p:stSnd>
            <p:snd r:embed="rId2" name="breeze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61032-E269-2F1F-90A4-B6797B7E7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b="1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ED404-BA84-E910-3E7E-FB32C0C44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3" y="2315183"/>
            <a:ext cx="8463064" cy="3521413"/>
          </a:xfrm>
        </p:spPr>
        <p:txBody>
          <a:bodyPr>
            <a:normAutofit/>
          </a:bodyPr>
          <a:lstStyle/>
          <a:p>
            <a:r>
              <a:rPr lang="en-IN" sz="1300" dirty="0"/>
              <a:t>To design, implement, and stabilize a standardized, audit-ready procurement process for Mount Sinai Healthcare that integrates finance, procurement, and IT functions — ensuring operational efficiency, budget control </a:t>
            </a:r>
          </a:p>
          <a:p>
            <a:r>
              <a:rPr lang="en-IN" sz="1300" dirty="0"/>
              <a:t>Goals - Establish a consistent, end-to-end procurement framework covering SOW validation, request creation, PO generation, invoice approval, and payment release.</a:t>
            </a:r>
          </a:p>
          <a:p>
            <a:pPr marL="0" indent="0">
              <a:buNone/>
            </a:pPr>
            <a:endParaRPr lang="en-IN" sz="1300" dirty="0"/>
          </a:p>
          <a:p>
            <a:r>
              <a:rPr lang="en-IN" sz="1300" dirty="0"/>
              <a:t>Purpose -  To create request based on the SOW/ QUOTE / INVOICE and validating the fund code to be applied and to get the approval from the fund owner &amp; also from IT Finance head &amp; then once the Purchase Order gets generated , the PO Copy will be shared with the requestor to apply that with the respective Invoices to make payment for the services or maintenance  or any physical shipment</a:t>
            </a:r>
          </a:p>
        </p:txBody>
      </p:sp>
    </p:spTree>
    <p:extLst>
      <p:ext uri="{BB962C8B-B14F-4D97-AF65-F5344CB8AC3E}">
        <p14:creationId xmlns:p14="http://schemas.microsoft.com/office/powerpoint/2010/main" val="15247745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80A7B-C8A2-4ED3-6AF7-D5468253D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PROJECT OBJECTIVES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825ED-AAB0-8526-690A-0F31075EF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2489199"/>
            <a:ext cx="8628433" cy="4222885"/>
          </a:xfrm>
        </p:spPr>
        <p:txBody>
          <a:bodyPr>
            <a:normAutofit/>
          </a:bodyPr>
          <a:lstStyle/>
          <a:p>
            <a:r>
              <a:rPr lang="en-IN" sz="1300" dirty="0"/>
              <a:t>Project Initiation &amp; Governance</a:t>
            </a:r>
          </a:p>
          <a:p>
            <a:r>
              <a:rPr lang="en-GB" sz="1300" dirty="0"/>
              <a:t>Objective: align scope, roles, governance and measures of success with Mount Sinai.</a:t>
            </a:r>
            <a:br>
              <a:rPr lang="en-GB" sz="1300" dirty="0"/>
            </a:br>
            <a:r>
              <a:rPr lang="en-GB" sz="1300" dirty="0"/>
              <a:t>Key activities</a:t>
            </a:r>
          </a:p>
          <a:p>
            <a:r>
              <a:rPr lang="en-US" altLang="en-US" sz="1300" dirty="0"/>
              <a:t>Conduct workshops with Finance, Procurement, IT, requestors and vendors.</a:t>
            </a:r>
          </a:p>
          <a:p>
            <a:r>
              <a:rPr lang="en-US" altLang="en-US" sz="1300" dirty="0"/>
              <a:t>Map AS-IS processes (SOW validation, fund checks, request creation, PO, invoice).</a:t>
            </a:r>
          </a:p>
          <a:p>
            <a:r>
              <a:rPr lang="en-GB" sz="1400" dirty="0"/>
              <a:t>Identify exceptions/rules for CAPEX vs OPEX.</a:t>
            </a:r>
          </a:p>
          <a:p>
            <a:r>
              <a:rPr lang="en-US" altLang="en-US" sz="1300" dirty="0"/>
              <a:t>Create SOPs / DTPs for every transaction type and exception case.</a:t>
            </a:r>
          </a:p>
          <a:p>
            <a:r>
              <a:rPr lang="en-US" altLang="en-US" sz="1300" dirty="0"/>
              <a:t>Define approval matrices, escalation rules and time windows (SLA).</a:t>
            </a:r>
          </a:p>
          <a:p>
            <a:r>
              <a:rPr lang="en-GB" sz="1400" dirty="0"/>
              <a:t>Cleanse vendor master, fund codes, cost </a:t>
            </a:r>
            <a:r>
              <a:rPr lang="en-GB" sz="1400" dirty="0" err="1"/>
              <a:t>centers</a:t>
            </a:r>
            <a:r>
              <a:rPr lang="en-GB" sz="1400" dirty="0"/>
              <a:t>; de-duplicate records.</a:t>
            </a:r>
          </a:p>
          <a:p>
            <a:r>
              <a:rPr lang="en-GB" sz="1400" dirty="0"/>
              <a:t>Run monthly performance reviews; convert improvement ideas into prioritized sprints or waterfall releases.</a:t>
            </a:r>
            <a:endParaRPr lang="en-US" altLang="en-US" sz="1300" dirty="0"/>
          </a:p>
          <a:p>
            <a:endParaRPr lang="en-GB" sz="1400" dirty="0"/>
          </a:p>
          <a:p>
            <a:endParaRPr lang="en-US" altLang="en-US" sz="1300" dirty="0"/>
          </a:p>
          <a:p>
            <a:endParaRPr lang="en-US" alt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GB" sz="1300" dirty="0"/>
          </a:p>
          <a:p>
            <a:endParaRPr lang="en-GB" sz="1300" dirty="0"/>
          </a:p>
          <a:p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5627433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927C8-639A-A399-3FB4-FE48EF200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SUCCESS CRITERIA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ED29B-F389-025B-5DE5-4CB6D7F48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2266545"/>
            <a:ext cx="8825981" cy="4387174"/>
          </a:xfrm>
        </p:spPr>
        <p:txBody>
          <a:bodyPr>
            <a:normAutofit fontScale="92500" lnSpcReduction="20000"/>
          </a:bodyPr>
          <a:lstStyle/>
          <a:p>
            <a:r>
              <a:rPr lang="en-IN" sz="1300" b="1" dirty="0"/>
              <a:t>Process Standardization Achieved</a:t>
            </a:r>
          </a:p>
          <a:p>
            <a:pPr marL="0" indent="0">
              <a:buNone/>
            </a:pPr>
            <a:endParaRPr lang="en-IN" sz="1300" i="1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300" i="1" dirty="0"/>
              <a:t>A single, unified procurement workflow is successfully adopted across all Mount Sinai departments.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300" i="1" dirty="0"/>
              <a:t>All SOWs, Quotes, and fund validations follow one approved SOP / DTP process.</a:t>
            </a:r>
            <a:endParaRPr lang="en-IN" sz="1300" i="1" dirty="0"/>
          </a:p>
          <a:p>
            <a:r>
              <a:rPr lang="en-IN" sz="1300" b="1" dirty="0"/>
              <a:t>Approval Turnaround Time Improved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300" i="1" dirty="0"/>
              <a:t>Average approval turnaround time (from request creation → PO generation) reduced by     ≥30% compared to baseline.</a:t>
            </a:r>
            <a:endParaRPr lang="en-IN" sz="1300" i="1" dirty="0"/>
          </a:p>
          <a:p>
            <a:r>
              <a:rPr lang="en-GB" sz="1300" b="1" dirty="0"/>
              <a:t>Accurate Fund Validation &amp; Budget Control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300" i="1" dirty="0"/>
              <a:t>100% of procurement requests validated against the correct CAPEX/OPEX fund codes before PO creation.</a:t>
            </a:r>
          </a:p>
          <a:p>
            <a:r>
              <a:rPr lang="en-IN" sz="1300" b="1" dirty="0"/>
              <a:t>PO–Invoice Mapping Accuracy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b="1" dirty="0"/>
              <a:t>   </a:t>
            </a:r>
            <a:r>
              <a:rPr lang="en-GB" sz="1400" b="1" dirty="0"/>
              <a:t>≥95%</a:t>
            </a:r>
            <a:r>
              <a:rPr lang="en-GB" sz="1400" dirty="0"/>
              <a:t> </a:t>
            </a:r>
            <a:r>
              <a:rPr lang="en-GB" sz="1300" i="1" dirty="0"/>
              <a:t>of Invoices correctly mapped to their respective Purchase Orders</a:t>
            </a:r>
            <a:endParaRPr lang="en-IN" sz="1300" i="1" dirty="0"/>
          </a:p>
          <a:p>
            <a:r>
              <a:rPr lang="en-GB" sz="1300" b="1" dirty="0"/>
              <a:t>Real-Time Reporting &amp; KPI Dashboard Availability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300" i="1" dirty="0"/>
              <a:t>    Request Creation Volume / Approval Turnaround time/ </a:t>
            </a:r>
            <a:r>
              <a:rPr lang="en-GB" sz="1300" i="1" dirty="0" err="1"/>
              <a:t>Que</a:t>
            </a:r>
            <a:r>
              <a:rPr lang="en-GB" sz="1300" i="1" dirty="0"/>
              <a:t> backlog/ PO Invoice accuracy / SLA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1300" i="1" dirty="0"/>
          </a:p>
          <a:p>
            <a:r>
              <a:rPr lang="en-IN" sz="1300" dirty="0"/>
              <a:t>Audit Readiness &amp; Compliance</a:t>
            </a:r>
          </a:p>
          <a:p>
            <a:r>
              <a:rPr lang="en-IN" sz="1300" dirty="0"/>
              <a:t>Stakeholder &amp; Vendor Satisfaction</a:t>
            </a:r>
          </a:p>
          <a:p>
            <a:r>
              <a:rPr lang="en-IN" sz="1300" dirty="0"/>
              <a:t>Team Efficiency &amp; Knowledge Transition</a:t>
            </a:r>
          </a:p>
          <a:p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3505869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chimes.wav"/>
          </p:stSnd>
        </p:sndAc>
      </p:transition>
    </mc:Choice>
    <mc:Fallback>
      <p:transition spd="slow">
        <p:blinds dir="vert"/>
        <p:sndAc>
          <p:stSnd>
            <p:snd r:embed="rId2" name="chimes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E2ED4-D4EF-C1C2-C876-1A00474E3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Methods and Approaches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FF68F-AB8B-5DDD-8953-D1369BEF3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735" y="2305455"/>
            <a:ext cx="8706255" cy="4406629"/>
          </a:xfrm>
        </p:spPr>
        <p:txBody>
          <a:bodyPr/>
          <a:lstStyle/>
          <a:p>
            <a:r>
              <a:rPr lang="en-IN" sz="1300" b="1" dirty="0"/>
              <a:t>Requirement Gathering &amp; Stakeholder Engagement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i="1" dirty="0"/>
              <a:t> </a:t>
            </a:r>
            <a:r>
              <a:rPr lang="en-GB" sz="1400" i="1" dirty="0"/>
              <a:t>Identified and engaged key stakeholders — Finance approvers, Procurement leads, IT system       admins, and Requestors across Mount Sinai. </a:t>
            </a:r>
            <a:r>
              <a:rPr lang="en-IN" sz="1400" i="1" dirty="0"/>
              <a:t>Document analysis (SOWs, Quotes, fund request forms). Used elicitation tech Document analysis (SOWs, Quotes, fund request forms)</a:t>
            </a:r>
          </a:p>
          <a:p>
            <a:r>
              <a:rPr lang="en-IN" sz="1300" b="1" dirty="0"/>
              <a:t>Process Mapping and Analysis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i="1" dirty="0"/>
              <a:t> </a:t>
            </a:r>
            <a:r>
              <a:rPr lang="en-GB" sz="1300" i="1" dirty="0"/>
              <a:t>Documented all manual steps in the existing procurement flow — from SOW validation to                                                   invoice payments</a:t>
            </a:r>
            <a:r>
              <a:rPr lang="en-GB" sz="1400" dirty="0"/>
              <a:t>.</a:t>
            </a:r>
            <a:endParaRPr lang="en-IN" sz="1300" dirty="0"/>
          </a:p>
          <a:p>
            <a:r>
              <a:rPr lang="en-IN" sz="1300" b="1" dirty="0"/>
              <a:t>Cross-Functional Coordination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dirty="0"/>
              <a:t> </a:t>
            </a:r>
            <a:r>
              <a:rPr lang="en-GB" sz="1300" i="1" dirty="0"/>
              <a:t>Weekly stand-ups with finance, procurement, and IT leads</a:t>
            </a:r>
            <a:r>
              <a:rPr lang="en-GB" sz="1400" dirty="0"/>
              <a:t>.</a:t>
            </a:r>
            <a:endParaRPr lang="en-IN" sz="1300" dirty="0"/>
          </a:p>
          <a:p>
            <a:r>
              <a:rPr lang="en-IN" sz="1300" b="1" dirty="0"/>
              <a:t>Data Validation &amp; Reporting Accuracy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dirty="0"/>
              <a:t>  </a:t>
            </a:r>
            <a:r>
              <a:rPr lang="en-GB" sz="1300" i="1" dirty="0"/>
              <a:t>Partnered with reporting teams to define KPI metrics:/ </a:t>
            </a:r>
            <a:r>
              <a:rPr lang="en-IN" sz="1300" i="1" dirty="0"/>
              <a:t>Approval turnaround time</a:t>
            </a:r>
          </a:p>
          <a:p>
            <a:r>
              <a:rPr lang="en-IN" sz="1300" b="1" dirty="0"/>
              <a:t>Continuous Improvement &amp; Future Roadmap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b="1" dirty="0"/>
              <a:t>    </a:t>
            </a:r>
            <a:r>
              <a:rPr lang="en-GB" sz="1300" i="1" dirty="0" err="1"/>
              <a:t>Analyzed</a:t>
            </a:r>
            <a:r>
              <a:rPr lang="en-GB" sz="1300" i="1" dirty="0"/>
              <a:t> monthly KPI trends to identify process improvement areas.</a:t>
            </a:r>
            <a:endParaRPr lang="en-IN" sz="1300" i="1" dirty="0"/>
          </a:p>
          <a:p>
            <a:r>
              <a:rPr lang="en-IN" sz="1300" b="1" dirty="0"/>
              <a:t>Compliance &amp; Audit Controls</a:t>
            </a:r>
          </a:p>
        </p:txBody>
      </p:sp>
    </p:spTree>
    <p:extLst>
      <p:ext uri="{BB962C8B-B14F-4D97-AF65-F5344CB8AC3E}">
        <p14:creationId xmlns:p14="http://schemas.microsoft.com/office/powerpoint/2010/main" val="2089943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595B8-91A1-9708-62B3-AC9FDCE53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Resources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E6A0C-28C5-512D-557D-040A3D206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285" y="2489200"/>
            <a:ext cx="8404697" cy="2637278"/>
          </a:xfrm>
        </p:spPr>
        <p:txBody>
          <a:bodyPr/>
          <a:lstStyle/>
          <a:p>
            <a:r>
              <a:rPr lang="en-GB" sz="1200" b="1" dirty="0"/>
              <a:t>BA gathers and validates requirements </a:t>
            </a:r>
            <a:r>
              <a:rPr lang="en-GB" sz="1200" dirty="0"/>
              <a:t>→ with onsite Finance/Procurement teams. (QUOTE/ SOW/ RFP) along with fund code for request creation. Validates CAPEX/ OPEX Budget file </a:t>
            </a:r>
          </a:p>
          <a:p>
            <a:r>
              <a:rPr lang="en-GB" sz="1200" b="1" dirty="0"/>
              <a:t>Solution Architect + Developers</a:t>
            </a:r>
            <a:r>
              <a:rPr lang="en-GB" sz="1200" dirty="0"/>
              <a:t> configure ERP workflows in test environment.</a:t>
            </a:r>
          </a:p>
          <a:p>
            <a:r>
              <a:rPr lang="en-GB" sz="1200" b="1" dirty="0"/>
              <a:t>Testers</a:t>
            </a:r>
            <a:r>
              <a:rPr lang="en-GB" sz="1200" dirty="0"/>
              <a:t> validate the end-to-end procurement cycle (request → PO → invoice).</a:t>
            </a:r>
          </a:p>
          <a:p>
            <a:r>
              <a:rPr lang="en-GB" sz="1200" b="1" dirty="0"/>
              <a:t>Reporting Analyst</a:t>
            </a:r>
            <a:r>
              <a:rPr lang="en-GB" sz="1200" dirty="0"/>
              <a:t> builds Power BI dashboard using ERP extracts.</a:t>
            </a:r>
          </a:p>
          <a:p>
            <a:r>
              <a:rPr lang="en-GB" sz="1200" b="1" dirty="0"/>
              <a:t>Project Manager + BA </a:t>
            </a:r>
            <a:r>
              <a:rPr lang="en-GB" sz="1200" dirty="0"/>
              <a:t>review dashboards and workflows with stakeholders in governance calls.</a:t>
            </a:r>
          </a:p>
          <a:p>
            <a:r>
              <a:rPr lang="en-GB" sz="1200" b="1" dirty="0"/>
              <a:t>Time </a:t>
            </a:r>
            <a:r>
              <a:rPr lang="en-GB" sz="1200" dirty="0"/>
              <a:t>– The project is a contract basis (Agreed for 2 Years (2024-2026). Renewal of the project will happen based on the Accenture (Service Provider) Performance. 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061688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4648</TotalTime>
  <Words>1435</Words>
  <Application>Microsoft Office PowerPoint</Application>
  <PresentationFormat>On-screen Show (4:3)</PresentationFormat>
  <Paragraphs>123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Ion Boardroom</vt:lpstr>
      <vt:lpstr>Procurement Operations Lifecycle – Mount Sinai Healthcare</vt:lpstr>
      <vt:lpstr>SITUATION - What situation created to develop this project .</vt:lpstr>
      <vt:lpstr>PROBLEM - What problems we faced during the initial phase of this project </vt:lpstr>
      <vt:lpstr>OPPROTUNITIES</vt:lpstr>
      <vt:lpstr>PURPOSE STATEMENT (GOALS)</vt:lpstr>
      <vt:lpstr>PROJECT OBJECTIVES</vt:lpstr>
      <vt:lpstr>SUCCESS CRITERIA</vt:lpstr>
      <vt:lpstr>Methods and Approaches</vt:lpstr>
      <vt:lpstr>Resources</vt:lpstr>
      <vt:lpstr>BUDGET OVERVIEW – Mount Sinai Procurement Project</vt:lpstr>
      <vt:lpstr>RISK &amp; DEPENDENCIES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Deepak Krishna</cp:lastModifiedBy>
  <cp:revision>34</cp:revision>
  <dcterms:created xsi:type="dcterms:W3CDTF">2013-01-27T09:14:16Z</dcterms:created>
  <dcterms:modified xsi:type="dcterms:W3CDTF">2025-10-26T11:22:21Z</dcterms:modified>
  <cp:category/>
</cp:coreProperties>
</file>