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02-09-2025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41159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02-09-2025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768522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02-09-2025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445040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637CB4F-6D80-48A9-8CC3-C5FFFB5F5CF7}" type="datetimeFigureOut">
              <a:rPr lang="en-IN" smtClean="0"/>
              <a:t>02-09-2025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34605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37CB4F-6D80-48A9-8CC3-C5FFFB5F5CF7}" type="datetimeFigureOut">
              <a:rPr lang="en-IN" smtClean="0"/>
              <a:t>02-09-2025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50937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637CB4F-6D80-48A9-8CC3-C5FFFB5F5CF7}" type="datetimeFigureOut">
              <a:rPr lang="en-IN" smtClean="0"/>
              <a:t>02-09-2025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548017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637CB4F-6D80-48A9-8CC3-C5FFFB5F5CF7}" type="datetimeFigureOut">
              <a:rPr lang="en-IN" smtClean="0"/>
              <a:t>02-09-2025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55715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637CB4F-6D80-48A9-8CC3-C5FFFB5F5CF7}" type="datetimeFigureOut">
              <a:rPr lang="en-IN" smtClean="0"/>
              <a:t>02-09-2025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728724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37CB4F-6D80-48A9-8CC3-C5FFFB5F5CF7}" type="datetimeFigureOut">
              <a:rPr lang="en-IN" smtClean="0"/>
              <a:t>02-09-2025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251034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7CB4F-6D80-48A9-8CC3-C5FFFB5F5CF7}" type="datetimeFigureOut">
              <a:rPr lang="en-IN" smtClean="0"/>
              <a:t>02-09-2025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2791407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37CB4F-6D80-48A9-8CC3-C5FFFB5F5CF7}" type="datetimeFigureOut">
              <a:rPr lang="en-IN" smtClean="0"/>
              <a:t>02-09-2025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5B67B6-B521-4CE9-8658-470D5A9A05D0}" type="slidenum">
              <a:rPr lang="en-IN" smtClean="0"/>
              <a:t>‹#›</a:t>
            </a:fld>
            <a:endParaRPr lang="en-IN"/>
          </a:p>
        </p:txBody>
      </p:sp>
    </p:spTree>
    <p:extLst>
      <p:ext uri="{BB962C8B-B14F-4D97-AF65-F5344CB8AC3E}">
        <p14:creationId xmlns:p14="http://schemas.microsoft.com/office/powerpoint/2010/main" val="96269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7CB4F-6D80-48A9-8CC3-C5FFFB5F5CF7}" type="datetimeFigureOut">
              <a:rPr lang="en-IN" smtClean="0"/>
              <a:t>02-09-2025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5B67B6-B521-4CE9-8658-470D5A9A05D0}" type="slidenum">
              <a:rPr lang="en-IN" smtClean="0"/>
              <a:t>‹#›</a:t>
            </a:fld>
            <a:endParaRPr lang="en-IN"/>
          </a:p>
        </p:txBody>
      </p:sp>
    </p:spTree>
    <p:extLst>
      <p:ext uri="{BB962C8B-B14F-4D97-AF65-F5344CB8AC3E}">
        <p14:creationId xmlns:p14="http://schemas.microsoft.com/office/powerpoint/2010/main" val="3736234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7664" y="546249"/>
            <a:ext cx="5616624" cy="1370583"/>
          </a:xfrm>
          <a:solidFill>
            <a:schemeClr val="tx2">
              <a:lumMod val="20000"/>
              <a:lumOff val="80000"/>
            </a:schemeClr>
          </a:solidFill>
        </p:spPr>
        <p:txBody>
          <a:bodyPr/>
          <a:lstStyle/>
          <a:p>
            <a:r>
              <a:rPr lang="en-IN" dirty="0" smtClean="0"/>
              <a:t>IQAT Tool	</a:t>
            </a:r>
            <a:endParaRPr lang="en-IN" dirty="0"/>
          </a:p>
        </p:txBody>
      </p:sp>
      <p:sp>
        <p:nvSpPr>
          <p:cNvPr id="4" name="AutoShape 2" descr="Capita India | Linked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5" name="AutoShape 4" descr="Capita India | LinkedI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30" name="Picture 6" descr="Capita India | Linked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2276872"/>
            <a:ext cx="5400600" cy="277745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012160" y="5589240"/>
            <a:ext cx="3131840" cy="584775"/>
          </a:xfrm>
          <a:prstGeom prst="rect">
            <a:avLst/>
          </a:prstGeom>
          <a:noFill/>
        </p:spPr>
        <p:txBody>
          <a:bodyPr wrap="square" rtlCol="0">
            <a:spAutoFit/>
          </a:bodyPr>
          <a:lstStyle/>
          <a:p>
            <a:r>
              <a:rPr lang="en-IN" sz="1600" dirty="0" smtClean="0"/>
              <a:t>Prepared by:- </a:t>
            </a:r>
            <a:r>
              <a:rPr lang="en-IN" sz="1600" dirty="0" err="1" smtClean="0"/>
              <a:t>Graifen</a:t>
            </a:r>
            <a:r>
              <a:rPr lang="en-IN" sz="1600" dirty="0" smtClean="0"/>
              <a:t> Menezes</a:t>
            </a:r>
          </a:p>
          <a:p>
            <a:r>
              <a:rPr lang="en-IN" sz="1600" dirty="0" smtClean="0"/>
              <a:t>Date:- 25 March 2025</a:t>
            </a:r>
            <a:endParaRPr lang="en-IN" sz="1600" dirty="0"/>
          </a:p>
        </p:txBody>
      </p:sp>
    </p:spTree>
    <p:extLst>
      <p:ext uri="{BB962C8B-B14F-4D97-AF65-F5344CB8AC3E}">
        <p14:creationId xmlns:p14="http://schemas.microsoft.com/office/powerpoint/2010/main" val="444907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Waterfall Method</a:t>
            </a:r>
          </a:p>
        </p:txBody>
      </p:sp>
      <p:sp>
        <p:nvSpPr>
          <p:cNvPr id="3" name="Content Placeholder 2"/>
          <p:cNvSpPr>
            <a:spLocks noGrp="1"/>
          </p:cNvSpPr>
          <p:nvPr>
            <p:ph idx="1"/>
          </p:nvPr>
        </p:nvSpPr>
        <p:spPr>
          <a:xfrm>
            <a:off x="457200" y="1600200"/>
            <a:ext cx="8229600" cy="4853136"/>
          </a:xfrm>
        </p:spPr>
        <p:txBody>
          <a:bodyPr>
            <a:normAutofit/>
          </a:bodyPr>
          <a:lstStyle/>
          <a:p>
            <a:pPr>
              <a:buFont typeface="Wingdings" panose="05000000000000000000" pitchFamily="2" charset="2"/>
              <a:buChar char="Ø"/>
            </a:pPr>
            <a:r>
              <a:rPr lang="en-IN" sz="1700" dirty="0"/>
              <a:t>BA facilitate UAT</a:t>
            </a:r>
            <a:r>
              <a:rPr lang="en-IN" sz="1700" dirty="0" smtClean="0"/>
              <a:t>.</a:t>
            </a:r>
          </a:p>
          <a:p>
            <a:pPr>
              <a:buFont typeface="Wingdings" panose="05000000000000000000" pitchFamily="2" charset="2"/>
              <a:buChar char="Ø"/>
            </a:pPr>
            <a:r>
              <a:rPr lang="en-IN" sz="1700" dirty="0"/>
              <a:t>BA helps the users to know the functionality of the system and also helps them to use the system</a:t>
            </a:r>
            <a:r>
              <a:rPr lang="en-IN" sz="1700" dirty="0" smtClean="0"/>
              <a:t>.</a:t>
            </a:r>
          </a:p>
          <a:p>
            <a:pPr>
              <a:buFont typeface="Wingdings" panose="05000000000000000000" pitchFamily="2" charset="2"/>
              <a:buChar char="Ø"/>
            </a:pPr>
            <a:r>
              <a:rPr lang="en-IN" sz="1700" dirty="0"/>
              <a:t>Deliverable: Testing Report and Bug </a:t>
            </a:r>
            <a:r>
              <a:rPr lang="en-IN" sz="1700" dirty="0" smtClean="0"/>
              <a:t>Fixes</a:t>
            </a:r>
          </a:p>
          <a:p>
            <a:endParaRPr lang="en-IN" sz="1800" dirty="0"/>
          </a:p>
          <a:p>
            <a:r>
              <a:rPr lang="en-IN" sz="1800" b="1" u="sng" dirty="0" smtClean="0"/>
              <a:t>Deployment:-</a:t>
            </a:r>
            <a:endParaRPr lang="en-IN" sz="1800" b="1" u="sng" dirty="0"/>
          </a:p>
          <a:p>
            <a:endParaRPr lang="en-IN" sz="1800" dirty="0" smtClean="0"/>
          </a:p>
          <a:p>
            <a:pPr>
              <a:buFont typeface="Wingdings" panose="05000000000000000000" pitchFamily="2" charset="2"/>
              <a:buChar char="Ø"/>
            </a:pPr>
            <a:r>
              <a:rPr lang="en-IN" sz="1700" dirty="0"/>
              <a:t>Once the software has been tested and approved, it is deployed to the production environment</a:t>
            </a:r>
            <a:r>
              <a:rPr lang="en-IN" sz="1700" dirty="0" smtClean="0"/>
              <a:t>.</a:t>
            </a:r>
          </a:p>
          <a:p>
            <a:pPr>
              <a:buFont typeface="Wingdings" panose="05000000000000000000" pitchFamily="2" charset="2"/>
              <a:buChar char="Ø"/>
            </a:pPr>
            <a:r>
              <a:rPr lang="en-IN" sz="1700" dirty="0"/>
              <a:t>BA ensures that there is smooth transition from development phase to the production phase</a:t>
            </a:r>
            <a:r>
              <a:rPr lang="en-IN" sz="1700" dirty="0" smtClean="0"/>
              <a:t>.</a:t>
            </a:r>
          </a:p>
          <a:p>
            <a:endParaRPr lang="en-IN" sz="1700" dirty="0"/>
          </a:p>
          <a:p>
            <a:r>
              <a:rPr lang="en-IN" sz="1800" b="1" u="sng" dirty="0" smtClean="0"/>
              <a:t>Implementation:-</a:t>
            </a:r>
          </a:p>
          <a:p>
            <a:endParaRPr lang="en-IN" sz="1800" b="1" u="sng" dirty="0"/>
          </a:p>
          <a:p>
            <a:pPr>
              <a:buFont typeface="Wingdings" panose="05000000000000000000" pitchFamily="2" charset="2"/>
              <a:buChar char="Ø"/>
            </a:pPr>
            <a:r>
              <a:rPr lang="en-IN" sz="1700" dirty="0"/>
              <a:t>This is the final stage of waterfall model.</a:t>
            </a:r>
          </a:p>
          <a:p>
            <a:endParaRPr lang="en-IN" sz="1700" dirty="0"/>
          </a:p>
          <a:p>
            <a:endParaRPr lang="en-IN" sz="1700" dirty="0"/>
          </a:p>
          <a:p>
            <a:endParaRPr lang="en-IN" sz="1800" dirty="0"/>
          </a:p>
        </p:txBody>
      </p:sp>
    </p:spTree>
    <p:extLst>
      <p:ext uri="{BB962C8B-B14F-4D97-AF65-F5344CB8AC3E}">
        <p14:creationId xmlns:p14="http://schemas.microsoft.com/office/powerpoint/2010/main" val="3395719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Waterfall Method</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IN" sz="1700" dirty="0"/>
              <a:t>It </a:t>
            </a:r>
            <a:r>
              <a:rPr lang="en-IN" sz="1700" dirty="0" smtClean="0"/>
              <a:t>involves uploading the live reports on IQAT tool</a:t>
            </a:r>
          </a:p>
          <a:p>
            <a:pPr>
              <a:buFont typeface="Wingdings" panose="05000000000000000000" pitchFamily="2" charset="2"/>
              <a:buChar char="Ø"/>
            </a:pPr>
            <a:r>
              <a:rPr lang="en-IN" sz="1700" dirty="0" smtClean="0"/>
              <a:t>Check all the required functionalities and verify if everything is working fine in the live environment</a:t>
            </a:r>
            <a:endParaRPr lang="en-IN" sz="1700" dirty="0"/>
          </a:p>
          <a:p>
            <a:endParaRPr lang="en-IN" sz="1700" dirty="0" smtClean="0"/>
          </a:p>
          <a:p>
            <a:r>
              <a:rPr lang="en-IN" sz="1800" u="sng" dirty="0" smtClean="0"/>
              <a:t>Maintenance and support:-</a:t>
            </a:r>
          </a:p>
          <a:p>
            <a:endParaRPr lang="en-IN" sz="1800" u="sng" dirty="0"/>
          </a:p>
          <a:p>
            <a:pPr>
              <a:buFont typeface="Wingdings" panose="05000000000000000000" pitchFamily="2" charset="2"/>
              <a:buChar char="Ø"/>
            </a:pPr>
            <a:r>
              <a:rPr lang="en-IN" sz="1700" dirty="0" smtClean="0"/>
              <a:t>Provide post deployment support for any bug fixes</a:t>
            </a:r>
          </a:p>
          <a:p>
            <a:pPr>
              <a:buFont typeface="Wingdings" panose="05000000000000000000" pitchFamily="2" charset="2"/>
              <a:buChar char="Ø"/>
            </a:pPr>
            <a:r>
              <a:rPr lang="en-IN" sz="1700" dirty="0" smtClean="0"/>
              <a:t>Keeping performance track of the portal</a:t>
            </a:r>
          </a:p>
          <a:p>
            <a:pPr>
              <a:buFont typeface="Wingdings" panose="05000000000000000000" pitchFamily="2" charset="2"/>
              <a:buChar char="Ø"/>
            </a:pPr>
            <a:r>
              <a:rPr lang="en-IN" sz="1700" dirty="0" smtClean="0"/>
              <a:t>Looking out for any minor enhancements</a:t>
            </a:r>
            <a:endParaRPr lang="en-IN" sz="1700" dirty="0"/>
          </a:p>
        </p:txBody>
      </p:sp>
    </p:spTree>
    <p:extLst>
      <p:ext uri="{BB962C8B-B14F-4D97-AF65-F5344CB8AC3E}">
        <p14:creationId xmlns:p14="http://schemas.microsoft.com/office/powerpoint/2010/main" val="4027136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Resources needed for IQAT tool</a:t>
            </a:r>
            <a:endParaRPr lang="en-IN" dirty="0"/>
          </a:p>
        </p:txBody>
      </p:sp>
      <p:sp>
        <p:nvSpPr>
          <p:cNvPr id="3" name="Content Placeholder 2"/>
          <p:cNvSpPr>
            <a:spLocks noGrp="1"/>
          </p:cNvSpPr>
          <p:nvPr>
            <p:ph idx="1"/>
          </p:nvPr>
        </p:nvSpPr>
        <p:spPr/>
        <p:txBody>
          <a:bodyPr>
            <a:normAutofit/>
          </a:bodyPr>
          <a:lstStyle/>
          <a:p>
            <a:r>
              <a:rPr lang="en-IN" sz="1700" dirty="0" smtClean="0"/>
              <a:t>1 Project Manager</a:t>
            </a:r>
          </a:p>
          <a:p>
            <a:r>
              <a:rPr lang="en-IN" sz="1700" dirty="0" smtClean="0"/>
              <a:t>3 Java Developers</a:t>
            </a:r>
          </a:p>
          <a:p>
            <a:r>
              <a:rPr lang="en-IN" sz="1700" dirty="0" smtClean="0"/>
              <a:t>2 Database Administrators</a:t>
            </a:r>
          </a:p>
          <a:p>
            <a:r>
              <a:rPr lang="en-IN" sz="1700" dirty="0" smtClean="0"/>
              <a:t>2 System Administrators</a:t>
            </a:r>
          </a:p>
          <a:p>
            <a:r>
              <a:rPr lang="en-IN" sz="1700" dirty="0"/>
              <a:t>2 </a:t>
            </a:r>
            <a:r>
              <a:rPr lang="en-IN" sz="1700" dirty="0" smtClean="0"/>
              <a:t>QA Testers</a:t>
            </a:r>
          </a:p>
          <a:p>
            <a:r>
              <a:rPr lang="en-IN" sz="1700" dirty="0" smtClean="0"/>
              <a:t>1 Business Analyst</a:t>
            </a:r>
          </a:p>
          <a:p>
            <a:r>
              <a:rPr lang="en-IN" sz="1700" dirty="0" smtClean="0"/>
              <a:t>1 Quality Manager</a:t>
            </a:r>
          </a:p>
          <a:p>
            <a:r>
              <a:rPr lang="en-IN" sz="1700" dirty="0" smtClean="0"/>
              <a:t>1 Subject Matter Expert</a:t>
            </a:r>
          </a:p>
          <a:p>
            <a:endParaRPr lang="en-IN" sz="1700" dirty="0"/>
          </a:p>
          <a:p>
            <a:pPr marL="0" indent="0">
              <a:buNone/>
            </a:pPr>
            <a:endParaRPr lang="en-IN" sz="1700" dirty="0"/>
          </a:p>
          <a:p>
            <a:endParaRPr lang="en-IN" sz="1700" dirty="0"/>
          </a:p>
        </p:txBody>
      </p:sp>
    </p:spTree>
    <p:extLst>
      <p:ext uri="{BB962C8B-B14F-4D97-AF65-F5344CB8AC3E}">
        <p14:creationId xmlns:p14="http://schemas.microsoft.com/office/powerpoint/2010/main" val="341270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Timeline, Budget &amp; Other Resources</a:t>
            </a:r>
            <a:endParaRPr lang="en-IN" dirty="0"/>
          </a:p>
        </p:txBody>
      </p:sp>
      <p:sp>
        <p:nvSpPr>
          <p:cNvPr id="3" name="Content Placeholder 2"/>
          <p:cNvSpPr>
            <a:spLocks noGrp="1"/>
          </p:cNvSpPr>
          <p:nvPr>
            <p:ph idx="1"/>
          </p:nvPr>
        </p:nvSpPr>
        <p:spPr/>
        <p:txBody>
          <a:bodyPr>
            <a:normAutofit fontScale="92500" lnSpcReduction="10000"/>
          </a:bodyPr>
          <a:lstStyle/>
          <a:p>
            <a:r>
              <a:rPr lang="en-IN" sz="1700" b="1" u="sng" dirty="0" smtClean="0"/>
              <a:t>Timeline</a:t>
            </a:r>
          </a:p>
          <a:p>
            <a:endParaRPr lang="en-IN" sz="1700" dirty="0" smtClean="0"/>
          </a:p>
          <a:p>
            <a:pPr>
              <a:buFont typeface="Wingdings" panose="05000000000000000000" pitchFamily="2" charset="2"/>
              <a:buChar char="Ø"/>
            </a:pPr>
            <a:r>
              <a:rPr lang="en-IN" sz="1700" dirty="0" smtClean="0"/>
              <a:t>Requirement Gathering and Analysis:- 1 month</a:t>
            </a:r>
          </a:p>
          <a:p>
            <a:pPr>
              <a:buFont typeface="Wingdings" panose="05000000000000000000" pitchFamily="2" charset="2"/>
              <a:buChar char="Ø"/>
            </a:pPr>
            <a:r>
              <a:rPr lang="en-IN" sz="1700" dirty="0" smtClean="0"/>
              <a:t>System Design:- 1 month</a:t>
            </a:r>
          </a:p>
          <a:p>
            <a:pPr>
              <a:buFont typeface="Wingdings" panose="05000000000000000000" pitchFamily="2" charset="2"/>
              <a:buChar char="Ø"/>
            </a:pPr>
            <a:r>
              <a:rPr lang="en-IN" sz="1700" dirty="0" smtClean="0"/>
              <a:t>Development:- 2 months</a:t>
            </a:r>
          </a:p>
          <a:p>
            <a:pPr>
              <a:buFont typeface="Wingdings" panose="05000000000000000000" pitchFamily="2" charset="2"/>
              <a:buChar char="Ø"/>
            </a:pPr>
            <a:r>
              <a:rPr lang="en-IN" sz="1700" dirty="0" smtClean="0"/>
              <a:t>Testing:- 1 month</a:t>
            </a:r>
          </a:p>
          <a:p>
            <a:pPr>
              <a:buFont typeface="Wingdings" panose="05000000000000000000" pitchFamily="2" charset="2"/>
              <a:buChar char="Ø"/>
            </a:pPr>
            <a:r>
              <a:rPr lang="en-IN" sz="1700" dirty="0" smtClean="0"/>
              <a:t>Deployment and Implementation:- 15 days</a:t>
            </a:r>
          </a:p>
          <a:p>
            <a:pPr>
              <a:buFont typeface="Wingdings" panose="05000000000000000000" pitchFamily="2" charset="2"/>
              <a:buChar char="Ø"/>
            </a:pPr>
            <a:r>
              <a:rPr lang="en-IN" sz="1700" dirty="0" smtClean="0"/>
              <a:t>Support post deployment:- 1 month</a:t>
            </a:r>
          </a:p>
          <a:p>
            <a:endParaRPr lang="en-IN" sz="1700" dirty="0" smtClean="0"/>
          </a:p>
          <a:p>
            <a:pPr>
              <a:buFont typeface="Wingdings" panose="05000000000000000000" pitchFamily="2" charset="2"/>
              <a:buChar char="§"/>
            </a:pPr>
            <a:r>
              <a:rPr lang="en-IN" sz="1700" b="1" u="sng" dirty="0" smtClean="0"/>
              <a:t>Budget:-</a:t>
            </a:r>
            <a:endParaRPr lang="en-IN" sz="1700" b="1" u="sng" dirty="0"/>
          </a:p>
          <a:p>
            <a:endParaRPr lang="en-IN" sz="1700" dirty="0"/>
          </a:p>
          <a:p>
            <a:pPr>
              <a:buFont typeface="Wingdings" panose="05000000000000000000" pitchFamily="2" charset="2"/>
              <a:buChar char="Ø"/>
            </a:pPr>
            <a:r>
              <a:rPr lang="en-IN" sz="1700" dirty="0" smtClean="0"/>
              <a:t>Development cost:- Salaries for BA,  Java developers, DB Admins, Testers and Project Managers</a:t>
            </a:r>
          </a:p>
          <a:p>
            <a:pPr>
              <a:buFont typeface="Wingdings" panose="05000000000000000000" pitchFamily="2" charset="2"/>
              <a:buChar char="Ø"/>
            </a:pPr>
            <a:r>
              <a:rPr lang="en-IN" sz="1700" dirty="0" smtClean="0"/>
              <a:t>Training cost:- Training sessions to train Quality Team and Agents on how to use IQAT tool</a:t>
            </a:r>
          </a:p>
          <a:p>
            <a:pPr>
              <a:buFont typeface="Wingdings" panose="05000000000000000000" pitchFamily="2" charset="2"/>
              <a:buChar char="Ø"/>
            </a:pPr>
            <a:r>
              <a:rPr lang="en-IN" sz="1700" dirty="0" smtClean="0"/>
              <a:t>Maintenance </a:t>
            </a:r>
            <a:r>
              <a:rPr lang="en-IN" sz="1700" dirty="0"/>
              <a:t>and Support:- 1–2 months of post-deployment support</a:t>
            </a:r>
            <a:r>
              <a:rPr lang="en-IN" sz="1700" dirty="0" smtClean="0"/>
              <a:t>.</a:t>
            </a:r>
          </a:p>
          <a:p>
            <a:pPr>
              <a:buFont typeface="Wingdings" panose="05000000000000000000" pitchFamily="2" charset="2"/>
              <a:buChar char="Ø"/>
            </a:pPr>
            <a:r>
              <a:rPr lang="en-IN" sz="1700" dirty="0"/>
              <a:t>Rough Budget </a:t>
            </a:r>
            <a:r>
              <a:rPr lang="en-IN" sz="1700" dirty="0" smtClean="0"/>
              <a:t>Range:-  20-25 lakhs</a:t>
            </a:r>
            <a:endParaRPr lang="en-IN" sz="1700" dirty="0"/>
          </a:p>
        </p:txBody>
      </p:sp>
    </p:spTree>
    <p:extLst>
      <p:ext uri="{BB962C8B-B14F-4D97-AF65-F5344CB8AC3E}">
        <p14:creationId xmlns:p14="http://schemas.microsoft.com/office/powerpoint/2010/main" val="2244514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Timeline, Budget &amp; Other Resources</a:t>
            </a:r>
          </a:p>
        </p:txBody>
      </p:sp>
      <p:sp>
        <p:nvSpPr>
          <p:cNvPr id="3" name="Content Placeholder 2"/>
          <p:cNvSpPr>
            <a:spLocks noGrp="1"/>
          </p:cNvSpPr>
          <p:nvPr>
            <p:ph idx="1"/>
          </p:nvPr>
        </p:nvSpPr>
        <p:spPr/>
        <p:txBody>
          <a:bodyPr>
            <a:normAutofit/>
          </a:bodyPr>
          <a:lstStyle/>
          <a:p>
            <a:r>
              <a:rPr lang="en-IN" sz="1700" b="1" u="sng" dirty="0" smtClean="0"/>
              <a:t>Other Resources:-</a:t>
            </a:r>
          </a:p>
          <a:p>
            <a:endParaRPr lang="en-IN" sz="1700" b="1" u="sng" dirty="0"/>
          </a:p>
          <a:p>
            <a:pPr>
              <a:buFont typeface="Wingdings" panose="05000000000000000000" pitchFamily="2" charset="2"/>
              <a:buChar char="Ø"/>
            </a:pPr>
            <a:r>
              <a:rPr lang="en-IN" sz="1700" dirty="0" smtClean="0"/>
              <a:t>Hardware:- </a:t>
            </a:r>
          </a:p>
          <a:p>
            <a:pPr marL="0" indent="0">
              <a:buNone/>
            </a:pPr>
            <a:endParaRPr lang="en-IN" sz="1700" dirty="0" smtClean="0"/>
          </a:p>
          <a:p>
            <a:pPr>
              <a:buFont typeface="+mj-lt"/>
              <a:buAutoNum type="arabicPeriod"/>
            </a:pPr>
            <a:r>
              <a:rPr lang="en-IN" sz="1700" dirty="0" smtClean="0"/>
              <a:t>Dedication servers for hosting the application and database</a:t>
            </a:r>
          </a:p>
          <a:p>
            <a:pPr>
              <a:buFont typeface="+mj-lt"/>
              <a:buAutoNum type="arabicPeriod"/>
            </a:pPr>
            <a:r>
              <a:rPr lang="en-IN" sz="1700" dirty="0" smtClean="0"/>
              <a:t>Backup recovery systems</a:t>
            </a:r>
          </a:p>
          <a:p>
            <a:pPr>
              <a:buFont typeface="+mj-lt"/>
              <a:buAutoNum type="arabicPeriod"/>
            </a:pPr>
            <a:endParaRPr lang="en-IN" sz="1700" dirty="0"/>
          </a:p>
          <a:p>
            <a:pPr>
              <a:buFont typeface="Wingdings" panose="05000000000000000000" pitchFamily="2" charset="2"/>
              <a:buChar char="§"/>
            </a:pPr>
            <a:r>
              <a:rPr lang="en-IN" sz="1700" b="1" u="sng" dirty="0" smtClean="0"/>
              <a:t>Network:- </a:t>
            </a:r>
            <a:endParaRPr lang="en-IN" sz="1700" b="1" u="sng" dirty="0"/>
          </a:p>
          <a:p>
            <a:pPr>
              <a:buFont typeface="+mj-lt"/>
              <a:buAutoNum type="arabicPeriod"/>
            </a:pPr>
            <a:endParaRPr lang="en-IN" sz="1700" dirty="0" smtClean="0"/>
          </a:p>
          <a:p>
            <a:pPr>
              <a:buFont typeface="+mj-lt"/>
              <a:buAutoNum type="arabicPeriod"/>
            </a:pPr>
            <a:r>
              <a:rPr lang="en-IN" sz="1700" dirty="0" smtClean="0"/>
              <a:t>High internet speed connections</a:t>
            </a:r>
          </a:p>
          <a:p>
            <a:pPr>
              <a:buFont typeface="+mj-lt"/>
              <a:buAutoNum type="arabicPeriod"/>
            </a:pPr>
            <a:r>
              <a:rPr lang="en-IN" sz="1700" dirty="0" smtClean="0"/>
              <a:t>VPNs for handling client data securely</a:t>
            </a:r>
          </a:p>
          <a:p>
            <a:endParaRPr lang="en-IN" sz="1700" dirty="0"/>
          </a:p>
        </p:txBody>
      </p:sp>
    </p:spTree>
    <p:extLst>
      <p:ext uri="{BB962C8B-B14F-4D97-AF65-F5344CB8AC3E}">
        <p14:creationId xmlns:p14="http://schemas.microsoft.com/office/powerpoint/2010/main" val="1807741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Risks &amp; Dependencies</a:t>
            </a:r>
            <a:endParaRPr lang="en-IN" dirty="0"/>
          </a:p>
        </p:txBody>
      </p:sp>
      <p:sp>
        <p:nvSpPr>
          <p:cNvPr id="3" name="Content Placeholder 2"/>
          <p:cNvSpPr>
            <a:spLocks noGrp="1"/>
          </p:cNvSpPr>
          <p:nvPr>
            <p:ph idx="1"/>
          </p:nvPr>
        </p:nvSpPr>
        <p:spPr/>
        <p:txBody>
          <a:bodyPr>
            <a:normAutofit/>
          </a:bodyPr>
          <a:lstStyle/>
          <a:p>
            <a:r>
              <a:rPr lang="en-IN" sz="1700" b="1" u="sng" dirty="0" smtClean="0"/>
              <a:t>Risks:-</a:t>
            </a:r>
          </a:p>
          <a:p>
            <a:endParaRPr lang="en-IN" sz="1700" dirty="0"/>
          </a:p>
          <a:p>
            <a:pPr>
              <a:buFont typeface="Wingdings" panose="05000000000000000000" pitchFamily="2" charset="2"/>
              <a:buChar char="Ø"/>
            </a:pPr>
            <a:r>
              <a:rPr lang="en-IN" sz="1700" dirty="0" smtClean="0"/>
              <a:t>Incomplete or Change Requirement:- If Capita internal stakeholders are not clear or if requirements keeps changing, it will delay the project</a:t>
            </a:r>
          </a:p>
          <a:p>
            <a:pPr>
              <a:buFont typeface="Wingdings" panose="05000000000000000000" pitchFamily="2" charset="2"/>
              <a:buChar char="Ø"/>
            </a:pPr>
            <a:r>
              <a:rPr lang="en-IN" sz="1700" dirty="0" smtClean="0"/>
              <a:t>Data not uploaded on time on IQAT tool by the Quality Team can delay the reports getting generated which is supposed to sent to clients</a:t>
            </a:r>
          </a:p>
          <a:p>
            <a:pPr>
              <a:buFont typeface="Wingdings" panose="05000000000000000000" pitchFamily="2" charset="2"/>
              <a:buChar char="Ø"/>
            </a:pPr>
            <a:r>
              <a:rPr lang="en-IN" sz="1700" dirty="0" smtClean="0"/>
              <a:t>Team member/Agents will not be aware of Quality scores if Quality Team fails to upload the feedback on time</a:t>
            </a:r>
          </a:p>
          <a:p>
            <a:pPr>
              <a:buFont typeface="Wingdings" panose="05000000000000000000" pitchFamily="2" charset="2"/>
              <a:buChar char="Ø"/>
            </a:pPr>
            <a:r>
              <a:rPr lang="en-IN" sz="1700" dirty="0" smtClean="0"/>
              <a:t>Team member/Agents can end up making same errors if Quality Team doesn’t upload the feedback on time</a:t>
            </a:r>
          </a:p>
          <a:p>
            <a:pPr>
              <a:buFont typeface="Wingdings" panose="05000000000000000000" pitchFamily="2" charset="2"/>
              <a:buChar char="Ø"/>
            </a:pPr>
            <a:r>
              <a:rPr lang="en-IN" sz="1700" dirty="0" smtClean="0"/>
              <a:t>Any customer sensitive data uploaded should be password protected and if not then it can lead to data breach</a:t>
            </a:r>
          </a:p>
          <a:p>
            <a:pPr>
              <a:buFont typeface="Wingdings" panose="05000000000000000000" pitchFamily="2" charset="2"/>
              <a:buChar char="Ø"/>
            </a:pPr>
            <a:r>
              <a:rPr lang="en-IN" sz="1700" dirty="0" smtClean="0"/>
              <a:t>Technical glitch can delay the completion of the project</a:t>
            </a:r>
          </a:p>
          <a:p>
            <a:pPr>
              <a:buFont typeface="Wingdings" panose="05000000000000000000" pitchFamily="2" charset="2"/>
              <a:buChar char="Ø"/>
            </a:pPr>
            <a:r>
              <a:rPr lang="en-IN" sz="1700" dirty="0" smtClean="0"/>
              <a:t>If right format data is not used, then the data will not get uploaded on IQAT tool</a:t>
            </a:r>
          </a:p>
          <a:p>
            <a:pPr>
              <a:buFont typeface="Wingdings" panose="05000000000000000000" pitchFamily="2" charset="2"/>
              <a:buChar char="Ø"/>
            </a:pPr>
            <a:endParaRPr lang="en-IN" sz="1700" dirty="0" smtClean="0"/>
          </a:p>
          <a:p>
            <a:endParaRPr lang="en-IN" sz="1700" dirty="0"/>
          </a:p>
          <a:p>
            <a:endParaRPr lang="en-IN" sz="1700" dirty="0"/>
          </a:p>
        </p:txBody>
      </p:sp>
    </p:spTree>
    <p:extLst>
      <p:ext uri="{BB962C8B-B14F-4D97-AF65-F5344CB8AC3E}">
        <p14:creationId xmlns:p14="http://schemas.microsoft.com/office/powerpoint/2010/main" val="1415966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Risks &amp; Dependencies</a:t>
            </a:r>
          </a:p>
        </p:txBody>
      </p:sp>
      <p:sp>
        <p:nvSpPr>
          <p:cNvPr id="3" name="Content Placeholder 2"/>
          <p:cNvSpPr>
            <a:spLocks noGrp="1"/>
          </p:cNvSpPr>
          <p:nvPr>
            <p:ph idx="1"/>
          </p:nvPr>
        </p:nvSpPr>
        <p:spPr/>
        <p:txBody>
          <a:bodyPr>
            <a:normAutofit/>
          </a:bodyPr>
          <a:lstStyle/>
          <a:p>
            <a:r>
              <a:rPr lang="en-IN" sz="1800" b="1" u="sng" dirty="0" smtClean="0"/>
              <a:t>Dependencies:-</a:t>
            </a:r>
          </a:p>
          <a:p>
            <a:endParaRPr lang="en-IN" sz="1800" b="1" u="sng" dirty="0" smtClean="0"/>
          </a:p>
          <a:p>
            <a:pPr>
              <a:buFont typeface="Wingdings" panose="05000000000000000000" pitchFamily="2" charset="2"/>
              <a:buChar char="Ø"/>
            </a:pPr>
            <a:r>
              <a:rPr lang="en-IN" sz="1700" dirty="0" smtClean="0"/>
              <a:t>To get information or overall stats for Quality report, the Quality team should upload the data on time</a:t>
            </a:r>
          </a:p>
          <a:p>
            <a:pPr>
              <a:buFont typeface="Wingdings" panose="05000000000000000000" pitchFamily="2" charset="2"/>
              <a:buChar char="Ø"/>
            </a:pPr>
            <a:r>
              <a:rPr lang="en-IN" sz="1700" dirty="0" smtClean="0"/>
              <a:t>Quality Team must be available for requirement gathering, so we get to know how to design the IQAT tool</a:t>
            </a:r>
          </a:p>
          <a:p>
            <a:pPr>
              <a:buFont typeface="Wingdings" panose="05000000000000000000" pitchFamily="2" charset="2"/>
              <a:buChar char="Ø"/>
            </a:pPr>
            <a:r>
              <a:rPr lang="en-IN" sz="1700" dirty="0" smtClean="0"/>
              <a:t>Servers, networks and environment must be ready before deployment or before the testing phase</a:t>
            </a:r>
          </a:p>
          <a:p>
            <a:pPr>
              <a:buFont typeface="Wingdings" panose="05000000000000000000" pitchFamily="2" charset="2"/>
              <a:buChar char="Ø"/>
            </a:pPr>
            <a:r>
              <a:rPr lang="en-IN" sz="1700" dirty="0" smtClean="0"/>
              <a:t>Timely approvals are needed from the Management team</a:t>
            </a:r>
          </a:p>
          <a:p>
            <a:pPr>
              <a:buFont typeface="Wingdings" panose="05000000000000000000" pitchFamily="2" charset="2"/>
              <a:buChar char="Ø"/>
            </a:pPr>
            <a:r>
              <a:rPr lang="en-IN" sz="1700" dirty="0" smtClean="0"/>
              <a:t>Training sessions to be conducted by the Quality Team to all  Team members/Agents on how to use IQAT tool</a:t>
            </a:r>
          </a:p>
          <a:p>
            <a:pPr>
              <a:buFont typeface="Wingdings" panose="05000000000000000000" pitchFamily="2" charset="2"/>
              <a:buChar char="Ø"/>
            </a:pPr>
            <a:r>
              <a:rPr lang="en-IN" sz="1700" dirty="0"/>
              <a:t>R</a:t>
            </a:r>
            <a:r>
              <a:rPr lang="en-IN" sz="1700" dirty="0" smtClean="0"/>
              <a:t>eports to be extracted by Quality Team and shared with the clients on time for monthly/weekly review meetings</a:t>
            </a:r>
          </a:p>
          <a:p>
            <a:pPr marL="0" indent="0">
              <a:buNone/>
            </a:pPr>
            <a:endParaRPr lang="en-IN" sz="1700" dirty="0" smtClean="0"/>
          </a:p>
        </p:txBody>
      </p:sp>
    </p:spTree>
    <p:extLst>
      <p:ext uri="{BB962C8B-B14F-4D97-AF65-F5344CB8AC3E}">
        <p14:creationId xmlns:p14="http://schemas.microsoft.com/office/powerpoint/2010/main" val="2277581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9288" y="2320280"/>
            <a:ext cx="6419056" cy="2836912"/>
          </a:xfrm>
        </p:spPr>
        <p:txBody>
          <a:bodyPr/>
          <a:lstStyle/>
          <a:p>
            <a:pPr marL="0" indent="0">
              <a:buNone/>
            </a:pPr>
            <a:r>
              <a:rPr lang="en-IN" sz="5400" dirty="0"/>
              <a:t> </a:t>
            </a:r>
            <a:r>
              <a:rPr lang="en-IN" sz="5400" dirty="0" smtClean="0"/>
              <a:t>   Thank You </a:t>
            </a:r>
            <a:r>
              <a:rPr lang="en-IN" sz="5400" dirty="0" smtClean="0">
                <a:sym typeface="Wingdings" panose="05000000000000000000" pitchFamily="2" charset="2"/>
              </a:rPr>
              <a:t></a:t>
            </a:r>
            <a:r>
              <a:rPr lang="en-IN" dirty="0" smtClean="0"/>
              <a:t>                                                                                                             </a:t>
            </a:r>
            <a:endParaRPr lang="en-IN" dirty="0"/>
          </a:p>
        </p:txBody>
      </p:sp>
    </p:spTree>
    <p:extLst>
      <p:ext uri="{BB962C8B-B14F-4D97-AF65-F5344CB8AC3E}">
        <p14:creationId xmlns:p14="http://schemas.microsoft.com/office/powerpoint/2010/main" val="280028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Current Situation</a:t>
            </a:r>
            <a:endParaRPr lang="en-IN" dirty="0"/>
          </a:p>
        </p:txBody>
      </p:sp>
      <p:sp>
        <p:nvSpPr>
          <p:cNvPr id="3" name="Content Placeholder 2"/>
          <p:cNvSpPr>
            <a:spLocks noGrp="1"/>
          </p:cNvSpPr>
          <p:nvPr>
            <p:ph idx="1"/>
          </p:nvPr>
        </p:nvSpPr>
        <p:spPr>
          <a:xfrm>
            <a:off x="107504" y="1600200"/>
            <a:ext cx="9036496" cy="2116832"/>
          </a:xfrm>
        </p:spPr>
        <p:txBody>
          <a:bodyPr>
            <a:normAutofit fontScale="92500"/>
          </a:bodyPr>
          <a:lstStyle/>
          <a:p>
            <a:r>
              <a:rPr lang="en-IN" sz="1800" dirty="0" smtClean="0"/>
              <a:t>All the agents receive Quality audit scores via email once a week from the Quality Team. These </a:t>
            </a:r>
            <a:r>
              <a:rPr lang="en-IN" sz="1800" dirty="0" smtClean="0"/>
              <a:t>audits </a:t>
            </a:r>
            <a:r>
              <a:rPr lang="en-IN" sz="1800" dirty="0" smtClean="0"/>
              <a:t>are for the actioned cases for Utilities account.</a:t>
            </a:r>
          </a:p>
          <a:p>
            <a:r>
              <a:rPr lang="en-IN" sz="1800" dirty="0" smtClean="0"/>
              <a:t>These scores are published to the agents so they know what their scores are and what feedbacks to make a note of. </a:t>
            </a:r>
            <a:endParaRPr lang="en-IN" sz="1800" dirty="0"/>
          </a:p>
          <a:p>
            <a:r>
              <a:rPr lang="en-IN" sz="1800" dirty="0" smtClean="0"/>
              <a:t>If any rework needed for the feedbacks shared, then agents have to complete the rework within 24 hrs to avoid any escalation</a:t>
            </a:r>
          </a:p>
          <a:p>
            <a:r>
              <a:rPr lang="en-IN" sz="1800" dirty="0" smtClean="0"/>
              <a:t>Agents should also be aware of their Quality scores which is part of their performance scorecard</a:t>
            </a:r>
          </a:p>
          <a:p>
            <a:pPr marL="457200" lvl="1" indent="0">
              <a:buNone/>
            </a:pPr>
            <a:endParaRPr lang="en-IN" dirty="0"/>
          </a:p>
        </p:txBody>
      </p:sp>
    </p:spTree>
    <p:extLst>
      <p:ext uri="{BB962C8B-B14F-4D97-AF65-F5344CB8AC3E}">
        <p14:creationId xmlns:p14="http://schemas.microsoft.com/office/powerpoint/2010/main" val="133767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Problem Statement</a:t>
            </a:r>
            <a:endParaRPr lang="en-IN" dirty="0"/>
          </a:p>
        </p:txBody>
      </p:sp>
      <p:sp>
        <p:nvSpPr>
          <p:cNvPr id="3" name="Content Placeholder 2"/>
          <p:cNvSpPr>
            <a:spLocks noGrp="1"/>
          </p:cNvSpPr>
          <p:nvPr>
            <p:ph idx="1"/>
          </p:nvPr>
        </p:nvSpPr>
        <p:spPr/>
        <p:txBody>
          <a:bodyPr>
            <a:noAutofit/>
          </a:bodyPr>
          <a:lstStyle/>
          <a:p>
            <a:r>
              <a:rPr lang="en-IN" sz="1700" dirty="0" smtClean="0"/>
              <a:t>Members fail to acknowledge the email or make a note of the feedbacks shared</a:t>
            </a:r>
          </a:p>
          <a:p>
            <a:r>
              <a:rPr lang="en-IN" sz="1700" dirty="0" smtClean="0"/>
              <a:t>Missing out to read the feedbacks shared and keep on repeating the same mistake</a:t>
            </a:r>
          </a:p>
          <a:p>
            <a:r>
              <a:rPr lang="en-IN" sz="1700" dirty="0" smtClean="0"/>
              <a:t>Unaware of their Quality scores</a:t>
            </a:r>
          </a:p>
          <a:p>
            <a:r>
              <a:rPr lang="en-IN" sz="1700" dirty="0" smtClean="0"/>
              <a:t>Chances of getting escalations from customers if rework for the feedback shared is not closed on time</a:t>
            </a:r>
          </a:p>
          <a:p>
            <a:r>
              <a:rPr lang="en-IN" sz="1700" dirty="0" smtClean="0"/>
              <a:t>There is knowledge gap if agents do not read the feedback email sent by the auditor</a:t>
            </a:r>
          </a:p>
          <a:p>
            <a:r>
              <a:rPr lang="en-IN" sz="1700" dirty="0" smtClean="0"/>
              <a:t>Impacts Team performance and agents individual Quality score</a:t>
            </a:r>
          </a:p>
          <a:p>
            <a:r>
              <a:rPr lang="en-IN" sz="1700" dirty="0" smtClean="0"/>
              <a:t>Business at times fails to achieve the agreed Quality scores which is defined and agreed with the client and the stakeholders</a:t>
            </a:r>
          </a:p>
          <a:p>
            <a:endParaRPr lang="en-IN" sz="1700" dirty="0"/>
          </a:p>
        </p:txBody>
      </p:sp>
    </p:spTree>
    <p:extLst>
      <p:ext uri="{BB962C8B-B14F-4D97-AF65-F5344CB8AC3E}">
        <p14:creationId xmlns:p14="http://schemas.microsoft.com/office/powerpoint/2010/main" val="3851239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Opportunity</a:t>
            </a:r>
            <a:endParaRPr lang="en-IN" dirty="0"/>
          </a:p>
        </p:txBody>
      </p:sp>
      <p:sp>
        <p:nvSpPr>
          <p:cNvPr id="3" name="Content Placeholder 2"/>
          <p:cNvSpPr>
            <a:spLocks noGrp="1"/>
          </p:cNvSpPr>
          <p:nvPr>
            <p:ph idx="1"/>
          </p:nvPr>
        </p:nvSpPr>
        <p:spPr/>
        <p:txBody>
          <a:bodyPr>
            <a:normAutofit/>
          </a:bodyPr>
          <a:lstStyle/>
          <a:p>
            <a:r>
              <a:rPr lang="en-IN" sz="1700" dirty="0" smtClean="0"/>
              <a:t>Creating a web portal know as IQAT tool which will help us to understand how many feedbacks have been shared with the agents</a:t>
            </a:r>
          </a:p>
          <a:p>
            <a:r>
              <a:rPr lang="en-IN" sz="1700" dirty="0" smtClean="0"/>
              <a:t>This IQAT tool should have an option to acknowledge the feedbacks by the agents once it is shared by the auditor</a:t>
            </a:r>
          </a:p>
          <a:p>
            <a:r>
              <a:rPr lang="en-IN" sz="1700" dirty="0" smtClean="0"/>
              <a:t>Team Managers/Supervisors will have a view of how many feedbacks have been shared by the auditor and how many have of them have been acknowledged by the agents</a:t>
            </a:r>
          </a:p>
          <a:p>
            <a:r>
              <a:rPr lang="en-IN" sz="1700" dirty="0" smtClean="0"/>
              <a:t>This will also </a:t>
            </a:r>
            <a:r>
              <a:rPr lang="en-IN" sz="1700" dirty="0"/>
              <a:t>help Team </a:t>
            </a:r>
            <a:r>
              <a:rPr lang="en-IN" sz="1700" dirty="0" smtClean="0"/>
              <a:t>Managers/Supervisors know how many feedbacks have been reworked by the agents</a:t>
            </a:r>
          </a:p>
          <a:p>
            <a:r>
              <a:rPr lang="en-IN" sz="1700" dirty="0" smtClean="0"/>
              <a:t>With the feedbacks going to the agents on time, it will help to bridge the process gap</a:t>
            </a:r>
          </a:p>
          <a:p>
            <a:r>
              <a:rPr lang="en-IN" sz="1700" dirty="0" smtClean="0"/>
              <a:t>Members will be aware of their individual scores and work towards achieving their Quality scores</a:t>
            </a:r>
          </a:p>
          <a:p>
            <a:r>
              <a:rPr lang="en-IN" sz="1700" dirty="0" smtClean="0"/>
              <a:t>This will help </a:t>
            </a:r>
            <a:r>
              <a:rPr lang="en-IN" sz="1700" dirty="0" smtClean="0"/>
              <a:t>business </a:t>
            </a:r>
            <a:r>
              <a:rPr lang="en-IN" sz="1700" dirty="0" smtClean="0"/>
              <a:t>to create hygiene and meet Quality standards as agreed and defined by the clients</a:t>
            </a:r>
          </a:p>
          <a:p>
            <a:r>
              <a:rPr lang="en-IN" sz="1700" dirty="0" smtClean="0"/>
              <a:t>Improve Customer satisfaction and give quick resolution</a:t>
            </a:r>
          </a:p>
        </p:txBody>
      </p:sp>
    </p:spTree>
    <p:extLst>
      <p:ext uri="{BB962C8B-B14F-4D97-AF65-F5344CB8AC3E}">
        <p14:creationId xmlns:p14="http://schemas.microsoft.com/office/powerpoint/2010/main" val="3792598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Purpose Statement</a:t>
            </a:r>
            <a:endParaRPr lang="en-IN" dirty="0"/>
          </a:p>
        </p:txBody>
      </p:sp>
      <p:sp>
        <p:nvSpPr>
          <p:cNvPr id="3" name="Content Placeholder 2"/>
          <p:cNvSpPr>
            <a:spLocks noGrp="1"/>
          </p:cNvSpPr>
          <p:nvPr>
            <p:ph idx="1"/>
          </p:nvPr>
        </p:nvSpPr>
        <p:spPr/>
        <p:txBody>
          <a:bodyPr>
            <a:normAutofit/>
          </a:bodyPr>
          <a:lstStyle/>
          <a:p>
            <a:r>
              <a:rPr lang="en-IN" sz="1700" dirty="0" smtClean="0"/>
              <a:t>Eliminate manual work for the auditors to send manual feedbacks to the agents via email</a:t>
            </a:r>
          </a:p>
          <a:p>
            <a:r>
              <a:rPr lang="en-IN" sz="1700" dirty="0" smtClean="0"/>
              <a:t>Team Manager/Supervisor do not have to chase the agents to get the feedbacks closed</a:t>
            </a:r>
          </a:p>
          <a:p>
            <a:r>
              <a:rPr lang="en-IN" sz="1700" dirty="0" smtClean="0"/>
              <a:t>With this tool, Team Manager/Supervisor can export the Quality data on daily basis and understand the below</a:t>
            </a:r>
          </a:p>
          <a:p>
            <a:pPr>
              <a:buFont typeface="Wingdings" panose="05000000000000000000" pitchFamily="2" charset="2"/>
              <a:buChar char="Ø"/>
            </a:pPr>
            <a:r>
              <a:rPr lang="en-IN" sz="1700" dirty="0" smtClean="0"/>
              <a:t>How many feedbacks have been shared by the auditor on daily basis</a:t>
            </a:r>
          </a:p>
          <a:p>
            <a:pPr>
              <a:buFont typeface="Wingdings" panose="05000000000000000000" pitchFamily="2" charset="2"/>
              <a:buChar char="Ø"/>
            </a:pPr>
            <a:r>
              <a:rPr lang="en-IN" sz="1700" dirty="0" smtClean="0"/>
              <a:t>What is the Team Quality scores/individual member scores</a:t>
            </a:r>
          </a:p>
          <a:p>
            <a:pPr>
              <a:buFont typeface="Wingdings" panose="05000000000000000000" pitchFamily="2" charset="2"/>
              <a:buChar char="Ø"/>
            </a:pPr>
            <a:r>
              <a:rPr lang="en-IN" sz="1700" dirty="0" smtClean="0"/>
              <a:t>How many reworks are pending/closed by the agents</a:t>
            </a:r>
          </a:p>
          <a:p>
            <a:pPr>
              <a:buFont typeface="Wingdings" panose="05000000000000000000" pitchFamily="2" charset="2"/>
              <a:buChar char="Ø"/>
            </a:pPr>
            <a:r>
              <a:rPr lang="en-IN" sz="1700" dirty="0" smtClean="0"/>
              <a:t>If any Quality disputes, that can be raised using this portal and the same will show up on the report as to the number of disputes raised by the agents</a:t>
            </a:r>
          </a:p>
          <a:p>
            <a:pPr>
              <a:buFont typeface="Wingdings" panose="05000000000000000000" pitchFamily="2" charset="2"/>
              <a:buChar char="Ø"/>
            </a:pPr>
            <a:r>
              <a:rPr lang="en-IN" sz="1700" dirty="0" smtClean="0"/>
              <a:t>Any disputes raised by the agents, the auditor will have an option to check that by exporting the report on daily basis. Post that connect with agents and close on the Quality discussion</a:t>
            </a:r>
          </a:p>
          <a:p>
            <a:pPr>
              <a:buFont typeface="Wingdings" panose="05000000000000000000" pitchFamily="2" charset="2"/>
              <a:buChar char="Ø"/>
            </a:pPr>
            <a:r>
              <a:rPr lang="en-IN" sz="1700" dirty="0" smtClean="0"/>
              <a:t>Retrieve the data for all feedbacks shared and understand what are the pain areas and share the same with Training team for them to arrange session for the team members</a:t>
            </a:r>
            <a:endParaRPr lang="en-IN" sz="1700" dirty="0"/>
          </a:p>
        </p:txBody>
      </p:sp>
    </p:spTree>
    <p:extLst>
      <p:ext uri="{BB962C8B-B14F-4D97-AF65-F5344CB8AC3E}">
        <p14:creationId xmlns:p14="http://schemas.microsoft.com/office/powerpoint/2010/main" val="180489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Project Objectives</a:t>
            </a:r>
            <a:endParaRPr lang="en-IN" dirty="0"/>
          </a:p>
        </p:txBody>
      </p:sp>
      <p:sp>
        <p:nvSpPr>
          <p:cNvPr id="3" name="Content Placeholder 2"/>
          <p:cNvSpPr>
            <a:spLocks noGrp="1"/>
          </p:cNvSpPr>
          <p:nvPr>
            <p:ph idx="1"/>
          </p:nvPr>
        </p:nvSpPr>
        <p:spPr/>
        <p:txBody>
          <a:bodyPr>
            <a:normAutofit/>
          </a:bodyPr>
          <a:lstStyle/>
          <a:p>
            <a:r>
              <a:rPr lang="en-IN" sz="1700" dirty="0" smtClean="0"/>
              <a:t>Improve Customer satisfaction and reduce the repetitive errors</a:t>
            </a:r>
          </a:p>
          <a:p>
            <a:r>
              <a:rPr lang="en-IN" sz="1700" dirty="0" smtClean="0"/>
              <a:t>To ensure all stakeholders and clients have a clear view to Quality scores for the team</a:t>
            </a:r>
          </a:p>
          <a:p>
            <a:r>
              <a:rPr lang="en-IN" sz="1700" dirty="0" smtClean="0"/>
              <a:t>Higher Management and clients can always do analysis using this tool to understand how we should always aim in improving customer experience</a:t>
            </a:r>
          </a:p>
          <a:p>
            <a:r>
              <a:rPr lang="en-IN" sz="1700" dirty="0" smtClean="0"/>
              <a:t>User friendly tool for the agents to check their Quality scores. This will have one proper view to all the feedbacks and scores</a:t>
            </a:r>
          </a:p>
          <a:p>
            <a:r>
              <a:rPr lang="en-IN" sz="1700" dirty="0" smtClean="0"/>
              <a:t> This will help in preparing Quality dashboards and present to the clients every week/month</a:t>
            </a:r>
          </a:p>
          <a:p>
            <a:r>
              <a:rPr lang="en-IN" sz="1700" dirty="0" smtClean="0"/>
              <a:t>Agents will have a view to their Quality scores for last 12 months</a:t>
            </a:r>
          </a:p>
          <a:p>
            <a:r>
              <a:rPr lang="en-IN" sz="1700" dirty="0" smtClean="0"/>
              <a:t>Looking at the historical data agents can understand how they have been trending with regards to their Quality work</a:t>
            </a:r>
          </a:p>
          <a:p>
            <a:r>
              <a:rPr lang="en-IN" sz="1700" dirty="0" smtClean="0"/>
              <a:t>Easy to analyse bottom quartile and connect with them separately or have sessions to guide and coach them to improve their Quality scores</a:t>
            </a:r>
          </a:p>
          <a:p>
            <a:r>
              <a:rPr lang="en-IN" sz="1700" dirty="0" smtClean="0"/>
              <a:t>Eliminate the process for the auditors to send manual feedbacks to the agents</a:t>
            </a:r>
          </a:p>
          <a:p>
            <a:endParaRPr lang="en-IN" sz="1700" dirty="0"/>
          </a:p>
        </p:txBody>
      </p:sp>
    </p:spTree>
    <p:extLst>
      <p:ext uri="{BB962C8B-B14F-4D97-AF65-F5344CB8AC3E}">
        <p14:creationId xmlns:p14="http://schemas.microsoft.com/office/powerpoint/2010/main" val="3968950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Success Criteria</a:t>
            </a:r>
            <a:endParaRPr lang="en-IN" dirty="0"/>
          </a:p>
        </p:txBody>
      </p:sp>
      <p:sp>
        <p:nvSpPr>
          <p:cNvPr id="3" name="Content Placeholder 2"/>
          <p:cNvSpPr>
            <a:spLocks noGrp="1"/>
          </p:cNvSpPr>
          <p:nvPr>
            <p:ph idx="1"/>
          </p:nvPr>
        </p:nvSpPr>
        <p:spPr/>
        <p:txBody>
          <a:bodyPr>
            <a:normAutofit/>
          </a:bodyPr>
          <a:lstStyle/>
          <a:p>
            <a:r>
              <a:rPr lang="en-IN" sz="1700" dirty="0" smtClean="0"/>
              <a:t>Meet client scores which is 95% and above which is agreed and defined</a:t>
            </a:r>
          </a:p>
          <a:p>
            <a:r>
              <a:rPr lang="en-IN" sz="1700" dirty="0" smtClean="0"/>
              <a:t>Reduce agents errors</a:t>
            </a:r>
          </a:p>
          <a:p>
            <a:r>
              <a:rPr lang="en-IN" sz="1700" dirty="0" smtClean="0"/>
              <a:t>Agents would be aware of what their Quality scores are not be dependent on Team Managers or Auditors to know what their Quality scores are</a:t>
            </a:r>
          </a:p>
          <a:p>
            <a:r>
              <a:rPr lang="en-IN" sz="1700" dirty="0" smtClean="0"/>
              <a:t>Improve customer </a:t>
            </a:r>
            <a:r>
              <a:rPr lang="en-IN" sz="1700" dirty="0"/>
              <a:t>s</a:t>
            </a:r>
            <a:r>
              <a:rPr lang="en-IN" sz="1700" dirty="0" smtClean="0"/>
              <a:t>atisfaction</a:t>
            </a:r>
          </a:p>
          <a:p>
            <a:r>
              <a:rPr lang="en-IN" sz="1700" dirty="0" smtClean="0"/>
              <a:t>Improve </a:t>
            </a:r>
            <a:r>
              <a:rPr lang="en-IN" sz="1700" dirty="0"/>
              <a:t>c</a:t>
            </a:r>
            <a:r>
              <a:rPr lang="en-IN" sz="1700" dirty="0" smtClean="0"/>
              <a:t>lient experience </a:t>
            </a:r>
          </a:p>
          <a:p>
            <a:r>
              <a:rPr lang="en-IN" sz="1700" dirty="0" smtClean="0"/>
              <a:t>With maintaining good Quality scores, you have chances to get more business if clients are happy with your work</a:t>
            </a:r>
          </a:p>
          <a:p>
            <a:r>
              <a:rPr lang="en-IN" sz="1700" dirty="0" smtClean="0"/>
              <a:t>Giving a view of all the queues to the clients with regards to what the Quality scores are for all the businesses that is managed in Capita</a:t>
            </a:r>
          </a:p>
          <a:p>
            <a:r>
              <a:rPr lang="en-IN" sz="1700" dirty="0" smtClean="0"/>
              <a:t>Reduce manual work of preparing reports and dashboards</a:t>
            </a:r>
          </a:p>
          <a:p>
            <a:r>
              <a:rPr lang="en-IN" sz="1700" dirty="0" smtClean="0"/>
              <a:t>The project is completed with all agreed timeframe and budget</a:t>
            </a:r>
          </a:p>
          <a:p>
            <a:pPr marL="0" indent="0">
              <a:buNone/>
            </a:pPr>
            <a:endParaRPr lang="en-IN" sz="1700" dirty="0"/>
          </a:p>
        </p:txBody>
      </p:sp>
    </p:spTree>
    <p:extLst>
      <p:ext uri="{BB962C8B-B14F-4D97-AF65-F5344CB8AC3E}">
        <p14:creationId xmlns:p14="http://schemas.microsoft.com/office/powerpoint/2010/main" val="3185248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Waterfall Method</a:t>
            </a:r>
            <a:endParaRPr lang="en-IN" dirty="0"/>
          </a:p>
        </p:txBody>
      </p:sp>
      <p:sp>
        <p:nvSpPr>
          <p:cNvPr id="3" name="Content Placeholder 2"/>
          <p:cNvSpPr>
            <a:spLocks noGrp="1"/>
          </p:cNvSpPr>
          <p:nvPr>
            <p:ph idx="1"/>
          </p:nvPr>
        </p:nvSpPr>
        <p:spPr>
          <a:xfrm>
            <a:off x="457200" y="1600200"/>
            <a:ext cx="8229600" cy="4997152"/>
          </a:xfrm>
        </p:spPr>
        <p:txBody>
          <a:bodyPr>
            <a:normAutofit fontScale="92500" lnSpcReduction="20000"/>
          </a:bodyPr>
          <a:lstStyle/>
          <a:p>
            <a:r>
              <a:rPr lang="en-IN" sz="2000" dirty="0">
                <a:latin typeface="Calibri" panose="020F0502020204030204" pitchFamily="34" charset="0"/>
                <a:cs typeface="Calibri" panose="020F0502020204030204" pitchFamily="34" charset="0"/>
              </a:rPr>
              <a:t>The Waterfall model is a linear and sequential approach where the project progresses through distinct phases. Each phase must be completed before the next begins, and there is typically no overlapping between phases.</a:t>
            </a:r>
          </a:p>
          <a:p>
            <a:pPr>
              <a:buFont typeface="Wingdings" panose="05000000000000000000" pitchFamily="2" charset="2"/>
              <a:buChar char="§"/>
            </a:pPr>
            <a:r>
              <a:rPr lang="en-IN" sz="1900" b="1" u="sng" dirty="0"/>
              <a:t>Requirement Gathering and Analysis</a:t>
            </a:r>
            <a:r>
              <a:rPr lang="en-IN" sz="1900" b="1" u="sng" dirty="0" smtClean="0"/>
              <a:t>:-</a:t>
            </a:r>
          </a:p>
          <a:p>
            <a:pPr marL="0" indent="0">
              <a:buNone/>
            </a:pPr>
            <a:endParaRPr lang="en-IN" sz="1900" b="1" u="sng" dirty="0" smtClean="0"/>
          </a:p>
          <a:p>
            <a:pPr>
              <a:buFont typeface="Wingdings" panose="05000000000000000000" pitchFamily="2" charset="2"/>
              <a:buChar char="Ø"/>
            </a:pPr>
            <a:r>
              <a:rPr lang="en-IN" sz="1900" dirty="0" smtClean="0"/>
              <a:t>Collect detailed requirements from Quality Team and SME of what all data is included in the Quality sheet.</a:t>
            </a:r>
          </a:p>
          <a:p>
            <a:pPr>
              <a:buFont typeface="Wingdings" panose="05000000000000000000" pitchFamily="2" charset="2"/>
              <a:buChar char="Ø"/>
            </a:pPr>
            <a:r>
              <a:rPr lang="en-IN" sz="1900" dirty="0" smtClean="0"/>
              <a:t>Document </a:t>
            </a:r>
            <a:r>
              <a:rPr lang="en-IN" sz="1900" dirty="0"/>
              <a:t>all functional and non-functional requirements</a:t>
            </a:r>
            <a:r>
              <a:rPr lang="en-IN" sz="1900" dirty="0" smtClean="0"/>
              <a:t>.</a:t>
            </a:r>
          </a:p>
          <a:p>
            <a:pPr>
              <a:buFont typeface="Wingdings" panose="05000000000000000000" pitchFamily="2" charset="2"/>
              <a:buChar char="Ø"/>
            </a:pPr>
            <a:r>
              <a:rPr lang="en-IN" sz="1900" dirty="0"/>
              <a:t>Define clear acceptance criteria and success factors</a:t>
            </a:r>
            <a:r>
              <a:rPr lang="en-IN" sz="1900" dirty="0" smtClean="0"/>
              <a:t>.</a:t>
            </a:r>
          </a:p>
          <a:p>
            <a:pPr>
              <a:buFont typeface="Wingdings" panose="05000000000000000000" pitchFamily="2" charset="2"/>
              <a:buChar char="Ø"/>
            </a:pPr>
            <a:r>
              <a:rPr lang="en-IN" sz="1900" dirty="0" smtClean="0"/>
              <a:t>Preparing BRD, FRS and SSD (prepared by technical team) document</a:t>
            </a:r>
          </a:p>
          <a:p>
            <a:pPr>
              <a:buFont typeface="Wingdings" panose="05000000000000000000" pitchFamily="2" charset="2"/>
              <a:buChar char="Ø"/>
            </a:pPr>
            <a:r>
              <a:rPr lang="en-IN" sz="2000" dirty="0"/>
              <a:t>W</a:t>
            </a:r>
            <a:r>
              <a:rPr lang="en-IN" sz="2000" dirty="0" smtClean="0"/>
              <a:t>ill </a:t>
            </a:r>
            <a:r>
              <a:rPr lang="en-IN" sz="2000" dirty="0"/>
              <a:t>combine FRS and SSD to form SRS</a:t>
            </a:r>
            <a:r>
              <a:rPr lang="en-IN" sz="2000" dirty="0" smtClean="0"/>
              <a:t>.</a:t>
            </a:r>
          </a:p>
          <a:p>
            <a:pPr>
              <a:buFont typeface="Wingdings" panose="05000000000000000000" pitchFamily="2" charset="2"/>
              <a:buChar char="Ø"/>
            </a:pPr>
            <a:r>
              <a:rPr lang="en-IN" sz="2000" dirty="0"/>
              <a:t>W</a:t>
            </a:r>
            <a:r>
              <a:rPr lang="en-IN" sz="2000" dirty="0" smtClean="0"/>
              <a:t>ill </a:t>
            </a:r>
            <a:r>
              <a:rPr lang="en-IN" sz="2000" dirty="0"/>
              <a:t>prepare RTM by referring </a:t>
            </a:r>
            <a:r>
              <a:rPr lang="en-IN" sz="2000" dirty="0" smtClean="0"/>
              <a:t>SRS.</a:t>
            </a:r>
            <a:endParaRPr lang="en-IN" sz="1900" dirty="0" smtClean="0"/>
          </a:p>
          <a:p>
            <a:pPr>
              <a:buFont typeface="Wingdings" panose="05000000000000000000" pitchFamily="2" charset="2"/>
              <a:buChar char="Ø"/>
            </a:pPr>
            <a:r>
              <a:rPr lang="en-IN" sz="1900" dirty="0" smtClean="0"/>
              <a:t>Reviewing it with Project Manager before moving to the next stage</a:t>
            </a:r>
          </a:p>
          <a:p>
            <a:pPr marL="457200" indent="-457200">
              <a:buFont typeface="+mj-lt"/>
              <a:buAutoNum type="arabicPeriod"/>
            </a:pPr>
            <a:endParaRPr lang="en-IN" sz="1900" dirty="0"/>
          </a:p>
          <a:p>
            <a:pPr>
              <a:buFont typeface="Wingdings" panose="05000000000000000000" pitchFamily="2" charset="2"/>
              <a:buChar char="§"/>
            </a:pPr>
            <a:r>
              <a:rPr lang="en-IN" sz="1900" b="1" u="sng" dirty="0" smtClean="0"/>
              <a:t>System Design:-</a:t>
            </a:r>
          </a:p>
          <a:p>
            <a:pPr marL="0" indent="0">
              <a:buNone/>
            </a:pPr>
            <a:endParaRPr lang="en-IN" sz="1900" b="1" u="sng" dirty="0" smtClean="0"/>
          </a:p>
          <a:p>
            <a:pPr>
              <a:buFont typeface="Wingdings" panose="05000000000000000000" pitchFamily="2" charset="2"/>
              <a:buChar char="Ø"/>
            </a:pPr>
            <a:r>
              <a:rPr lang="en-IN" sz="1900" dirty="0"/>
              <a:t>Create system architecture based on requirements</a:t>
            </a:r>
            <a:r>
              <a:rPr lang="en-IN" sz="1900" dirty="0" smtClean="0"/>
              <a:t>.</a:t>
            </a:r>
          </a:p>
          <a:p>
            <a:pPr>
              <a:buFont typeface="Wingdings" panose="05000000000000000000" pitchFamily="2" charset="2"/>
              <a:buChar char="Ø"/>
            </a:pPr>
            <a:r>
              <a:rPr lang="en-IN" sz="1900" dirty="0"/>
              <a:t>Prepare system flow diagrams, use case diagrams, and activity diagrams</a:t>
            </a:r>
            <a:r>
              <a:rPr lang="en-IN" sz="1900" dirty="0" smtClean="0"/>
              <a:t>.</a:t>
            </a:r>
          </a:p>
          <a:p>
            <a:pPr marL="457200" indent="-457200">
              <a:buFont typeface="+mj-lt"/>
              <a:buAutoNum type="arabicPeriod"/>
            </a:pPr>
            <a:endParaRPr lang="en-IN" sz="1900" dirty="0" smtClean="0"/>
          </a:p>
        </p:txBody>
      </p:sp>
    </p:spTree>
    <p:extLst>
      <p:ext uri="{BB962C8B-B14F-4D97-AF65-F5344CB8AC3E}">
        <p14:creationId xmlns:p14="http://schemas.microsoft.com/office/powerpoint/2010/main" val="3266918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Waterfall Method</a:t>
            </a:r>
          </a:p>
        </p:txBody>
      </p:sp>
      <p:sp>
        <p:nvSpPr>
          <p:cNvPr id="3" name="Content Placeholder 2"/>
          <p:cNvSpPr>
            <a:spLocks noGrp="1"/>
          </p:cNvSpPr>
          <p:nvPr>
            <p:ph idx="1"/>
          </p:nvPr>
        </p:nvSpPr>
        <p:spPr>
          <a:xfrm>
            <a:off x="457200" y="1124744"/>
            <a:ext cx="8229600" cy="5616624"/>
          </a:xfrm>
        </p:spPr>
        <p:txBody>
          <a:bodyPr>
            <a:normAutofit/>
          </a:bodyPr>
          <a:lstStyle/>
          <a:p>
            <a:pPr marL="0" indent="0">
              <a:buNone/>
            </a:pPr>
            <a:endParaRPr lang="en-IN" sz="1700" dirty="0" smtClean="0"/>
          </a:p>
          <a:p>
            <a:r>
              <a:rPr lang="en-IN" sz="1700" b="1" u="sng" dirty="0" smtClean="0"/>
              <a:t>Development phase:-</a:t>
            </a:r>
          </a:p>
          <a:p>
            <a:endParaRPr lang="en-IN" sz="1700" b="1" u="sng" dirty="0" smtClean="0"/>
          </a:p>
          <a:p>
            <a:pPr>
              <a:buFont typeface="Wingdings" panose="05000000000000000000" pitchFamily="2" charset="2"/>
              <a:buChar char="Ø"/>
            </a:pPr>
            <a:r>
              <a:rPr lang="en-IN" sz="1700" dirty="0" smtClean="0"/>
              <a:t>Share all the diagrams (system flow, use case and activity diagrams), BRD, FRD, SSD and SRS documents with Java Developers,  Data Base Administrators, System Administrator and Testing Team to start designing the Quality tool</a:t>
            </a:r>
          </a:p>
          <a:p>
            <a:pPr>
              <a:buFont typeface="Wingdings" panose="05000000000000000000" pitchFamily="2" charset="2"/>
              <a:buChar char="Ø"/>
            </a:pPr>
            <a:r>
              <a:rPr lang="en-IN" sz="1700" dirty="0"/>
              <a:t>Here BA acts as a mediator between the development team and the </a:t>
            </a:r>
            <a:r>
              <a:rPr lang="en-IN" sz="1700" dirty="0" smtClean="0"/>
              <a:t>stakeholders</a:t>
            </a:r>
          </a:p>
          <a:p>
            <a:pPr>
              <a:buFont typeface="Wingdings" panose="05000000000000000000" pitchFamily="2" charset="2"/>
              <a:buChar char="Ø"/>
            </a:pPr>
            <a:r>
              <a:rPr lang="en-IN" sz="1700" dirty="0"/>
              <a:t>BA clarifies the requirements, check if the development is going on right track or </a:t>
            </a:r>
            <a:r>
              <a:rPr lang="en-IN" sz="1700" dirty="0" smtClean="0"/>
              <a:t>not</a:t>
            </a:r>
          </a:p>
          <a:p>
            <a:pPr>
              <a:buFont typeface="Wingdings" panose="05000000000000000000" pitchFamily="2" charset="2"/>
              <a:buChar char="Ø"/>
            </a:pPr>
            <a:r>
              <a:rPr lang="en-IN" sz="1700" dirty="0" smtClean="0"/>
              <a:t>BA also participates in meetings if need be</a:t>
            </a:r>
          </a:p>
          <a:p>
            <a:pPr>
              <a:buFont typeface="Wingdings" panose="05000000000000000000" pitchFamily="2" charset="2"/>
              <a:buChar char="Ø"/>
            </a:pPr>
            <a:endParaRPr lang="en-IN" sz="1700" dirty="0"/>
          </a:p>
          <a:p>
            <a:r>
              <a:rPr lang="en-IN" sz="1700" b="1" u="sng" dirty="0" smtClean="0"/>
              <a:t>Testing:-</a:t>
            </a:r>
            <a:endParaRPr lang="en-IN" sz="1700" b="1" u="sng" dirty="0"/>
          </a:p>
          <a:p>
            <a:pPr marL="0" indent="0">
              <a:buNone/>
            </a:pPr>
            <a:endParaRPr lang="en-IN" sz="1700" dirty="0" smtClean="0"/>
          </a:p>
          <a:p>
            <a:pPr>
              <a:buFont typeface="Wingdings" panose="05000000000000000000" pitchFamily="2" charset="2"/>
              <a:buChar char="Ø"/>
            </a:pPr>
            <a:r>
              <a:rPr lang="en-IN" sz="1700" dirty="0"/>
              <a:t>In the testing phase, the software is tested as a whole to ensure that it meets the requirements and is free from defects</a:t>
            </a:r>
            <a:r>
              <a:rPr lang="en-IN" sz="1700" dirty="0" smtClean="0"/>
              <a:t>.</a:t>
            </a:r>
          </a:p>
          <a:p>
            <a:pPr>
              <a:buFont typeface="Wingdings" panose="05000000000000000000" pitchFamily="2" charset="2"/>
              <a:buChar char="Ø"/>
            </a:pPr>
            <a:r>
              <a:rPr lang="en-IN" sz="1700" dirty="0"/>
              <a:t>Perform unit testing, integration testing, system testing and user acceptance testing (UAT</a:t>
            </a:r>
            <a:r>
              <a:rPr lang="en-IN" sz="1700" dirty="0" smtClean="0"/>
              <a:t>).</a:t>
            </a:r>
          </a:p>
          <a:p>
            <a:pPr>
              <a:buFont typeface="Wingdings" panose="05000000000000000000" pitchFamily="2" charset="2"/>
              <a:buChar char="Ø"/>
            </a:pPr>
            <a:r>
              <a:rPr lang="en-IN" sz="1700" dirty="0"/>
              <a:t>Test cases are generated here.</a:t>
            </a:r>
          </a:p>
          <a:p>
            <a:pPr>
              <a:buFont typeface="Wingdings" panose="05000000000000000000" pitchFamily="2" charset="2"/>
              <a:buChar char="Ø"/>
            </a:pPr>
            <a:r>
              <a:rPr lang="en-IN" sz="1700" dirty="0"/>
              <a:t>BA works with the testing team to ensure that the solution meets the requirements.</a:t>
            </a:r>
          </a:p>
          <a:p>
            <a:pPr>
              <a:buFont typeface="Wingdings" panose="05000000000000000000" pitchFamily="2" charset="2"/>
              <a:buChar char="Ø"/>
            </a:pPr>
            <a:endParaRPr lang="en-IN" sz="1700" dirty="0" smtClean="0"/>
          </a:p>
          <a:p>
            <a:pPr marL="0" indent="0">
              <a:buNone/>
            </a:pPr>
            <a:endParaRPr lang="en-IN" sz="1700" dirty="0"/>
          </a:p>
        </p:txBody>
      </p:sp>
    </p:spTree>
    <p:extLst>
      <p:ext uri="{BB962C8B-B14F-4D97-AF65-F5344CB8AC3E}">
        <p14:creationId xmlns:p14="http://schemas.microsoft.com/office/powerpoint/2010/main" val="1924393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1605</Words>
  <Application>Microsoft Office PowerPoint</Application>
  <PresentationFormat>On-screen Show (4:3)</PresentationFormat>
  <Paragraphs>168</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IQAT Tool </vt:lpstr>
      <vt:lpstr>Current Situation</vt:lpstr>
      <vt:lpstr>Problem Statement</vt:lpstr>
      <vt:lpstr>Opportunity</vt:lpstr>
      <vt:lpstr>Purpose Statement</vt:lpstr>
      <vt:lpstr>Project Objectives</vt:lpstr>
      <vt:lpstr>Success Criteria</vt:lpstr>
      <vt:lpstr>Waterfall Method</vt:lpstr>
      <vt:lpstr>Waterfall Method</vt:lpstr>
      <vt:lpstr>Waterfall Method</vt:lpstr>
      <vt:lpstr>Waterfall Method</vt:lpstr>
      <vt:lpstr>Resources needed for IQAT tool</vt:lpstr>
      <vt:lpstr>Timeline, Budget &amp; Other Resources</vt:lpstr>
      <vt:lpstr>Timeline, Budget &amp; Other Resources</vt:lpstr>
      <vt:lpstr>Risks &amp; Dependencies</vt:lpstr>
      <vt:lpstr>Risks &amp; Dependencies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IQAT Tool</dc:title>
  <dc:creator>Shweta</dc:creator>
  <cp:lastModifiedBy>Shweta</cp:lastModifiedBy>
  <cp:revision>31</cp:revision>
  <dcterms:created xsi:type="dcterms:W3CDTF">2025-08-25T19:05:12Z</dcterms:created>
  <dcterms:modified xsi:type="dcterms:W3CDTF">2025-09-02T17:28:27Z</dcterms:modified>
</cp:coreProperties>
</file>