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7" r:id="rId1"/>
  </p:sldMasterIdLst>
  <p:sldIdLst>
    <p:sldId id="256" r:id="rId2"/>
    <p:sldId id="257" r:id="rId3"/>
    <p:sldId id="266" r:id="rId4"/>
    <p:sldId id="267" r:id="rId5"/>
    <p:sldId id="258" r:id="rId6"/>
    <p:sldId id="268" r:id="rId7"/>
    <p:sldId id="259" r:id="rId8"/>
    <p:sldId id="260" r:id="rId9"/>
    <p:sldId id="261" r:id="rId10"/>
    <p:sldId id="262" r:id="rId11"/>
    <p:sldId id="265" r:id="rId12"/>
    <p:sldId id="263" r:id="rId13"/>
    <p:sldId id="26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A78751-3B5B-4FD5-ADB6-D51725D16490}" v="24" dt="2024-11-06T08:39:47.4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69" d="100"/>
          <a:sy n="69" d="100"/>
        </p:scale>
        <p:origin x="564"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havana padol" userId="c5f13ccfaf2503a4" providerId="LiveId" clId="{72A78751-3B5B-4FD5-ADB6-D51725D16490}"/>
    <pc:docChg chg="undo redo custSel addSld delSld modSld">
      <pc:chgData name="bhavana padol" userId="c5f13ccfaf2503a4" providerId="LiveId" clId="{72A78751-3B5B-4FD5-ADB6-D51725D16490}" dt="2024-11-06T08:48:57.233" v="1319" actId="1076"/>
      <pc:docMkLst>
        <pc:docMk/>
      </pc:docMkLst>
      <pc:sldChg chg="modSp mod">
        <pc:chgData name="bhavana padol" userId="c5f13ccfaf2503a4" providerId="LiveId" clId="{72A78751-3B5B-4FD5-ADB6-D51725D16490}" dt="2024-11-05T11:33:27.924" v="1057" actId="1076"/>
        <pc:sldMkLst>
          <pc:docMk/>
          <pc:sldMk cId="2433348352" sldId="256"/>
        </pc:sldMkLst>
        <pc:spChg chg="mod">
          <ac:chgData name="bhavana padol" userId="c5f13ccfaf2503a4" providerId="LiveId" clId="{72A78751-3B5B-4FD5-ADB6-D51725D16490}" dt="2024-11-05T10:59:05.839" v="450" actId="115"/>
          <ac:spMkLst>
            <pc:docMk/>
            <pc:sldMk cId="2433348352" sldId="256"/>
            <ac:spMk id="2" creationId="{D61B87F0-4C84-87B6-1BA2-79F34F8F6839}"/>
          </ac:spMkLst>
        </pc:spChg>
        <pc:spChg chg="mod">
          <ac:chgData name="bhavana padol" userId="c5f13ccfaf2503a4" providerId="LiveId" clId="{72A78751-3B5B-4FD5-ADB6-D51725D16490}" dt="2024-11-05T11:33:27.924" v="1057" actId="1076"/>
          <ac:spMkLst>
            <pc:docMk/>
            <pc:sldMk cId="2433348352" sldId="256"/>
            <ac:spMk id="3" creationId="{92A7B483-CBE0-CBC7-58D1-318C1BB1BAF6}"/>
          </ac:spMkLst>
        </pc:spChg>
      </pc:sldChg>
      <pc:sldChg chg="modSp del mod">
        <pc:chgData name="bhavana padol" userId="c5f13ccfaf2503a4" providerId="LiveId" clId="{72A78751-3B5B-4FD5-ADB6-D51725D16490}" dt="2024-11-04T14:38:38.420" v="136" actId="2696"/>
        <pc:sldMkLst>
          <pc:docMk/>
          <pc:sldMk cId="1786892686" sldId="257"/>
        </pc:sldMkLst>
        <pc:spChg chg="mod">
          <ac:chgData name="bhavana padol" userId="c5f13ccfaf2503a4" providerId="LiveId" clId="{72A78751-3B5B-4FD5-ADB6-D51725D16490}" dt="2024-11-04T14:36:50.613" v="113" actId="113"/>
          <ac:spMkLst>
            <pc:docMk/>
            <pc:sldMk cId="1786892686" sldId="257"/>
            <ac:spMk id="2" creationId="{0A1AE2F8-7590-8615-0A9C-DBBF56B712C1}"/>
          </ac:spMkLst>
        </pc:spChg>
        <pc:spChg chg="mod">
          <ac:chgData name="bhavana padol" userId="c5f13ccfaf2503a4" providerId="LiveId" clId="{72A78751-3B5B-4FD5-ADB6-D51725D16490}" dt="2024-11-04T14:38:33.708" v="135" actId="20577"/>
          <ac:spMkLst>
            <pc:docMk/>
            <pc:sldMk cId="1786892686" sldId="257"/>
            <ac:spMk id="3" creationId="{8BD90DB5-6E88-D872-DC28-83C7B0170BE4}"/>
          </ac:spMkLst>
        </pc:spChg>
      </pc:sldChg>
      <pc:sldChg chg="addSp modSp new mod">
        <pc:chgData name="bhavana padol" userId="c5f13ccfaf2503a4" providerId="LiveId" clId="{72A78751-3B5B-4FD5-ADB6-D51725D16490}" dt="2024-11-05T10:59:20.881" v="452" actId="115"/>
        <pc:sldMkLst>
          <pc:docMk/>
          <pc:sldMk cId="2430442882" sldId="257"/>
        </pc:sldMkLst>
        <pc:spChg chg="mod">
          <ac:chgData name="bhavana padol" userId="c5f13ccfaf2503a4" providerId="LiveId" clId="{72A78751-3B5B-4FD5-ADB6-D51725D16490}" dt="2024-11-05T10:59:20.881" v="452" actId="115"/>
          <ac:spMkLst>
            <pc:docMk/>
            <pc:sldMk cId="2430442882" sldId="257"/>
            <ac:spMk id="2" creationId="{A157D85B-5EA4-F239-C8CE-A3528C1F9B6F}"/>
          </ac:spMkLst>
        </pc:spChg>
        <pc:spChg chg="add mod">
          <ac:chgData name="bhavana padol" userId="c5f13ccfaf2503a4" providerId="LiveId" clId="{72A78751-3B5B-4FD5-ADB6-D51725D16490}" dt="2024-11-05T10:39:56.764" v="361" actId="1076"/>
          <ac:spMkLst>
            <pc:docMk/>
            <pc:sldMk cId="2430442882" sldId="257"/>
            <ac:spMk id="3" creationId="{524F46F2-91E2-9805-9A4B-B560040FA60A}"/>
          </ac:spMkLst>
        </pc:spChg>
        <pc:spChg chg="add">
          <ac:chgData name="bhavana padol" userId="c5f13ccfaf2503a4" providerId="LiveId" clId="{72A78751-3B5B-4FD5-ADB6-D51725D16490}" dt="2024-11-04T14:41:14.769" v="164"/>
          <ac:spMkLst>
            <pc:docMk/>
            <pc:sldMk cId="2430442882" sldId="257"/>
            <ac:spMk id="4" creationId="{2DAD4DEF-CD9B-AC1E-48D9-AFE25C389E92}"/>
          </ac:spMkLst>
        </pc:spChg>
        <pc:spChg chg="add">
          <ac:chgData name="bhavana padol" userId="c5f13ccfaf2503a4" providerId="LiveId" clId="{72A78751-3B5B-4FD5-ADB6-D51725D16490}" dt="2024-11-04T14:41:18.899" v="165"/>
          <ac:spMkLst>
            <pc:docMk/>
            <pc:sldMk cId="2430442882" sldId="257"/>
            <ac:spMk id="5" creationId="{BF776DEB-0C0A-FF25-1101-BEE0F8D4D530}"/>
          </ac:spMkLst>
        </pc:spChg>
      </pc:sldChg>
      <pc:sldChg chg="addSp delSp modSp new mod">
        <pc:chgData name="bhavana padol" userId="c5f13ccfaf2503a4" providerId="LiveId" clId="{72A78751-3B5B-4FD5-ADB6-D51725D16490}" dt="2024-11-05T10:39:36.098" v="359" actId="1076"/>
        <pc:sldMkLst>
          <pc:docMk/>
          <pc:sldMk cId="3534859617" sldId="258"/>
        </pc:sldMkLst>
        <pc:spChg chg="mod">
          <ac:chgData name="bhavana padol" userId="c5f13ccfaf2503a4" providerId="LiveId" clId="{72A78751-3B5B-4FD5-ADB6-D51725D16490}" dt="2024-11-04T14:52:28.993" v="273" actId="2711"/>
          <ac:spMkLst>
            <pc:docMk/>
            <pc:sldMk cId="3534859617" sldId="258"/>
            <ac:spMk id="2" creationId="{2CC72486-DE22-C759-04EB-41C08697B5C9}"/>
          </ac:spMkLst>
        </pc:spChg>
        <pc:spChg chg="add del mod">
          <ac:chgData name="bhavana padol" userId="c5f13ccfaf2503a4" providerId="LiveId" clId="{72A78751-3B5B-4FD5-ADB6-D51725D16490}" dt="2024-11-05T10:39:36.098" v="359" actId="1076"/>
          <ac:spMkLst>
            <pc:docMk/>
            <pc:sldMk cId="3534859617" sldId="258"/>
            <ac:spMk id="3" creationId="{BD39DA63-0042-B2B9-E4A3-66068497AC45}"/>
          </ac:spMkLst>
        </pc:spChg>
      </pc:sldChg>
      <pc:sldChg chg="new del">
        <pc:chgData name="bhavana padol" userId="c5f13ccfaf2503a4" providerId="LiveId" clId="{72A78751-3B5B-4FD5-ADB6-D51725D16490}" dt="2024-11-04T14:44:49.233" v="182" actId="680"/>
        <pc:sldMkLst>
          <pc:docMk/>
          <pc:sldMk cId="3949371870" sldId="258"/>
        </pc:sldMkLst>
      </pc:sldChg>
      <pc:sldChg chg="addSp modSp new mod">
        <pc:chgData name="bhavana padol" userId="c5f13ccfaf2503a4" providerId="LiveId" clId="{72A78751-3B5B-4FD5-ADB6-D51725D16490}" dt="2024-11-05T10:58:14.748" v="448" actId="12"/>
        <pc:sldMkLst>
          <pc:docMk/>
          <pc:sldMk cId="2932970067" sldId="259"/>
        </pc:sldMkLst>
        <pc:spChg chg="mod">
          <ac:chgData name="bhavana padol" userId="c5f13ccfaf2503a4" providerId="LiveId" clId="{72A78751-3B5B-4FD5-ADB6-D51725D16490}" dt="2024-11-04T15:00:18.056" v="324" actId="207"/>
          <ac:spMkLst>
            <pc:docMk/>
            <pc:sldMk cId="2932970067" sldId="259"/>
            <ac:spMk id="2" creationId="{25BE9198-3AFD-E7A0-84BA-70915CB7CA0B}"/>
          </ac:spMkLst>
        </pc:spChg>
        <pc:spChg chg="add mod">
          <ac:chgData name="bhavana padol" userId="c5f13ccfaf2503a4" providerId="LiveId" clId="{72A78751-3B5B-4FD5-ADB6-D51725D16490}" dt="2024-11-05T10:58:14.748" v="448" actId="12"/>
          <ac:spMkLst>
            <pc:docMk/>
            <pc:sldMk cId="2932970067" sldId="259"/>
            <ac:spMk id="3" creationId="{385424EC-D938-6351-5A8D-E7590EEF61DB}"/>
          </ac:spMkLst>
        </pc:spChg>
      </pc:sldChg>
      <pc:sldChg chg="addSp modSp new mod">
        <pc:chgData name="bhavana padol" userId="c5f13ccfaf2503a4" providerId="LiveId" clId="{72A78751-3B5B-4FD5-ADB6-D51725D16490}" dt="2024-11-05T10:58:05.946" v="447" actId="12"/>
        <pc:sldMkLst>
          <pc:docMk/>
          <pc:sldMk cId="2741894006" sldId="260"/>
        </pc:sldMkLst>
        <pc:spChg chg="mod">
          <ac:chgData name="bhavana padol" userId="c5f13ccfaf2503a4" providerId="LiveId" clId="{72A78751-3B5B-4FD5-ADB6-D51725D16490}" dt="2024-11-05T10:33:35.986" v="347" actId="207"/>
          <ac:spMkLst>
            <pc:docMk/>
            <pc:sldMk cId="2741894006" sldId="260"/>
            <ac:spMk id="2" creationId="{20D7258A-0723-DB2E-63B2-AB5A99F7127D}"/>
          </ac:spMkLst>
        </pc:spChg>
        <pc:spChg chg="add mod">
          <ac:chgData name="bhavana padol" userId="c5f13ccfaf2503a4" providerId="LiveId" clId="{72A78751-3B5B-4FD5-ADB6-D51725D16490}" dt="2024-11-05T10:58:05.946" v="447" actId="12"/>
          <ac:spMkLst>
            <pc:docMk/>
            <pc:sldMk cId="2741894006" sldId="260"/>
            <ac:spMk id="3" creationId="{370D693A-0748-809A-DA4E-BE4087A3064D}"/>
          </ac:spMkLst>
        </pc:spChg>
      </pc:sldChg>
      <pc:sldChg chg="addSp modSp new mod">
        <pc:chgData name="bhavana padol" userId="c5f13ccfaf2503a4" providerId="LiveId" clId="{72A78751-3B5B-4FD5-ADB6-D51725D16490}" dt="2024-11-05T10:57:06.672" v="444" actId="255"/>
        <pc:sldMkLst>
          <pc:docMk/>
          <pc:sldMk cId="3768491301" sldId="261"/>
        </pc:sldMkLst>
        <pc:spChg chg="mod">
          <ac:chgData name="bhavana padol" userId="c5f13ccfaf2503a4" providerId="LiveId" clId="{72A78751-3B5B-4FD5-ADB6-D51725D16490}" dt="2024-11-05T10:41:30.673" v="367" actId="207"/>
          <ac:spMkLst>
            <pc:docMk/>
            <pc:sldMk cId="3768491301" sldId="261"/>
            <ac:spMk id="2" creationId="{D9FC1E72-44B9-DB22-2D6A-F3910E92A58C}"/>
          </ac:spMkLst>
        </pc:spChg>
        <pc:spChg chg="add mod">
          <ac:chgData name="bhavana padol" userId="c5f13ccfaf2503a4" providerId="LiveId" clId="{72A78751-3B5B-4FD5-ADB6-D51725D16490}" dt="2024-11-05T10:57:06.672" v="444" actId="255"/>
          <ac:spMkLst>
            <pc:docMk/>
            <pc:sldMk cId="3768491301" sldId="261"/>
            <ac:spMk id="3" creationId="{63EAC9A2-F345-F822-408B-8841227BF37E}"/>
          </ac:spMkLst>
        </pc:spChg>
      </pc:sldChg>
      <pc:sldChg chg="addSp delSp modSp new mod">
        <pc:chgData name="bhavana padol" userId="c5f13ccfaf2503a4" providerId="LiveId" clId="{72A78751-3B5B-4FD5-ADB6-D51725D16490}" dt="2024-11-06T08:48:49.813" v="1318" actId="1076"/>
        <pc:sldMkLst>
          <pc:docMk/>
          <pc:sldMk cId="4137403019" sldId="262"/>
        </pc:sldMkLst>
        <pc:spChg chg="mod">
          <ac:chgData name="bhavana padol" userId="c5f13ccfaf2503a4" providerId="LiveId" clId="{72A78751-3B5B-4FD5-ADB6-D51725D16490}" dt="2024-11-05T11:00:38.994" v="461" actId="207"/>
          <ac:spMkLst>
            <pc:docMk/>
            <pc:sldMk cId="4137403019" sldId="262"/>
            <ac:spMk id="2" creationId="{CD14F407-AFA7-CCB5-684B-7CC53EC5B072}"/>
          </ac:spMkLst>
        </pc:spChg>
        <pc:spChg chg="add mod">
          <ac:chgData name="bhavana padol" userId="c5f13ccfaf2503a4" providerId="LiveId" clId="{72A78751-3B5B-4FD5-ADB6-D51725D16490}" dt="2024-11-06T08:48:49.813" v="1318" actId="1076"/>
          <ac:spMkLst>
            <pc:docMk/>
            <pc:sldMk cId="4137403019" sldId="262"/>
            <ac:spMk id="3" creationId="{335ED402-111D-EFC4-3160-E9484C7542A0}"/>
          </ac:spMkLst>
        </pc:spChg>
        <pc:spChg chg="add">
          <ac:chgData name="bhavana padol" userId="c5f13ccfaf2503a4" providerId="LiveId" clId="{72A78751-3B5B-4FD5-ADB6-D51725D16490}" dt="2024-11-05T11:07:20.844" v="507"/>
          <ac:spMkLst>
            <pc:docMk/>
            <pc:sldMk cId="4137403019" sldId="262"/>
            <ac:spMk id="4" creationId="{989AEABD-CD0D-0922-46CB-94678365A8EB}"/>
          </ac:spMkLst>
        </pc:spChg>
        <pc:spChg chg="add">
          <ac:chgData name="bhavana padol" userId="c5f13ccfaf2503a4" providerId="LiveId" clId="{72A78751-3B5B-4FD5-ADB6-D51725D16490}" dt="2024-11-05T11:11:35.417" v="554"/>
          <ac:spMkLst>
            <pc:docMk/>
            <pc:sldMk cId="4137403019" sldId="262"/>
            <ac:spMk id="5" creationId="{59B54424-49A2-9774-AA4C-D6A104690F94}"/>
          </ac:spMkLst>
        </pc:spChg>
        <pc:spChg chg="add del">
          <ac:chgData name="bhavana padol" userId="c5f13ccfaf2503a4" providerId="LiveId" clId="{72A78751-3B5B-4FD5-ADB6-D51725D16490}" dt="2024-11-05T11:14:37.386" v="570" actId="22"/>
          <ac:spMkLst>
            <pc:docMk/>
            <pc:sldMk cId="4137403019" sldId="262"/>
            <ac:spMk id="7" creationId="{A57890FC-C97B-A5AC-F281-44CB99C18A30}"/>
          </ac:spMkLst>
        </pc:spChg>
      </pc:sldChg>
      <pc:sldChg chg="addSp delSp modSp new mod">
        <pc:chgData name="bhavana padol" userId="c5f13ccfaf2503a4" providerId="LiveId" clId="{72A78751-3B5B-4FD5-ADB6-D51725D16490}" dt="2024-11-05T11:19:06.312" v="617" actId="2710"/>
        <pc:sldMkLst>
          <pc:docMk/>
          <pc:sldMk cId="2765491135" sldId="263"/>
        </pc:sldMkLst>
        <pc:spChg chg="mod">
          <ac:chgData name="bhavana padol" userId="c5f13ccfaf2503a4" providerId="LiveId" clId="{72A78751-3B5B-4FD5-ADB6-D51725D16490}" dt="2024-11-05T11:00:24.856" v="458" actId="207"/>
          <ac:spMkLst>
            <pc:docMk/>
            <pc:sldMk cId="2765491135" sldId="263"/>
            <ac:spMk id="2" creationId="{DE8BCD92-9D53-FE6B-2158-BD5FFAE0A307}"/>
          </ac:spMkLst>
        </pc:spChg>
        <pc:spChg chg="add del mod">
          <ac:chgData name="bhavana padol" userId="c5f13ccfaf2503a4" providerId="LiveId" clId="{72A78751-3B5B-4FD5-ADB6-D51725D16490}" dt="2024-11-05T11:19:06.312" v="617" actId="2710"/>
          <ac:spMkLst>
            <pc:docMk/>
            <pc:sldMk cId="2765491135" sldId="263"/>
            <ac:spMk id="3" creationId="{B4143500-D581-B1E8-8B05-078B61320C8C}"/>
          </ac:spMkLst>
        </pc:spChg>
        <pc:spChg chg="add">
          <ac:chgData name="bhavana padol" userId="c5f13ccfaf2503a4" providerId="LiveId" clId="{72A78751-3B5B-4FD5-ADB6-D51725D16490}" dt="2024-11-05T11:17:19.191" v="601"/>
          <ac:spMkLst>
            <pc:docMk/>
            <pc:sldMk cId="2765491135" sldId="263"/>
            <ac:spMk id="4" creationId="{69058424-D537-F37B-3B9A-F4F1DDBA371C}"/>
          </ac:spMkLst>
        </pc:spChg>
        <pc:spChg chg="add">
          <ac:chgData name="bhavana padol" userId="c5f13ccfaf2503a4" providerId="LiveId" clId="{72A78751-3B5B-4FD5-ADB6-D51725D16490}" dt="2024-11-05T11:17:22.529" v="602"/>
          <ac:spMkLst>
            <pc:docMk/>
            <pc:sldMk cId="2765491135" sldId="263"/>
            <ac:spMk id="5" creationId="{83224D07-51CB-22B3-63EA-5F07E1C457F1}"/>
          </ac:spMkLst>
        </pc:spChg>
      </pc:sldChg>
      <pc:sldChg chg="addSp modSp new mod">
        <pc:chgData name="bhavana padol" userId="c5f13ccfaf2503a4" providerId="LiveId" clId="{72A78751-3B5B-4FD5-ADB6-D51725D16490}" dt="2024-11-05T11:33:54.808" v="1059" actId="1076"/>
        <pc:sldMkLst>
          <pc:docMk/>
          <pc:sldMk cId="2007200155" sldId="264"/>
        </pc:sldMkLst>
        <pc:spChg chg="mod">
          <ac:chgData name="bhavana padol" userId="c5f13ccfaf2503a4" providerId="LiveId" clId="{72A78751-3B5B-4FD5-ADB6-D51725D16490}" dt="2024-11-05T11:33:47.450" v="1058" actId="1076"/>
          <ac:spMkLst>
            <pc:docMk/>
            <pc:sldMk cId="2007200155" sldId="264"/>
            <ac:spMk id="2" creationId="{C7B8A5E8-933A-802E-5E2A-AC4F0C2701D7}"/>
          </ac:spMkLst>
        </pc:spChg>
        <pc:spChg chg="add mod">
          <ac:chgData name="bhavana padol" userId="c5f13ccfaf2503a4" providerId="LiveId" clId="{72A78751-3B5B-4FD5-ADB6-D51725D16490}" dt="2024-11-05T11:33:54.808" v="1059" actId="1076"/>
          <ac:spMkLst>
            <pc:docMk/>
            <pc:sldMk cId="2007200155" sldId="264"/>
            <ac:spMk id="3" creationId="{5A4435B4-02D2-EBC2-5C9C-95C5599C0779}"/>
          </ac:spMkLst>
        </pc:spChg>
      </pc:sldChg>
      <pc:sldChg chg="addSp delSp modSp new mod modClrScheme chgLayout">
        <pc:chgData name="bhavana padol" userId="c5f13ccfaf2503a4" providerId="LiveId" clId="{72A78751-3B5B-4FD5-ADB6-D51725D16490}" dt="2024-11-06T08:48:57.233" v="1319" actId="1076"/>
        <pc:sldMkLst>
          <pc:docMk/>
          <pc:sldMk cId="1348140779" sldId="265"/>
        </pc:sldMkLst>
        <pc:spChg chg="del">
          <ac:chgData name="bhavana padol" userId="c5f13ccfaf2503a4" providerId="LiveId" clId="{72A78751-3B5B-4FD5-ADB6-D51725D16490}" dt="2024-11-06T08:38:43.321" v="1061" actId="478"/>
          <ac:spMkLst>
            <pc:docMk/>
            <pc:sldMk cId="1348140779" sldId="265"/>
            <ac:spMk id="2" creationId="{44788160-6619-2A45-B045-86972CEF9E1F}"/>
          </ac:spMkLst>
        </pc:spChg>
        <pc:spChg chg="add del mod">
          <ac:chgData name="bhavana padol" userId="c5f13ccfaf2503a4" providerId="LiveId" clId="{72A78751-3B5B-4FD5-ADB6-D51725D16490}" dt="2024-11-06T08:39:13.506" v="1064"/>
          <ac:spMkLst>
            <pc:docMk/>
            <pc:sldMk cId="1348140779" sldId="265"/>
            <ac:spMk id="3" creationId="{D5F9B7CF-FDCD-87D0-C9C2-4B9433E470D1}"/>
          </ac:spMkLst>
        </pc:spChg>
        <pc:spChg chg="add mod">
          <ac:chgData name="bhavana padol" userId="c5f13ccfaf2503a4" providerId="LiveId" clId="{72A78751-3B5B-4FD5-ADB6-D51725D16490}" dt="2024-11-06T08:48:57.233" v="1319" actId="1076"/>
          <ac:spMkLst>
            <pc:docMk/>
            <pc:sldMk cId="1348140779" sldId="265"/>
            <ac:spMk id="4" creationId="{458B76F1-A238-9744-FB15-837B0D42467B}"/>
          </ac:spMkLst>
        </pc:spChg>
        <pc:spChg chg="add del mod ord">
          <ac:chgData name="bhavana padol" userId="c5f13ccfaf2503a4" providerId="LiveId" clId="{72A78751-3B5B-4FD5-ADB6-D51725D16490}" dt="2024-11-06T08:43:58.448" v="1238" actId="700"/>
          <ac:spMkLst>
            <pc:docMk/>
            <pc:sldMk cId="1348140779" sldId="265"/>
            <ac:spMk id="5" creationId="{DE60C356-53C4-7CA8-7A05-861F44772E00}"/>
          </ac:spMkLst>
        </pc:spChg>
        <pc:spChg chg="add del mod ord">
          <ac:chgData name="bhavana padol" userId="c5f13ccfaf2503a4" providerId="LiveId" clId="{72A78751-3B5B-4FD5-ADB6-D51725D16490}" dt="2024-11-06T08:43:58.448" v="1238" actId="700"/>
          <ac:spMkLst>
            <pc:docMk/>
            <pc:sldMk cId="1348140779" sldId="265"/>
            <ac:spMk id="6" creationId="{C801EE38-1733-5332-6FBB-BCA451B61D9C}"/>
          </ac:spMkLst>
        </pc:spChg>
        <pc:spChg chg="add mod ord">
          <ac:chgData name="bhavana padol" userId="c5f13ccfaf2503a4" providerId="LiveId" clId="{72A78751-3B5B-4FD5-ADB6-D51725D16490}" dt="2024-11-06T08:44:26.416" v="1242"/>
          <ac:spMkLst>
            <pc:docMk/>
            <pc:sldMk cId="1348140779" sldId="265"/>
            <ac:spMk id="7" creationId="{2915D899-1512-27AE-A35B-A9EB3EA441F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D81DAE-B2D6-4481-91C4-88609D963A0F}" type="datetimeFigureOut">
              <a:rPr lang="en-IN" smtClean="0"/>
              <a:t>07-11-2024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175241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07-11-2024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493336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07-11-2024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97723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07-11-2024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6661917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07-11-2024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56577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07-11-2024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279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1DAE-B2D6-4481-91C4-88609D963A0F}" type="datetimeFigureOut">
              <a:rPr lang="en-IN" smtClean="0"/>
              <a:t>07-11-2024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0427982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1DAE-B2D6-4481-91C4-88609D963A0F}" type="datetimeFigureOut">
              <a:rPr lang="en-IN" smtClean="0"/>
              <a:t>07-11-2024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515441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1DAE-B2D6-4481-91C4-88609D963A0F}" type="datetimeFigureOut">
              <a:rPr lang="en-IN" smtClean="0"/>
              <a:t>07-11-2024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189975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07-11-2024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077601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D81DAE-B2D6-4481-91C4-88609D963A0F}" type="datetimeFigureOut">
              <a:rPr lang="en-IN" smtClean="0"/>
              <a:t>07-11-2024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968645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D81DAE-B2D6-4481-91C4-88609D963A0F}" type="datetimeFigureOut">
              <a:rPr lang="en-IN" smtClean="0"/>
              <a:t>07-11-2024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755408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D81DAE-B2D6-4481-91C4-88609D963A0F}" type="datetimeFigureOut">
              <a:rPr lang="en-IN" smtClean="0"/>
              <a:t>07-11-2024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99351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D81DAE-B2D6-4481-91C4-88609D963A0F}" type="datetimeFigureOut">
              <a:rPr lang="en-IN" smtClean="0"/>
              <a:t>07-11-2024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2563669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D81DAE-B2D6-4481-91C4-88609D963A0F}" type="datetimeFigureOut">
              <a:rPr lang="en-IN" smtClean="0"/>
              <a:t>07-11-2024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988659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D81DAE-B2D6-4481-91C4-88609D963A0F}" type="datetimeFigureOut">
              <a:rPr lang="en-IN" smtClean="0"/>
              <a:t>07-11-2024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115046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5D81DAE-B2D6-4481-91C4-88609D963A0F}" type="datetimeFigureOut">
              <a:rPr lang="en-IN" smtClean="0"/>
              <a:t>07-11-2024</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9130AFD-DB85-40B9-9CDD-6E6F1B456204}" type="slidenum">
              <a:rPr lang="en-IN" smtClean="0"/>
              <a:t>‹#›</a:t>
            </a:fld>
            <a:endParaRPr lang="en-IN"/>
          </a:p>
        </p:txBody>
      </p:sp>
    </p:spTree>
    <p:extLst>
      <p:ext uri="{BB962C8B-B14F-4D97-AF65-F5344CB8AC3E}">
        <p14:creationId xmlns:p14="http://schemas.microsoft.com/office/powerpoint/2010/main" val="1863380087"/>
      </p:ext>
    </p:extLst>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 id="2147483829" r:id="rId12"/>
    <p:sldLayoutId id="2147483830" r:id="rId13"/>
    <p:sldLayoutId id="2147483831" r:id="rId14"/>
    <p:sldLayoutId id="2147483832" r:id="rId15"/>
    <p:sldLayoutId id="214748383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B87F0-4C84-87B6-1BA2-79F34F8F6839}"/>
              </a:ext>
            </a:extLst>
          </p:cNvPr>
          <p:cNvSpPr>
            <a:spLocks noGrp="1"/>
          </p:cNvSpPr>
          <p:nvPr>
            <p:ph type="ctrTitle"/>
          </p:nvPr>
        </p:nvSpPr>
        <p:spPr>
          <a:xfrm>
            <a:off x="1084118" y="1280346"/>
            <a:ext cx="8915399" cy="1801368"/>
          </a:xfrm>
        </p:spPr>
        <p:txBody>
          <a:bodyPr>
            <a:normAutofit fontScale="90000"/>
          </a:bodyPr>
          <a:lstStyle/>
          <a:p>
            <a:pPr algn="ctr"/>
            <a:r>
              <a:rPr lang="en-IN" sz="4400" b="1" u="sng" dirty="0">
                <a:solidFill>
                  <a:schemeClr val="accent2">
                    <a:lumMod val="75000"/>
                  </a:schemeClr>
                </a:solidFill>
              </a:rPr>
              <a:t>Waterfall Model</a:t>
            </a:r>
            <a:br>
              <a:rPr lang="en-IN" sz="4000" b="1" dirty="0">
                <a:solidFill>
                  <a:schemeClr val="accent2">
                    <a:lumMod val="75000"/>
                  </a:schemeClr>
                </a:solidFill>
              </a:rPr>
            </a:br>
            <a:r>
              <a:rPr lang="en-IN" sz="4000" b="1" u="sng" dirty="0">
                <a:solidFill>
                  <a:schemeClr val="accent2">
                    <a:lumMod val="75000"/>
                  </a:schemeClr>
                </a:solidFill>
              </a:rPr>
              <a:t>Project Title:- Retail Store Management System.</a:t>
            </a:r>
          </a:p>
        </p:txBody>
      </p:sp>
      <p:sp>
        <p:nvSpPr>
          <p:cNvPr id="3" name="Subtitle 2">
            <a:extLst>
              <a:ext uri="{FF2B5EF4-FFF2-40B4-BE49-F238E27FC236}">
                <a16:creationId xmlns:a16="http://schemas.microsoft.com/office/drawing/2014/main" id="{92A7B483-CBE0-CBC7-58D1-318C1BB1BAF6}"/>
              </a:ext>
            </a:extLst>
          </p:cNvPr>
          <p:cNvSpPr>
            <a:spLocks noGrp="1"/>
          </p:cNvSpPr>
          <p:nvPr>
            <p:ph type="subTitle" idx="1"/>
          </p:nvPr>
        </p:nvSpPr>
        <p:spPr>
          <a:xfrm>
            <a:off x="797791" y="4884927"/>
            <a:ext cx="8915399" cy="1126283"/>
          </a:xfrm>
        </p:spPr>
        <p:txBody>
          <a:bodyPr/>
          <a:lstStyle/>
          <a:p>
            <a:pPr algn="r"/>
            <a:r>
              <a:rPr lang="en-IN" b="1" dirty="0">
                <a:solidFill>
                  <a:schemeClr val="accent6">
                    <a:lumMod val="50000"/>
                  </a:schemeClr>
                </a:solidFill>
              </a:rPr>
              <a:t>Prepared By</a:t>
            </a:r>
            <a:r>
              <a:rPr lang="en-IN" dirty="0">
                <a:solidFill>
                  <a:schemeClr val="accent6">
                    <a:lumMod val="50000"/>
                  </a:schemeClr>
                </a:solidFill>
              </a:rPr>
              <a:t>: Aishwarya Khule.</a:t>
            </a:r>
          </a:p>
          <a:p>
            <a:pPr algn="ctr"/>
            <a:r>
              <a:rPr lang="en-IN" dirty="0">
                <a:solidFill>
                  <a:schemeClr val="accent6">
                    <a:lumMod val="50000"/>
                  </a:schemeClr>
                </a:solidFill>
              </a:rPr>
              <a:t>                                                                                                </a:t>
            </a:r>
            <a:r>
              <a:rPr lang="en-IN" b="1" dirty="0">
                <a:solidFill>
                  <a:schemeClr val="accent6">
                    <a:lumMod val="50000"/>
                  </a:schemeClr>
                </a:solidFill>
              </a:rPr>
              <a:t>Date:</a:t>
            </a:r>
            <a:r>
              <a:rPr lang="en-IN" dirty="0">
                <a:solidFill>
                  <a:schemeClr val="accent6">
                    <a:lumMod val="50000"/>
                  </a:schemeClr>
                </a:solidFill>
              </a:rPr>
              <a:t> 07-11-2024</a:t>
            </a:r>
          </a:p>
          <a:p>
            <a:pPr algn="r"/>
            <a:endParaRPr lang="en-IN" dirty="0"/>
          </a:p>
        </p:txBody>
      </p:sp>
    </p:spTree>
    <p:extLst>
      <p:ext uri="{BB962C8B-B14F-4D97-AF65-F5344CB8AC3E}">
        <p14:creationId xmlns:p14="http://schemas.microsoft.com/office/powerpoint/2010/main" val="2433348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4F407-AFA7-CCB5-684B-7CC53EC5B072}"/>
              </a:ext>
            </a:extLst>
          </p:cNvPr>
          <p:cNvSpPr>
            <a:spLocks noGrp="1"/>
          </p:cNvSpPr>
          <p:nvPr>
            <p:ph type="title"/>
          </p:nvPr>
        </p:nvSpPr>
        <p:spPr/>
        <p:txBody>
          <a:bodyPr>
            <a:normAutofit/>
          </a:bodyPr>
          <a:lstStyle/>
          <a:p>
            <a: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Resources</a:t>
            </a:r>
            <a:r>
              <a:rPr lang="en-IN" b="1" dirty="0">
                <a:solidFill>
                  <a:schemeClr val="accent2">
                    <a:lumMod val="75000"/>
                  </a:schemeClr>
                </a:solidFill>
                <a:effectLst/>
                <a:latin typeface="+mn-lt"/>
              </a:rPr>
              <a:t>:</a:t>
            </a:r>
            <a:endParaRPr lang="en-IN" dirty="0">
              <a:solidFill>
                <a:schemeClr val="accent2">
                  <a:lumMod val="75000"/>
                </a:schemeClr>
              </a:solidFill>
              <a:latin typeface="+mn-lt"/>
            </a:endParaRPr>
          </a:p>
        </p:txBody>
      </p:sp>
      <p:sp>
        <p:nvSpPr>
          <p:cNvPr id="3" name="TextBox 2">
            <a:extLst>
              <a:ext uri="{FF2B5EF4-FFF2-40B4-BE49-F238E27FC236}">
                <a16:creationId xmlns:a16="http://schemas.microsoft.com/office/drawing/2014/main" id="{335ED402-111D-EFC4-3160-E9484C7542A0}"/>
              </a:ext>
            </a:extLst>
          </p:cNvPr>
          <p:cNvSpPr txBox="1"/>
          <p:nvPr/>
        </p:nvSpPr>
        <p:spPr>
          <a:xfrm>
            <a:off x="519824" y="1270000"/>
            <a:ext cx="8911687" cy="5324535"/>
          </a:xfrm>
          <a:prstGeom prst="rect">
            <a:avLst/>
          </a:prstGeom>
          <a:noFill/>
        </p:spPr>
        <p:txBody>
          <a:bodyPr wrap="square" rtlCol="0">
            <a:spAutoFit/>
          </a:bodyPr>
          <a:lstStyle/>
          <a:p>
            <a:r>
              <a:rPr lang="en-IN" sz="2000" b="1" dirty="0">
                <a:latin typeface="Calibri" panose="020F0502020204030204" pitchFamily="34" charset="0"/>
                <a:ea typeface="Calibri" panose="020F0502020204030204" pitchFamily="34" charset="0"/>
                <a:cs typeface="Calibri" panose="020F0502020204030204" pitchFamily="34" charset="0"/>
              </a:rPr>
              <a:t>1. People: </a:t>
            </a:r>
          </a:p>
          <a:p>
            <a:pPr marL="742950" lvl="1" indent="-28575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Project Team: Business analysts, developers, database administrators, network administrators, quality assurance testers.</a:t>
            </a:r>
          </a:p>
          <a:p>
            <a:pPr marL="742950" lvl="1" indent="-28575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Customer support staff, IT administrators.</a:t>
            </a:r>
            <a:endParaRPr lang="en-IN" sz="2000" dirty="0">
              <a:latin typeface="Calibri" panose="020F0502020204030204" pitchFamily="34" charset="0"/>
              <a:ea typeface="Calibri" panose="020F0502020204030204" pitchFamily="34" charset="0"/>
              <a:cs typeface="Calibri" panose="020F0502020204030204" pitchFamily="34" charset="0"/>
            </a:endParaRPr>
          </a:p>
          <a:p>
            <a:r>
              <a:rPr lang="en-IN" sz="2000" b="1" dirty="0">
                <a:latin typeface="Calibri" panose="020F0502020204030204" pitchFamily="34" charset="0"/>
                <a:ea typeface="Calibri" panose="020F0502020204030204" pitchFamily="34" charset="0"/>
                <a:cs typeface="Calibri" panose="020F0502020204030204" pitchFamily="34" charset="0"/>
              </a:rPr>
              <a:t>2. Time:</a:t>
            </a:r>
          </a:p>
          <a:p>
            <a:pPr marL="742950" lvl="1" indent="-28575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Target completion within 18 months, ensuring milestones and deadlines are met.</a:t>
            </a:r>
            <a:r>
              <a:rPr lang="en-IN" sz="2000" dirty="0">
                <a:latin typeface="Calibri" panose="020F0502020204030204" pitchFamily="34" charset="0"/>
                <a:ea typeface="Calibri" panose="020F0502020204030204" pitchFamily="34" charset="0"/>
                <a:cs typeface="Calibri" panose="020F0502020204030204" pitchFamily="34" charset="0"/>
              </a:rPr>
              <a:t> </a:t>
            </a:r>
          </a:p>
          <a:p>
            <a:r>
              <a:rPr lang="en-IN" sz="2000" b="1" dirty="0">
                <a:latin typeface="Calibri" panose="020F0502020204030204" pitchFamily="34" charset="0"/>
                <a:ea typeface="Calibri" panose="020F0502020204030204" pitchFamily="34" charset="0"/>
                <a:cs typeface="Calibri" panose="020F0502020204030204" pitchFamily="34" charset="0"/>
              </a:rPr>
              <a:t>3. Budget: </a:t>
            </a:r>
          </a:p>
          <a:p>
            <a:r>
              <a:rPr lang="en-IN" sz="2000" b="1" dirty="0">
                <a:latin typeface="Calibri" panose="020F0502020204030204" pitchFamily="34" charset="0"/>
                <a:ea typeface="Calibri" panose="020F0502020204030204" pitchFamily="34" charset="0"/>
                <a:cs typeface="Calibri" panose="020F0502020204030204" pitchFamily="34" charset="0"/>
              </a:rPr>
              <a:t>      </a:t>
            </a:r>
            <a:r>
              <a:rPr lang="en-IN" sz="2000" dirty="0">
                <a:latin typeface="Calibri" panose="020F0502020204030204" pitchFamily="34" charset="0"/>
                <a:ea typeface="Calibri" panose="020F0502020204030204" pitchFamily="34" charset="0"/>
                <a:cs typeface="Calibri" panose="020F0502020204030204" pitchFamily="34" charset="0"/>
              </a:rPr>
              <a:t>The budget will cover:</a:t>
            </a:r>
          </a:p>
          <a:p>
            <a:pPr marL="742950" lvl="1" indent="-28575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Hardware and Infrastructure Costs: Servers, network devices, and cloud services.</a:t>
            </a:r>
          </a:p>
          <a:p>
            <a:pPr marL="742950" lvl="1" indent="-28575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Software and Licensing Fees: Database systems, development tools, testing tools.</a:t>
            </a:r>
          </a:p>
          <a:p>
            <a:pPr marL="742950" lvl="1" indent="-28575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Training Expenses: For both project team members and end-users.</a:t>
            </a:r>
          </a:p>
          <a:p>
            <a:pPr marL="742950" lvl="1" indent="-28575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Budget allocated for hardware, software, training should not exceed </a:t>
            </a:r>
            <a:r>
              <a:rPr lang="en-US" sz="2000" b="1" dirty="0">
                <a:latin typeface="Calibri" panose="020F0502020204030204" pitchFamily="34" charset="0"/>
                <a:ea typeface="Calibri" panose="020F0502020204030204" pitchFamily="34" charset="0"/>
                <a:cs typeface="Calibri" panose="020F0502020204030204" pitchFamily="34" charset="0"/>
              </a:rPr>
              <a:t>3,00,000 INR.</a:t>
            </a:r>
            <a:endParaRPr lang="en-IN" sz="2000" b="1"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endParaRPr lang="en-IN" sz="2000" dirty="0"/>
          </a:p>
        </p:txBody>
      </p:sp>
    </p:spTree>
    <p:extLst>
      <p:ext uri="{BB962C8B-B14F-4D97-AF65-F5344CB8AC3E}">
        <p14:creationId xmlns:p14="http://schemas.microsoft.com/office/powerpoint/2010/main" val="4137403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58B76F1-A238-9744-FB15-837B0D42467B}"/>
              </a:ext>
            </a:extLst>
          </p:cNvPr>
          <p:cNvSpPr txBox="1"/>
          <p:nvPr/>
        </p:nvSpPr>
        <p:spPr>
          <a:xfrm>
            <a:off x="450086" y="1692563"/>
            <a:ext cx="8911687" cy="1323439"/>
          </a:xfrm>
          <a:prstGeom prst="rect">
            <a:avLst/>
          </a:prstGeom>
          <a:noFill/>
        </p:spPr>
        <p:txBody>
          <a:bodyPr wrap="square" rtlCol="0">
            <a:spAutoFit/>
          </a:bodyPr>
          <a:lstStyle/>
          <a:p>
            <a:r>
              <a:rPr lang="en-IN" sz="2000" b="1" dirty="0">
                <a:latin typeface="Calibri" panose="020F0502020204030204" pitchFamily="34" charset="0"/>
                <a:ea typeface="Calibri" panose="020F0502020204030204" pitchFamily="34" charset="0"/>
                <a:cs typeface="Calibri" panose="020F0502020204030204" pitchFamily="34" charset="0"/>
              </a:rPr>
              <a:t>4. Other</a:t>
            </a:r>
          </a:p>
          <a:p>
            <a:pPr marL="800100" lvl="1"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Licenses for third-party software, data hosting services, security audits, and periodic performance assessments</a:t>
            </a:r>
          </a:p>
          <a:p>
            <a:pPr marL="800100" lvl="1"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Additional expenses for all of the above should not exceed</a:t>
            </a:r>
            <a:r>
              <a:rPr lang="en-US" sz="2000" b="1" dirty="0">
                <a:latin typeface="Calibri" panose="020F0502020204030204" pitchFamily="34" charset="0"/>
                <a:ea typeface="Calibri" panose="020F0502020204030204" pitchFamily="34" charset="0"/>
                <a:cs typeface="Calibri" panose="020F0502020204030204" pitchFamily="34" charset="0"/>
              </a:rPr>
              <a:t> 4,00,000 INR</a:t>
            </a:r>
            <a:endParaRPr lang="en-IN" sz="2000" dirty="0">
              <a:latin typeface="Calibri" panose="020F0502020204030204" pitchFamily="34" charset="0"/>
              <a:ea typeface="Calibri" panose="020F0502020204030204" pitchFamily="34" charset="0"/>
              <a:cs typeface="Calibri" panose="020F0502020204030204" pitchFamily="34" charset="0"/>
            </a:endParaRPr>
          </a:p>
        </p:txBody>
      </p:sp>
      <p:sp>
        <p:nvSpPr>
          <p:cNvPr id="7" name="Title 6">
            <a:extLst>
              <a:ext uri="{FF2B5EF4-FFF2-40B4-BE49-F238E27FC236}">
                <a16:creationId xmlns:a16="http://schemas.microsoft.com/office/drawing/2014/main" id="{2915D899-1512-27AE-A35B-A9EB3EA441FB}"/>
              </a:ext>
            </a:extLst>
          </p:cNvPr>
          <p:cNvSpPr>
            <a:spLocks noGrp="1"/>
          </p:cNvSpPr>
          <p:nvPr>
            <p:ph type="title"/>
          </p:nvPr>
        </p:nvSpPr>
        <p:spPr/>
        <p:txBody>
          <a:bodyPr/>
          <a:lstStyle/>
          <a:p>
            <a:r>
              <a:rPr lang="en-IN" b="1" dirty="0">
                <a:solidFill>
                  <a:schemeClr val="accent2">
                    <a:lumMod val="75000"/>
                  </a:schemeClr>
                </a:solidFill>
                <a:effectLst/>
                <a:latin typeface="+mn-lt"/>
              </a:rPr>
              <a:t>Resources:</a:t>
            </a:r>
            <a:endParaRPr lang="en-IN" dirty="0"/>
          </a:p>
        </p:txBody>
      </p:sp>
    </p:spTree>
    <p:extLst>
      <p:ext uri="{BB962C8B-B14F-4D97-AF65-F5344CB8AC3E}">
        <p14:creationId xmlns:p14="http://schemas.microsoft.com/office/powerpoint/2010/main" val="13481407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BCD92-9D53-FE6B-2158-BD5FFAE0A307}"/>
              </a:ext>
            </a:extLst>
          </p:cNvPr>
          <p:cNvSpPr>
            <a:spLocks noGrp="1"/>
          </p:cNvSpPr>
          <p:nvPr>
            <p:ph type="title"/>
          </p:nvPr>
        </p:nvSpPr>
        <p:spPr/>
        <p:txBody>
          <a:bodyPr>
            <a:normAutofit fontScale="90000"/>
          </a:bodyPr>
          <a:lstStyle/>
          <a:p>
            <a:pPr marL="0" marR="0" lvl="0" indent="0" algn="l" defTabSz="914400" rtl="0" eaLnBrk="0" fontAlgn="base" latinLnBrk="0" hangingPunct="0">
              <a:lnSpc>
                <a:spcPct val="100000"/>
              </a:lnSpc>
              <a:spcBef>
                <a:spcPct val="0"/>
              </a:spcBef>
              <a:spcAft>
                <a:spcPct val="0"/>
              </a:spcAft>
              <a:buClrTx/>
              <a:buSzTx/>
              <a:tabLst/>
            </a:pPr>
            <a:r>
              <a:rPr lang="en-IN" sz="4000"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Risks and Dependencies:</a:t>
            </a:r>
            <a:br>
              <a:rPr lang="en-IN" sz="4000"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br>
            <a:br>
              <a:rPr lang="en-IN" b="1" dirty="0">
                <a:solidFill>
                  <a:schemeClr val="accent2">
                    <a:lumMod val="75000"/>
                  </a:schemeClr>
                </a:solidFill>
                <a:effectLst/>
                <a:latin typeface="+mn-lt"/>
              </a:rPr>
            </a:br>
            <a:r>
              <a:rPr lang="en-IN" sz="2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 </a:t>
            </a:r>
            <a:r>
              <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The existing manual processes have been in place for years, and the transition may face resistance.</a:t>
            </a:r>
            <a:br>
              <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2. Cost justification is challenging as benefits like ease of use, speed, and data accessibility are hard to quantify but essential for store efficiency.</a:t>
            </a:r>
            <a:br>
              <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3. Dependency on suppliers for timely stock delivery and staff training in new processes. </a:t>
            </a:r>
            <a:br>
              <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br>
            <a:endParaRPr lang="en-IN" sz="22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65491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8A5E8-933A-802E-5E2A-AC4F0C2701D7}"/>
              </a:ext>
            </a:extLst>
          </p:cNvPr>
          <p:cNvSpPr>
            <a:spLocks noGrp="1"/>
          </p:cNvSpPr>
          <p:nvPr>
            <p:ph type="title"/>
          </p:nvPr>
        </p:nvSpPr>
        <p:spPr>
          <a:xfrm>
            <a:off x="1364485" y="923465"/>
            <a:ext cx="8911687" cy="1280890"/>
          </a:xfrm>
        </p:spPr>
        <p:txBody>
          <a:bodyPr>
            <a:normAutofit/>
          </a:bodyPr>
          <a:lstStyle/>
          <a:p>
            <a:r>
              <a:rPr lang="en-US" b="1" dirty="0">
                <a:solidFill>
                  <a:schemeClr val="accent2">
                    <a:lumMod val="75000"/>
                  </a:schemeClr>
                </a:solidFill>
                <a:effectLst/>
                <a:latin typeface="+mn-lt"/>
              </a:rPr>
              <a:t>To Be Completed by Appropriate Manager</a:t>
            </a:r>
            <a:endParaRPr lang="en-IN" dirty="0">
              <a:solidFill>
                <a:schemeClr val="accent2">
                  <a:lumMod val="75000"/>
                </a:schemeClr>
              </a:solidFill>
              <a:latin typeface="+mn-lt"/>
            </a:endParaRPr>
          </a:p>
        </p:txBody>
      </p:sp>
      <p:sp>
        <p:nvSpPr>
          <p:cNvPr id="3" name="TextBox 2">
            <a:extLst>
              <a:ext uri="{FF2B5EF4-FFF2-40B4-BE49-F238E27FC236}">
                <a16:creationId xmlns:a16="http://schemas.microsoft.com/office/drawing/2014/main" id="{5A4435B4-02D2-EBC2-5C9C-95C5599C0779}"/>
              </a:ext>
            </a:extLst>
          </p:cNvPr>
          <p:cNvSpPr txBox="1"/>
          <p:nvPr/>
        </p:nvSpPr>
        <p:spPr>
          <a:xfrm>
            <a:off x="717939" y="4099653"/>
            <a:ext cx="8911687" cy="400110"/>
          </a:xfrm>
          <a:prstGeom prst="rect">
            <a:avLst/>
          </a:prstGeom>
          <a:noFill/>
        </p:spPr>
        <p:txBody>
          <a:bodyPr wrap="square" rtlCol="0">
            <a:spAutoFit/>
          </a:bodyPr>
          <a:lstStyle/>
          <a:p>
            <a:r>
              <a:rPr lang="en-IN" sz="2000" b="1" u="sng" dirty="0">
                <a:solidFill>
                  <a:srgbClr val="000000"/>
                </a:solidFill>
                <a:effectLst/>
              </a:rPr>
              <a:t>Project Sponsor</a:t>
            </a:r>
            <a:r>
              <a:rPr lang="en-IN" sz="2000" b="1" dirty="0">
                <a:solidFill>
                  <a:srgbClr val="000000"/>
                </a:solidFill>
                <a:effectLst/>
              </a:rPr>
              <a:t>: Mr. XYZ                                 </a:t>
            </a:r>
            <a:r>
              <a:rPr lang="en-IN" sz="2000" b="1" u="sng" dirty="0">
                <a:solidFill>
                  <a:srgbClr val="000000"/>
                </a:solidFill>
                <a:effectLst/>
              </a:rPr>
              <a:t>Project Manager</a:t>
            </a:r>
            <a:r>
              <a:rPr lang="en-IN" sz="2000" b="1" dirty="0">
                <a:solidFill>
                  <a:srgbClr val="000000"/>
                </a:solidFill>
                <a:effectLst/>
              </a:rPr>
              <a:t>: Mrs. AB</a:t>
            </a:r>
            <a:r>
              <a:rPr lang="en-IN" sz="2000" b="1" dirty="0">
                <a:solidFill>
                  <a:srgbClr val="000000"/>
                </a:solidFill>
              </a:rPr>
              <a:t>C</a:t>
            </a:r>
            <a:endParaRPr lang="en-IN" sz="2000" dirty="0"/>
          </a:p>
        </p:txBody>
      </p:sp>
    </p:spTree>
    <p:extLst>
      <p:ext uri="{BB962C8B-B14F-4D97-AF65-F5344CB8AC3E}">
        <p14:creationId xmlns:p14="http://schemas.microsoft.com/office/powerpoint/2010/main" val="2007200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7D85B-5EA4-F239-C8CE-A3528C1F9B6F}"/>
              </a:ext>
            </a:extLst>
          </p:cNvPr>
          <p:cNvSpPr>
            <a:spLocks noGrp="1"/>
          </p:cNvSpPr>
          <p:nvPr>
            <p:ph type="title"/>
          </p:nvPr>
        </p:nvSpPr>
        <p:spPr/>
        <p:txBody>
          <a:bodyPr/>
          <a:lstStyle/>
          <a:p>
            <a:r>
              <a:rPr lang="en-IN"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Situation/Problem/Opportunity</a:t>
            </a:r>
          </a:p>
        </p:txBody>
      </p:sp>
      <p:sp>
        <p:nvSpPr>
          <p:cNvPr id="3" name="TextBox 2">
            <a:extLst>
              <a:ext uri="{FF2B5EF4-FFF2-40B4-BE49-F238E27FC236}">
                <a16:creationId xmlns:a16="http://schemas.microsoft.com/office/drawing/2014/main" id="{524F46F2-91E2-9805-9A4B-B560040FA60A}"/>
              </a:ext>
            </a:extLst>
          </p:cNvPr>
          <p:cNvSpPr txBox="1"/>
          <p:nvPr/>
        </p:nvSpPr>
        <p:spPr>
          <a:xfrm>
            <a:off x="677334" y="1470890"/>
            <a:ext cx="8911687" cy="3754874"/>
          </a:xfrm>
          <a:prstGeom prst="rect">
            <a:avLst/>
          </a:prstGeom>
          <a:noFill/>
        </p:spPr>
        <p:txBody>
          <a:bodyPr wrap="square" rtlCol="0">
            <a:spAutoFit/>
          </a:bodyPr>
          <a:lstStyle/>
          <a:p>
            <a:pPr marL="285750" indent="-285750">
              <a:buFont typeface="Wingdings" panose="05000000000000000000" pitchFamily="2" charset="2"/>
              <a:buChar char="Ø"/>
            </a:pPr>
            <a:r>
              <a:rPr lang="en-IN" sz="2000" b="1" u="sng" dirty="0">
                <a:latin typeface="Calibri" panose="020F0502020204030204" pitchFamily="34" charset="0"/>
                <a:ea typeface="Calibri" panose="020F0502020204030204" pitchFamily="34" charset="0"/>
                <a:cs typeface="Calibri" panose="020F0502020204030204" pitchFamily="34" charset="0"/>
              </a:rPr>
              <a:t>Situation: </a:t>
            </a:r>
          </a:p>
          <a:p>
            <a:endParaRPr lang="en-IN" sz="2000" b="1" u="sng" dirty="0">
              <a:latin typeface="Calibri" panose="020F0502020204030204" pitchFamily="34" charset="0"/>
              <a:ea typeface="Calibri" panose="020F0502020204030204" pitchFamily="34" charset="0"/>
              <a:cs typeface="Calibri" panose="020F0502020204030204" pitchFamily="34" charset="0"/>
            </a:endParaRPr>
          </a:p>
          <a:p>
            <a:r>
              <a:rPr lang="en-IN" sz="2000" dirty="0">
                <a:latin typeface="Calibri" panose="020F0502020204030204" pitchFamily="34" charset="0"/>
                <a:ea typeface="Calibri" panose="020F0502020204030204" pitchFamily="34" charset="0"/>
                <a:cs typeface="Calibri" panose="020F0502020204030204" pitchFamily="34" charset="0"/>
              </a:rPr>
              <a:t>1. </a:t>
            </a:r>
            <a:r>
              <a:rPr lang="en-US" sz="2000" dirty="0">
                <a:latin typeface="Calibri" panose="020F0502020204030204" pitchFamily="34" charset="0"/>
                <a:ea typeface="Calibri" panose="020F0502020204030204" pitchFamily="34" charset="0"/>
                <a:cs typeface="Calibri" panose="020F0502020204030204" pitchFamily="34" charset="0"/>
              </a:rPr>
              <a:t>Retail stores manage a range of activities, including ordering inventory, arranging goods, and selling products to customers. These stores rely heavily on a smooth flow of inventory and efficient processes for arranging and selling goods. Currently, many stores use manual or semi-automated methods to handle these operations, requiring significant time and effort. Retailers have to frequently check stock levels, manually reorder products, arrange items in the store based on product type or price, and manage customer billing and payments. This approach is prone to errors, time delays, and inefficiencies that can impact both the store's profitability and customer satisfaction.</a:t>
            </a:r>
          </a:p>
          <a:p>
            <a:pPr lvl="1"/>
            <a:endParaRPr lang="en-US" dirty="0"/>
          </a:p>
        </p:txBody>
      </p:sp>
    </p:spTree>
    <p:extLst>
      <p:ext uri="{BB962C8B-B14F-4D97-AF65-F5344CB8AC3E}">
        <p14:creationId xmlns:p14="http://schemas.microsoft.com/office/powerpoint/2010/main" val="2430442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EDACE-F57B-C658-1F65-7D147EBCB439}"/>
              </a:ext>
            </a:extLst>
          </p:cNvPr>
          <p:cNvSpPr>
            <a:spLocks noGrp="1"/>
          </p:cNvSpPr>
          <p:nvPr>
            <p:ph type="title"/>
          </p:nvPr>
        </p:nvSpPr>
        <p:spPr>
          <a:xfrm>
            <a:off x="677334" y="609600"/>
            <a:ext cx="8596668" cy="5588000"/>
          </a:xfrm>
        </p:spPr>
        <p:txBody>
          <a:bodyPr>
            <a:noAutofit/>
          </a:bodyPr>
          <a:lstStyle/>
          <a:p>
            <a:pPr marL="457200" indent="-457200">
              <a:buFont typeface="Wingdings" panose="05000000000000000000" pitchFamily="2" charset="2"/>
              <a:buChar char="Ø"/>
            </a:pPr>
            <a:r>
              <a:rPr lang="en-IN" sz="2000" b="1" u="sng" dirty="0">
                <a:solidFill>
                  <a:schemeClr val="tx1"/>
                </a:solidFill>
                <a:latin typeface="Calibri" panose="020F0502020204030204" pitchFamily="34" charset="0"/>
                <a:ea typeface="Calibri" panose="020F0502020204030204" pitchFamily="34" charset="0"/>
                <a:cs typeface="Calibri" panose="020F0502020204030204" pitchFamily="34" charset="0"/>
              </a:rPr>
              <a:t>Problem:</a:t>
            </a:r>
            <a:br>
              <a:rPr lang="en-IN" sz="2000" b="1" u="sng"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000" dirty="0">
                <a:latin typeface="Calibri" panose="020F0502020204030204" pitchFamily="34" charset="0"/>
                <a:ea typeface="Calibri" panose="020F0502020204030204" pitchFamily="34" charset="0"/>
                <a:cs typeface="Calibri" panose="020F0502020204030204" pitchFamily="34" charset="0"/>
              </a:rPr>
            </a:b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4" name="Rectangle 2">
            <a:extLst>
              <a:ext uri="{FF2B5EF4-FFF2-40B4-BE49-F238E27FC236}">
                <a16:creationId xmlns:a16="http://schemas.microsoft.com/office/drawing/2014/main" id="{248BADFA-144F-3FC0-F5D9-A2E1C70D40B0}"/>
              </a:ext>
            </a:extLst>
          </p:cNvPr>
          <p:cNvSpPr>
            <a:spLocks noChangeArrowheads="1"/>
          </p:cNvSpPr>
          <p:nvPr/>
        </p:nvSpPr>
        <p:spPr bwMode="auto">
          <a:xfrm>
            <a:off x="677334" y="1202997"/>
            <a:ext cx="9338118"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lang="en-US" altLang="en-US" sz="2000" dirty="0">
                <a:latin typeface="Calibri" panose="020F0502020204030204" pitchFamily="34" charset="0"/>
                <a:ea typeface="Calibri" panose="020F0502020204030204" pitchFamily="34" charset="0"/>
                <a:cs typeface="Calibri" panose="020F0502020204030204" pitchFamily="34" charset="0"/>
              </a:rPr>
              <a:t>1.</a:t>
            </a: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Inventory Management Inefficiencies:</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Retailers often lack real-time visibility into stock levels, leading to stockouts or overstocking, both of which can hurt sales and increase costs.</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2.</a:t>
            </a: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Ordering Delays:</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When inventory is low, retailers may miss out on timely reordering due to manual processes, leading to delays in replenishment and possible lost sales.</a:t>
            </a:r>
          </a:p>
          <a:p>
            <a:pPr marL="0" marR="0" lvl="0" indent="0" algn="l" defTabSz="914400" rtl="0" eaLnBrk="0" fontAlgn="base" latinLnBrk="0" hangingPunct="0">
              <a:lnSpc>
                <a:spcPct val="100000"/>
              </a:lnSpc>
              <a:spcBef>
                <a:spcPct val="0"/>
              </a:spcBef>
              <a:spcAft>
                <a:spcPct val="0"/>
              </a:spcAft>
              <a:buClrTx/>
              <a:buSzTx/>
              <a:tabLst/>
            </a:pPr>
            <a:r>
              <a:rPr lang="en-US" altLang="en-US" sz="2000" dirty="0">
                <a:latin typeface="Calibri" panose="020F0502020204030204" pitchFamily="34" charset="0"/>
                <a:ea typeface="Calibri" panose="020F0502020204030204" pitchFamily="34" charset="0"/>
                <a:cs typeface="Calibri" panose="020F0502020204030204" pitchFamily="34" charset="0"/>
              </a:rPr>
              <a:t>3.</a:t>
            </a: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Arrangement and Organization of Goods:</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Without an automated system, organizing goods by product type or price is time-consuming and lacks consistency, resulting in a poor shopping experience for customers.</a:t>
            </a:r>
          </a:p>
          <a:p>
            <a:pPr marL="0" marR="0" lvl="0" indent="0" algn="l" defTabSz="914400" rtl="0" eaLnBrk="0" fontAlgn="base" latinLnBrk="0" hangingPunct="0">
              <a:lnSpc>
                <a:spcPct val="100000"/>
              </a:lnSpc>
              <a:spcBef>
                <a:spcPct val="0"/>
              </a:spcBef>
              <a:spcAft>
                <a:spcPct val="0"/>
              </a:spcAft>
              <a:buClrTx/>
              <a:buSzTx/>
              <a:tabLst/>
            </a:pPr>
            <a:r>
              <a:rPr lang="en-US" altLang="en-US" sz="2000" dirty="0">
                <a:latin typeface="Calibri" panose="020F0502020204030204" pitchFamily="34" charset="0"/>
                <a:ea typeface="Calibri" panose="020F0502020204030204" pitchFamily="34" charset="0"/>
                <a:cs typeface="Calibri" panose="020F0502020204030204" pitchFamily="34" charset="0"/>
              </a:rPr>
              <a:t>4.</a:t>
            </a: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Sales and Billing Challenges:</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The manual billing process is error-prone, slow, and does not always accommodate different payment methods smoothly, which can frustrate customers.</a:t>
            </a:r>
          </a:p>
          <a:p>
            <a:pPr marL="0" marR="0" lvl="0" indent="0" algn="l" defTabSz="914400" rtl="0" eaLnBrk="0" fontAlgn="base" latinLnBrk="0" hangingPunct="0">
              <a:lnSpc>
                <a:spcPct val="100000"/>
              </a:lnSpc>
              <a:spcBef>
                <a:spcPct val="0"/>
              </a:spcBef>
              <a:spcAft>
                <a:spcPct val="0"/>
              </a:spcAft>
              <a:buClrTx/>
              <a:buSzTx/>
              <a:tabLst/>
            </a:pPr>
            <a:r>
              <a:rPr lang="en-US" altLang="en-US" sz="2000" dirty="0">
                <a:latin typeface="Calibri" panose="020F0502020204030204" pitchFamily="34" charset="0"/>
                <a:ea typeface="Calibri" panose="020F0502020204030204" pitchFamily="34" charset="0"/>
                <a:cs typeface="Calibri" panose="020F0502020204030204" pitchFamily="34" charset="0"/>
              </a:rPr>
              <a:t>5.</a:t>
            </a: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Limited Data Accessibility for Decision-Making:</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Without a centralized system, it is difficult to access sales and inventory data quickly for informed decision-making, limiting the store's ability to optimize operations. </a:t>
            </a:r>
          </a:p>
        </p:txBody>
      </p:sp>
    </p:spTree>
    <p:extLst>
      <p:ext uri="{BB962C8B-B14F-4D97-AF65-F5344CB8AC3E}">
        <p14:creationId xmlns:p14="http://schemas.microsoft.com/office/powerpoint/2010/main" val="942862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13A1A-B88C-2B16-33D3-C0AA7E89EB03}"/>
              </a:ext>
            </a:extLst>
          </p:cNvPr>
          <p:cNvSpPr>
            <a:spLocks noGrp="1"/>
          </p:cNvSpPr>
          <p:nvPr>
            <p:ph type="title"/>
          </p:nvPr>
        </p:nvSpPr>
        <p:spPr>
          <a:xfrm>
            <a:off x="677334" y="609599"/>
            <a:ext cx="8596668" cy="5163127"/>
          </a:xfrm>
        </p:spPr>
        <p:txBody>
          <a:bodyPr>
            <a:noAutofit/>
          </a:bodyPr>
          <a:lstStyle/>
          <a:p>
            <a:pPr marL="171450" indent="-171450">
              <a:buFont typeface="Wingdings" panose="05000000000000000000" pitchFamily="2" charset="2"/>
              <a:buChar char="Ø"/>
            </a:pPr>
            <a:r>
              <a:rPr lang="en-US" sz="2000" b="1" u="sng" dirty="0">
                <a:solidFill>
                  <a:schemeClr val="tx1"/>
                </a:solidFill>
                <a:latin typeface="Calibri" panose="020F0502020204030204" pitchFamily="34" charset="0"/>
                <a:ea typeface="Calibri" panose="020F0502020204030204" pitchFamily="34" charset="0"/>
                <a:cs typeface="Calibri" panose="020F0502020204030204" pitchFamily="34" charset="0"/>
              </a:rPr>
              <a:t>Opportunity:</a:t>
            </a:r>
            <a:b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1.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Automated Inventory Monitoring:</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The system can continuously track stock levels and trigger automatic reordering when inventory falls below a defined threshold, reducing stockouts and overstock situations.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2.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Enhanced Product Arrangement:</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The system can provide guidelines for organizing goods by product type or price, ensuring a consistent and optimized shopping environment.</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3.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Efficient Sales Transactions and Billing:</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An integrated billing system can quickly generate invoices, handle payments (credit cards or cash), and reduce checkout times, improving the customer experience.</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4.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Data-Driven Decision-Making:</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By providing real-time data on sales, inventory, and customer preferences, the system enables better-informed decision-making, helping to adjust stock levels, identify popular items, and optimize pricing strategies.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5.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Improved Customer Satisfaction:</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A smoother, faster, and more organized shopping experience can increase customer satisfaction and loyalty, giving the store a competitive edge in the market.</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33731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72486-DE22-C759-04EB-41C08697B5C9}"/>
              </a:ext>
            </a:extLst>
          </p:cNvPr>
          <p:cNvSpPr>
            <a:spLocks noGrp="1"/>
          </p:cNvSpPr>
          <p:nvPr>
            <p:ph type="title"/>
          </p:nvPr>
        </p:nvSpPr>
        <p:spPr/>
        <p:txBody>
          <a:bodyPr>
            <a:normAutofit/>
          </a:bodyPr>
          <a:lstStyle/>
          <a:p>
            <a: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Purpose Statement (Goals):</a:t>
            </a:r>
            <a:endParaRPr lang="en-IN"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BD39DA63-0042-B2B9-E4A3-66068497AC45}"/>
              </a:ext>
            </a:extLst>
          </p:cNvPr>
          <p:cNvSpPr txBox="1"/>
          <p:nvPr/>
        </p:nvSpPr>
        <p:spPr>
          <a:xfrm>
            <a:off x="677334" y="1443780"/>
            <a:ext cx="8814816" cy="4952061"/>
          </a:xfrm>
          <a:prstGeom prst="rect">
            <a:avLst/>
          </a:prstGeom>
          <a:noFill/>
        </p:spPr>
        <p:txBody>
          <a:bodyPr wrap="square" rtlCol="0">
            <a:spAutoFit/>
          </a:bodyPr>
          <a:lstStyle/>
          <a:p>
            <a:r>
              <a:rPr lang="en-US" sz="2000" dirty="0">
                <a:latin typeface="Calibri" panose="020F0502020204030204" pitchFamily="34" charset="0"/>
                <a:ea typeface="Calibri" panose="020F0502020204030204" pitchFamily="34" charset="0"/>
                <a:cs typeface="Calibri" panose="020F0502020204030204" pitchFamily="34" charset="0"/>
              </a:rPr>
              <a:t>The primary purpose of the Retail Store Management System project is to design, develop, and implement a comprehensive software solution that will streamline and automate key operational processes within retail stores. By replacing the current manual or semi-automated methods, this system aims to enhance inventory management, ordering, organization, billing, and sales activities, ultimately improving overall store efficiency, reducing operational costs, and enhancing customer satisfaction.</a:t>
            </a:r>
          </a:p>
          <a:p>
            <a:r>
              <a:rPr lang="en-US" sz="2000" dirty="0">
                <a:latin typeface="Calibri" panose="020F0502020204030204" pitchFamily="34" charset="0"/>
                <a:ea typeface="Calibri" panose="020F0502020204030204" pitchFamily="34" charset="0"/>
                <a:cs typeface="Calibri" panose="020F0502020204030204" pitchFamily="34" charset="0"/>
              </a:rPr>
              <a:t>The system will provide retailers with a robust tool to:</a:t>
            </a:r>
          </a:p>
          <a:p>
            <a:r>
              <a:rPr lang="en-US" sz="2000" dirty="0">
                <a:latin typeface="Calibri" panose="020F0502020204030204" pitchFamily="34" charset="0"/>
                <a:ea typeface="Calibri" panose="020F0502020204030204" pitchFamily="34" charset="0"/>
                <a:cs typeface="Calibri" panose="020F0502020204030204" pitchFamily="34" charset="0"/>
              </a:rPr>
              <a:t>1. </a:t>
            </a:r>
            <a:r>
              <a:rPr lang="en-US" sz="2000" b="1" dirty="0">
                <a:latin typeface="Calibri" panose="020F0502020204030204" pitchFamily="34" charset="0"/>
                <a:ea typeface="Calibri" panose="020F0502020204030204" pitchFamily="34" charset="0"/>
                <a:cs typeface="Calibri" panose="020F0502020204030204" pitchFamily="34" charset="0"/>
              </a:rPr>
              <a:t>Optimize Inventory Management:</a:t>
            </a:r>
            <a:r>
              <a:rPr lang="en-US" sz="2000" dirty="0">
                <a:latin typeface="Calibri" panose="020F0502020204030204" pitchFamily="34" charset="0"/>
                <a:ea typeface="Calibri" panose="020F0502020204030204" pitchFamily="34" charset="0"/>
                <a:cs typeface="Calibri" panose="020F0502020204030204" pitchFamily="34" charset="0"/>
              </a:rPr>
              <a:t> Track inventory levels in real-time, alert staff when stocks are low, and automatically initiate the reordering process, ensuring the store maintains optimal stock levels to meet customer demand without overstocking or understocking.</a:t>
            </a:r>
          </a:p>
          <a:p>
            <a:r>
              <a:rPr lang="en-US" sz="2000" dirty="0">
                <a:latin typeface="Calibri" panose="020F0502020204030204" pitchFamily="34" charset="0"/>
                <a:ea typeface="Calibri" panose="020F0502020204030204" pitchFamily="34" charset="0"/>
                <a:cs typeface="Calibri" panose="020F0502020204030204" pitchFamily="34" charset="0"/>
              </a:rPr>
              <a:t>2. </a:t>
            </a:r>
            <a:r>
              <a:rPr lang="en-US" sz="2000" b="1" dirty="0">
                <a:latin typeface="Calibri" panose="020F0502020204030204" pitchFamily="34" charset="0"/>
                <a:ea typeface="Calibri" panose="020F0502020204030204" pitchFamily="34" charset="0"/>
                <a:cs typeface="Calibri" panose="020F0502020204030204" pitchFamily="34" charset="0"/>
              </a:rPr>
              <a:t>Streamline Ordering Processes:</a:t>
            </a:r>
            <a:r>
              <a:rPr lang="en-US" sz="2000" dirty="0">
                <a:latin typeface="Calibri" panose="020F0502020204030204" pitchFamily="34" charset="0"/>
                <a:ea typeface="Calibri" panose="020F0502020204030204" pitchFamily="34" charset="0"/>
                <a:cs typeface="Calibri" panose="020F0502020204030204" pitchFamily="34" charset="0"/>
              </a:rPr>
              <a:t> Automate the ordering of goods based on preset thresholds and business rules, minimizing delays in restocking and reducing the workload for retail staff who currently handle orders manually.</a:t>
            </a:r>
          </a:p>
          <a:p>
            <a:pPr>
              <a:lnSpc>
                <a:spcPct val="150000"/>
              </a:lnSpc>
            </a:pPr>
            <a:endParaRPr lang="en-IN" sz="1200" dirty="0"/>
          </a:p>
        </p:txBody>
      </p:sp>
    </p:spTree>
    <p:extLst>
      <p:ext uri="{BB962C8B-B14F-4D97-AF65-F5344CB8AC3E}">
        <p14:creationId xmlns:p14="http://schemas.microsoft.com/office/powerpoint/2010/main" val="3534859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CAC19-C68C-2E21-F5E9-250D4D130B76}"/>
              </a:ext>
            </a:extLst>
          </p:cNvPr>
          <p:cNvSpPr>
            <a:spLocks noGrp="1"/>
          </p:cNvSpPr>
          <p:nvPr>
            <p:ph type="title"/>
          </p:nvPr>
        </p:nvSpPr>
        <p:spPr>
          <a:xfrm>
            <a:off x="677334" y="609599"/>
            <a:ext cx="8596668" cy="5403273"/>
          </a:xfrm>
        </p:spPr>
        <p:txBody>
          <a:bodyPr>
            <a:normAutofit/>
          </a:bodyPr>
          <a:lstStyle/>
          <a:p>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3.</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 Improve Product Organization and Store Layout Efficiency:</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Provide a framework for arranging goods by category, price, or other criteria, helping retailers organize inventory logically to improve the customer shopping experience and facilitate easy stock location for staff.</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4.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Enhance the Sales and Billing Process:</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Simplify and speed up the billing process by automating invoice generation and enabling seamless payment options (credit card or cash), which will lead to faster checkouts, reduced wait times, and a more pleasant shopping experience for customers.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5.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Provide Data-Driven Insights for Decision-Making:</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Collect and display real-time data on sales patterns, customer preferences, and inventory turnover, enabling management to make data-driven decisions to optimize pricing, promotions, and stock levels. This data will also help identify high-demand products, seasonal trends, and customer buying behaviors.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6.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Boost Customer Satisfaction and Retention:</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By offering a faster, more organized, and efficient shopping experience, the system will help build customer loyalty, encouraging repeat visits and positive word-of-mouth recommendations.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21345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E9198-3AFD-E7A0-84BA-70915CB7CA0B}"/>
              </a:ext>
            </a:extLst>
          </p:cNvPr>
          <p:cNvSpPr>
            <a:spLocks noGrp="1"/>
          </p:cNvSpPr>
          <p:nvPr>
            <p:ph type="title"/>
          </p:nvPr>
        </p:nvSpPr>
        <p:spPr>
          <a:xfrm>
            <a:off x="677334" y="609600"/>
            <a:ext cx="8596668" cy="4017818"/>
          </a:xfrm>
        </p:spPr>
        <p:txBody>
          <a:bodyPr>
            <a:normAutofit fontScale="90000"/>
          </a:bodyPr>
          <a:lstStyle/>
          <a:p>
            <a:pPr marL="0" marR="0" lvl="0" indent="0" algn="l" defTabSz="914400" rtl="0" eaLnBrk="0" fontAlgn="base" latinLnBrk="0" hangingPunct="0">
              <a:lnSpc>
                <a:spcPct val="100000"/>
              </a:lnSpc>
              <a:spcBef>
                <a:spcPct val="0"/>
              </a:spcBef>
              <a:spcAft>
                <a:spcPct val="0"/>
              </a:spcAft>
              <a:buClrTx/>
              <a:buSzTx/>
              <a:tabLst/>
            </a:pPr>
            <a:r>
              <a:rPr lang="en-IN" sz="4000"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Project Objectives:</a:t>
            </a:r>
            <a:br>
              <a:rPr lang="en-IN" sz="4000"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br>
            <a:br>
              <a:rPr lang="en-IN" b="1" dirty="0">
                <a:solidFill>
                  <a:schemeClr val="accent2">
                    <a:lumMod val="75000"/>
                  </a:schemeClr>
                </a:solidFill>
                <a:effectLst/>
                <a:latin typeface="+mn-lt"/>
              </a:rPr>
            </a:br>
            <a:r>
              <a:rPr lang="en-IN" sz="2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 </a:t>
            </a:r>
            <a:r>
              <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Implement an inventory check system for the retailer to monitor stock availability.</a:t>
            </a:r>
            <a:br>
              <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2. Develop an ordering process to automatically place orders when stock is low.</a:t>
            </a:r>
            <a:br>
              <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3. Create a structured process for arranging goods by product or by price.</a:t>
            </a:r>
            <a:br>
              <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4. Integrate billing functionality for generating sales invoices and accepting payments.</a:t>
            </a:r>
            <a:br>
              <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5. Design a system to receive payments via credit card or cash. </a:t>
            </a:r>
            <a:br>
              <a:rPr kumimoji="0" lang="en-US" altLang="en-US"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br>
            <a:endParaRPr lang="en-IN" sz="22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2970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7258A-0723-DB2E-63B2-AB5A99F7127D}"/>
              </a:ext>
            </a:extLst>
          </p:cNvPr>
          <p:cNvSpPr>
            <a:spLocks noGrp="1"/>
          </p:cNvSpPr>
          <p:nvPr>
            <p:ph type="title"/>
          </p:nvPr>
        </p:nvSpPr>
        <p:spPr/>
        <p:txBody>
          <a:bodyPr>
            <a:normAutofit/>
          </a:bodyPr>
          <a:lstStyle/>
          <a:p>
            <a: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Success Criteria:</a:t>
            </a:r>
            <a:endParaRPr lang="en-IN"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370D693A-0748-809A-DA4E-BE4087A3064D}"/>
              </a:ext>
            </a:extLst>
          </p:cNvPr>
          <p:cNvSpPr txBox="1"/>
          <p:nvPr/>
        </p:nvSpPr>
        <p:spPr>
          <a:xfrm>
            <a:off x="0" y="1270000"/>
            <a:ext cx="8911687" cy="4339650"/>
          </a:xfrm>
          <a:prstGeom prst="rect">
            <a:avLst/>
          </a:prstGeom>
          <a:noFill/>
        </p:spPr>
        <p:txBody>
          <a:bodyPr wrap="square" rtlCol="0">
            <a:spAutoFit/>
          </a:bodyPr>
          <a:lstStyle/>
          <a:p>
            <a:pPr>
              <a:buFont typeface="Arial" panose="020B0604020202020204" pitchFamily="34" charset="0"/>
              <a:buChar char="•"/>
            </a:pPr>
            <a:endParaRPr lang="en-US" dirty="0"/>
          </a:p>
          <a:p>
            <a:pPr lvl="1">
              <a:lnSpc>
                <a:spcPct val="150000"/>
              </a:lnSpc>
            </a:pPr>
            <a:r>
              <a:rPr lang="en-US" sz="2000" dirty="0">
                <a:latin typeface="Calibri" panose="020F0502020204030204" pitchFamily="34" charset="0"/>
                <a:ea typeface="Calibri" panose="020F0502020204030204" pitchFamily="34" charset="0"/>
                <a:cs typeface="Calibri" panose="020F0502020204030204" pitchFamily="34" charset="0"/>
              </a:rPr>
              <a:t>1. Improve inventory management accuracy and reduce stockouts.</a:t>
            </a:r>
          </a:p>
          <a:p>
            <a:pPr lvl="1">
              <a:lnSpc>
                <a:spcPct val="150000"/>
              </a:lnSpc>
            </a:pPr>
            <a:r>
              <a:rPr lang="en-US" sz="2000" dirty="0">
                <a:latin typeface="Calibri" panose="020F0502020204030204" pitchFamily="34" charset="0"/>
                <a:ea typeface="Calibri" panose="020F0502020204030204" pitchFamily="34" charset="0"/>
                <a:cs typeface="Calibri" panose="020F0502020204030204" pitchFamily="34" charset="0"/>
              </a:rPr>
              <a:t>2. Enhanced customer satisfaction through faster service and ease of use, measured by customer feedback post-launch. Improve inventory management accuracy and reduce stockouts.</a:t>
            </a:r>
          </a:p>
          <a:p>
            <a:pPr lvl="1">
              <a:lnSpc>
                <a:spcPct val="150000"/>
              </a:lnSpc>
            </a:pPr>
            <a:r>
              <a:rPr lang="en-US" sz="2000" dirty="0">
                <a:latin typeface="Calibri" panose="020F0502020204030204" pitchFamily="34" charset="0"/>
                <a:ea typeface="Calibri" panose="020F0502020204030204" pitchFamily="34" charset="0"/>
                <a:cs typeface="Calibri" panose="020F0502020204030204" pitchFamily="34" charset="0"/>
              </a:rPr>
              <a:t>3. Decrease the time required for arranging goods and preparing sales invoices.</a:t>
            </a:r>
          </a:p>
          <a:p>
            <a:pPr lvl="1">
              <a:lnSpc>
                <a:spcPct val="150000"/>
              </a:lnSpc>
            </a:pPr>
            <a:r>
              <a:rPr lang="en-US" sz="2000" dirty="0">
                <a:latin typeface="Calibri" panose="020F0502020204030204" pitchFamily="34" charset="0"/>
                <a:ea typeface="Calibri" panose="020F0502020204030204" pitchFamily="34" charset="0"/>
                <a:cs typeface="Calibri" panose="020F0502020204030204" pitchFamily="34" charset="0"/>
              </a:rPr>
              <a:t>4. Reduced operational costs due to automated processes.</a:t>
            </a:r>
          </a:p>
          <a:p>
            <a:pPr lvl="1">
              <a:lnSpc>
                <a:spcPct val="150000"/>
              </a:lnSpc>
            </a:pPr>
            <a:r>
              <a:rPr lang="en-US" sz="2000" dirty="0">
                <a:latin typeface="Calibri" panose="020F0502020204030204" pitchFamily="34" charset="0"/>
                <a:ea typeface="Calibri" panose="020F0502020204030204" pitchFamily="34" charset="0"/>
                <a:cs typeface="Calibri" panose="020F0502020204030204" pitchFamily="34" charset="0"/>
              </a:rPr>
              <a:t>5. Enable real-time access to sales and inventory data for decision-making.</a:t>
            </a:r>
          </a:p>
          <a:p>
            <a:pPr marL="800100" lvl="1" indent="-342900">
              <a:lnSpc>
                <a:spcPct val="150000"/>
              </a:lnSpc>
              <a:buFont typeface="Wingdings" panose="05000000000000000000" pitchFamily="2" charset="2"/>
              <a:buChar char="Ø"/>
            </a:pPr>
            <a:endParaRPr lang="en-US" sz="2000" dirty="0"/>
          </a:p>
          <a:p>
            <a:pPr marL="285750" indent="-285750">
              <a:buFont typeface="Courier New" panose="02070309020205020404" pitchFamily="49" charset="0"/>
              <a:buChar char="o"/>
            </a:pPr>
            <a:endParaRPr lang="en-IN" dirty="0"/>
          </a:p>
        </p:txBody>
      </p:sp>
    </p:spTree>
    <p:extLst>
      <p:ext uri="{BB962C8B-B14F-4D97-AF65-F5344CB8AC3E}">
        <p14:creationId xmlns:p14="http://schemas.microsoft.com/office/powerpoint/2010/main" val="2741894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C1E72-44B9-DB22-2D6A-F3910E92A58C}"/>
              </a:ext>
            </a:extLst>
          </p:cNvPr>
          <p:cNvSpPr>
            <a:spLocks noGrp="1"/>
          </p:cNvSpPr>
          <p:nvPr>
            <p:ph type="title"/>
          </p:nvPr>
        </p:nvSpPr>
        <p:spPr/>
        <p:txBody>
          <a:bodyPr>
            <a:normAutofit/>
          </a:bodyPr>
          <a:lstStyle/>
          <a:p>
            <a: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Methods/Approach:</a:t>
            </a:r>
            <a:endParaRPr lang="en-IN"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63EAC9A2-F345-F822-408B-8841227BF37E}"/>
              </a:ext>
            </a:extLst>
          </p:cNvPr>
          <p:cNvSpPr txBox="1"/>
          <p:nvPr/>
        </p:nvSpPr>
        <p:spPr>
          <a:xfrm>
            <a:off x="677334" y="1256467"/>
            <a:ext cx="8911687" cy="2523768"/>
          </a:xfrm>
          <a:prstGeom prst="rect">
            <a:avLst/>
          </a:prstGeom>
          <a:noFill/>
        </p:spPr>
        <p:txBody>
          <a:bodyPr wrap="square" rtlCol="0">
            <a:spAutoFit/>
          </a:bodyPr>
          <a:lstStyle/>
          <a:p>
            <a:r>
              <a:rPr lang="en-US" sz="2000" dirty="0">
                <a:latin typeface="Calibri" panose="020F0502020204030204" pitchFamily="34" charset="0"/>
                <a:ea typeface="Calibri" panose="020F0502020204030204" pitchFamily="34" charset="0"/>
                <a:cs typeface="Calibri" panose="020F0502020204030204" pitchFamily="34" charset="0"/>
              </a:rPr>
              <a:t>1. Form a selection committee to define requirements and select the best software solution.</a:t>
            </a:r>
          </a:p>
          <a:p>
            <a:r>
              <a:rPr lang="en-US" sz="2000" dirty="0">
                <a:latin typeface="Calibri" panose="020F0502020204030204" pitchFamily="34" charset="0"/>
                <a:ea typeface="Calibri" panose="020F0502020204030204" pitchFamily="34" charset="0"/>
                <a:cs typeface="Calibri" panose="020F0502020204030204" pitchFamily="34" charset="0"/>
              </a:rPr>
              <a:t>2. Shortlist and select vendors through Request for Proposal (RFP), demonstrations, and reviews.</a:t>
            </a:r>
          </a:p>
          <a:p>
            <a:r>
              <a:rPr lang="en-US" sz="2000" dirty="0">
                <a:latin typeface="Calibri" panose="020F0502020204030204" pitchFamily="34" charset="0"/>
                <a:ea typeface="Calibri" panose="020F0502020204030204" pitchFamily="34" charset="0"/>
                <a:cs typeface="Calibri" panose="020F0502020204030204" pitchFamily="34" charset="0"/>
              </a:rPr>
              <a:t>3. Implement the chosen solution, including user training and support setup.</a:t>
            </a:r>
          </a:p>
          <a:p>
            <a:r>
              <a:rPr lang="en-US" sz="2000" dirty="0">
                <a:latin typeface="Calibri" panose="020F0502020204030204" pitchFamily="34" charset="0"/>
                <a:ea typeface="Calibri" panose="020F0502020204030204" pitchFamily="34" charset="0"/>
                <a:cs typeface="Calibri" panose="020F0502020204030204" pitchFamily="34" charset="0"/>
              </a:rPr>
              <a:t>4. Deploy the system in phases, starting with a pilot test and moving to full implementation.</a:t>
            </a:r>
          </a:p>
          <a:p>
            <a:pPr marL="285750" indent="-285750">
              <a:buFont typeface="Wingdings" panose="05000000000000000000" pitchFamily="2" charset="2"/>
              <a:buChar char="Ø"/>
            </a:pPr>
            <a:endParaRPr lang="en-IN" dirty="0"/>
          </a:p>
        </p:txBody>
      </p:sp>
    </p:spTree>
    <p:extLst>
      <p:ext uri="{BB962C8B-B14F-4D97-AF65-F5344CB8AC3E}">
        <p14:creationId xmlns:p14="http://schemas.microsoft.com/office/powerpoint/2010/main" val="3768491301"/>
      </p:ext>
    </p:extLst>
  </p:cSld>
  <p:clrMapOvr>
    <a:masterClrMapping/>
  </p:clrMapOvr>
</p:sld>
</file>

<file path=ppt/theme/theme1.xml><?xml version="1.0" encoding="utf-8"?>
<a:theme xmlns:a="http://schemas.openxmlformats.org/drawingml/2006/main" name="Facet">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1505</TotalTime>
  <Words>1319</Words>
  <Application>Microsoft Office PowerPoint</Application>
  <PresentationFormat>Widescreen</PresentationFormat>
  <Paragraphs>52</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Courier New</vt:lpstr>
      <vt:lpstr>Trebuchet MS</vt:lpstr>
      <vt:lpstr>Wingdings</vt:lpstr>
      <vt:lpstr>Wingdings 3</vt:lpstr>
      <vt:lpstr>Facet</vt:lpstr>
      <vt:lpstr>Waterfall Model Project Title:- Retail Store Management System.</vt:lpstr>
      <vt:lpstr>Situation/Problem/Opportunity</vt:lpstr>
      <vt:lpstr>Problem:      </vt:lpstr>
      <vt:lpstr>Opportunity:  1. Automated Inventory Monitoring: The system can continuously track stock levels and trigger automatic reordering when inventory falls below a defined threshold, reducing stockouts and overstock situations. 2. Enhanced Product Arrangement: The system can provide guidelines for organizing goods by product type or price, ensuring a consistent and optimized shopping environment. 3. Efficient Sales Transactions and Billing: An integrated billing system can quickly generate invoices, handle payments (credit cards or cash), and reduce checkout times, improving the customer experience. 4. Data-Driven Decision-Making: By providing real-time data on sales, inventory, and customer preferences, the system enables better-informed decision-making, helping to adjust stock levels, identify popular items, and optimize pricing strategies. 5. Improved Customer Satisfaction: A smoother, faster, and more organized shopping experience can increase customer satisfaction and loyalty, giving the store a competitive edge in the market. </vt:lpstr>
      <vt:lpstr>Purpose Statement (Goals):</vt:lpstr>
      <vt:lpstr>3. Improve Product Organization and Store Layout Efficiency: Provide a framework for arranging goods by category, price, or other criteria, helping retailers organize inventory logically to improve the customer shopping experience and facilitate easy stock location for staff. 4. Enhance the Sales and Billing Process: Simplify and speed up the billing process by automating invoice generation and enabling seamless payment options (credit card or cash), which will lead to faster checkouts, reduced wait times, and a more pleasant shopping experience for customers. 5. Provide Data-Driven Insights for Decision-Making: Collect and display real-time data on sales patterns, customer preferences, and inventory turnover, enabling management to make data-driven decisions to optimize pricing, promotions, and stock levels. This data will also help identify high-demand products, seasonal trends, and customer buying behaviors. 6. Boost Customer Satisfaction and Retention: By offering a faster, more organized, and efficient shopping experience, the system will help build customer loyalty, encouraging repeat visits and positive word-of-mouth recommendations. </vt:lpstr>
      <vt:lpstr>Project Objectives:  1. Implement an inventory check system for the retailer to monitor stock availability. 2. Develop an ordering process to automatically place orders when stock is low. 3. Create a structured process for arranging goods by product or by price. 4. Integrate billing functionality for generating sales invoices and accepting payments. 5. Design a system to receive payments via credit card or cash.  </vt:lpstr>
      <vt:lpstr>Success Criteria:</vt:lpstr>
      <vt:lpstr>Methods/Approach:</vt:lpstr>
      <vt:lpstr>Resources:</vt:lpstr>
      <vt:lpstr>Resources:</vt:lpstr>
      <vt:lpstr>Risks and Dependencies:  1. The existing manual processes have been in place for years, and the transition may face resistance. 2. Cost justification is challenging as benefits like ease of use, speed, and data accessibility are hard to quantify but essential for store efficiency. 3. Dependency on suppliers for timely stock delivery and staff training in new processes.  </vt:lpstr>
      <vt:lpstr>To Be Completed by Appropriate Manager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bhavana padol</dc:creator>
  <cp:lastModifiedBy>Aishwarya Khule</cp:lastModifiedBy>
  <cp:revision>3</cp:revision>
  <dcterms:created xsi:type="dcterms:W3CDTF">2024-11-04T13:53:27Z</dcterms:created>
  <dcterms:modified xsi:type="dcterms:W3CDTF">2024-11-07T11:14:11Z</dcterms:modified>
</cp:coreProperties>
</file>