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321" r:id="rId5"/>
    <p:sldId id="332" r:id="rId6"/>
    <p:sldId id="318" r:id="rId7"/>
    <p:sldId id="323" r:id="rId8"/>
    <p:sldId id="324" r:id="rId9"/>
    <p:sldId id="325" r:id="rId10"/>
    <p:sldId id="326" r:id="rId11"/>
    <p:sldId id="327" r:id="rId12"/>
    <p:sldId id="334" r:id="rId13"/>
    <p:sldId id="328" r:id="rId14"/>
    <p:sldId id="330" r:id="rId15"/>
    <p:sldId id="331" r:id="rId16"/>
    <p:sldId id="33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388" autoAdjust="0"/>
  </p:normalViewPr>
  <p:slideViewPr>
    <p:cSldViewPr snapToGrid="0">
      <p:cViewPr varScale="1">
        <p:scale>
          <a:sx n="75" d="100"/>
          <a:sy n="75" d="100"/>
        </p:scale>
        <p:origin x="540" y="66"/>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9/5/2025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9/5/2025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381119" y="262487"/>
            <a:ext cx="5059517" cy="5407091"/>
          </a:xfrm>
        </p:spPr>
        <p:txBody>
          <a:bodyPr>
            <a:normAutofit/>
          </a:bodyPr>
          <a:lstStyle/>
          <a:p>
            <a:r>
              <a:rPr lang="en-US" sz="6000" dirty="0">
                <a:latin typeface="Arial" panose="020B0604020202020204" pitchFamily="34" charset="0"/>
                <a:cs typeface="Arial" panose="020B0604020202020204" pitchFamily="34" charset="0"/>
              </a:rPr>
              <a:t>RP Applications Support</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8089900" y="3708400"/>
            <a:ext cx="3441700" cy="1536700"/>
          </a:xfrm>
        </p:spPr>
        <p:txBody>
          <a:bodyPr/>
          <a:lstStyle/>
          <a:p>
            <a:pPr marL="0" indent="0">
              <a:buNone/>
            </a:pPr>
            <a:r>
              <a:rPr lang="en-US" dirty="0">
                <a:latin typeface="Arial" panose="020B0604020202020204" pitchFamily="34" charset="0"/>
                <a:cs typeface="Arial" panose="020B0604020202020204" pitchFamily="34" charset="0"/>
              </a:rPr>
              <a:t> Prepared By – Uday Hadap</a:t>
            </a:r>
          </a:p>
          <a:p>
            <a:pPr marL="0" indent="0">
              <a:buNone/>
            </a:pPr>
            <a:r>
              <a:rPr lang="en-US" dirty="0">
                <a:latin typeface="Arial" panose="020B0604020202020204" pitchFamily="34" charset="0"/>
                <a:cs typeface="Arial" panose="020B0604020202020204" pitchFamily="34" charset="0"/>
              </a:rPr>
              <a:t> Date – 05/09/2025</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1</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Resources: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People: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Scrum development team.</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Product Owner</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Scrum Master</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Business Owners</a:t>
            </a:r>
          </a:p>
          <a:p>
            <a:r>
              <a:rPr lang="en-US" dirty="0">
                <a:latin typeface="Arial" panose="020B0604020202020204" pitchFamily="34" charset="0"/>
                <a:cs typeface="Arial" panose="020B0604020202020204" pitchFamily="34" charset="0"/>
              </a:rPr>
              <a:t>Time:</a:t>
            </a:r>
          </a:p>
          <a:p>
            <a:pPr lvl="1">
              <a:buFont typeface="Wingdings" panose="05000000000000000000" pitchFamily="2" charset="2"/>
              <a:buChar char="ü"/>
            </a:pPr>
            <a:r>
              <a:rPr lang="en-US" dirty="0"/>
              <a:t> </a:t>
            </a:r>
            <a:r>
              <a:rPr lang="en-US" dirty="0">
                <a:latin typeface="Arial" panose="020B0604020202020204" pitchFamily="34" charset="0"/>
                <a:cs typeface="Arial" panose="020B0604020202020204" pitchFamily="34" charset="0"/>
              </a:rPr>
              <a:t>This will be ongoing application support project on T&amp;M basis</a:t>
            </a:r>
          </a:p>
          <a:p>
            <a:r>
              <a:rPr lang="en-US" dirty="0">
                <a:latin typeface="Arial" panose="020B0604020202020204" pitchFamily="34" charset="0"/>
                <a:cs typeface="Arial" panose="020B0604020202020204" pitchFamily="34" charset="0"/>
              </a:rPr>
              <a:t>Budget: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Billing will be done as per timesheets submitted by team.</a:t>
            </a: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Tree>
    <p:extLst>
      <p:ext uri="{BB962C8B-B14F-4D97-AF65-F5344CB8AC3E}">
        <p14:creationId xmlns:p14="http://schemas.microsoft.com/office/powerpoint/2010/main" val="166447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Risks and Dependencies: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Risks: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Not adequate business involvement can be a risk, as it will result into Inadequate understanding of their needs.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Incorrect priorities given by business for user stories will result into delay in delivery of priority user stories.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Dependencies: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Business will get involved closely with the team. So, they need to spend a dedicated time for the project.</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There will be dependency on external vendors or other internal teams, if and when needed.</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11</a:t>
            </a:fld>
            <a:endParaRPr lang="en-US" dirty="0"/>
          </a:p>
        </p:txBody>
      </p:sp>
    </p:spTree>
    <p:extLst>
      <p:ext uri="{BB962C8B-B14F-4D97-AF65-F5344CB8AC3E}">
        <p14:creationId xmlns:p14="http://schemas.microsoft.com/office/powerpoint/2010/main" val="3503278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Concluding Points: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727201"/>
            <a:ext cx="10437048" cy="3822700"/>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Implementation of Agile methodology and Scrum framework in the project will address all the current issues of business.</a:t>
            </a:r>
          </a:p>
          <a:p>
            <a:endParaRPr lang="en-US" dirty="0">
              <a:latin typeface="Arial" panose="020B0604020202020204" pitchFamily="34" charset="0"/>
              <a:cs typeface="Arial" panose="020B0604020202020204" pitchFamily="34" charset="0"/>
            </a:endParaRPr>
          </a:p>
          <a:p>
            <a:pPr lvl="1">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marL="457200" lvl="1" indent="0">
              <a:buNone/>
            </a:pPr>
            <a:endParaRPr lang="en-US" dirty="0">
              <a:latin typeface="Arial" panose="020B0604020202020204" pitchFamily="34" charset="0"/>
              <a:cs typeface="Arial" panose="020B0604020202020204" pitchFamily="34" charset="0"/>
            </a:endParaRP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12</a:t>
            </a:fld>
            <a:endParaRPr lang="en-US" dirty="0"/>
          </a:p>
        </p:txBody>
      </p:sp>
    </p:spTree>
    <p:extLst>
      <p:ext uri="{BB962C8B-B14F-4D97-AF65-F5344CB8AC3E}">
        <p14:creationId xmlns:p14="http://schemas.microsoft.com/office/powerpoint/2010/main" val="52010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3933663" y="2420516"/>
            <a:ext cx="4816638" cy="855048"/>
          </a:xfrm>
        </p:spPr>
        <p:txBody>
          <a:bodyPr>
            <a:noAutofit/>
          </a:bodyPr>
          <a:lstStyle/>
          <a:p>
            <a:r>
              <a:rPr lang="en-US" sz="6000" dirty="0">
                <a:latin typeface="Arial" panose="020B0604020202020204" pitchFamily="34" charset="0"/>
                <a:cs typeface="Arial" panose="020B0604020202020204" pitchFamily="34" charset="0"/>
              </a:rPr>
              <a:t>Thank You !!!</a:t>
            </a:r>
            <a:endParaRPr lang="en-ZA" sz="6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13</a:t>
            </a:fld>
            <a:endParaRPr lang="en-US" dirty="0"/>
          </a:p>
        </p:txBody>
      </p:sp>
    </p:spTree>
    <p:extLst>
      <p:ext uri="{BB962C8B-B14F-4D97-AF65-F5344CB8AC3E}">
        <p14:creationId xmlns:p14="http://schemas.microsoft.com/office/powerpoint/2010/main" val="418215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2354417" cy="5407091"/>
          </a:xfrm>
        </p:spPr>
        <p:txBody>
          <a:bodyPr/>
          <a:lstStyle/>
          <a:p>
            <a:r>
              <a:rPr lang="en-US"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4178300" y="737115"/>
            <a:ext cx="6659873" cy="5407091"/>
          </a:xfrm>
        </p:spPr>
        <p:txBody>
          <a:bodyPr/>
          <a:lstStyle/>
          <a:p>
            <a:r>
              <a:rPr lang="en-US" dirty="0">
                <a:latin typeface="Arial" panose="020B0604020202020204" pitchFamily="34" charset="0"/>
                <a:cs typeface="Arial" panose="020B0604020202020204" pitchFamily="34" charset="0"/>
              </a:rPr>
              <a:t>Situation/Problem/Opportunity</a:t>
            </a:r>
          </a:p>
          <a:p>
            <a:r>
              <a:rPr lang="en-US" dirty="0">
                <a:latin typeface="Arial" panose="020B0604020202020204" pitchFamily="34" charset="0"/>
                <a:cs typeface="Arial" panose="020B0604020202020204" pitchFamily="34" charset="0"/>
              </a:rPr>
              <a:t>Purpose Statement</a:t>
            </a:r>
          </a:p>
          <a:p>
            <a:r>
              <a:rPr lang="en-US" dirty="0">
                <a:latin typeface="Arial" panose="020B0604020202020204" pitchFamily="34" charset="0"/>
                <a:cs typeface="Arial" panose="020B0604020202020204" pitchFamily="34" charset="0"/>
              </a:rPr>
              <a:t>Project Objectives</a:t>
            </a:r>
          </a:p>
          <a:p>
            <a:r>
              <a:rPr lang="en-US" dirty="0">
                <a:latin typeface="Arial" panose="020B0604020202020204" pitchFamily="34" charset="0"/>
                <a:cs typeface="Arial" panose="020B0604020202020204" pitchFamily="34" charset="0"/>
              </a:rPr>
              <a:t>Success Criteria</a:t>
            </a:r>
          </a:p>
          <a:p>
            <a:r>
              <a:rPr lang="en-US" dirty="0">
                <a:latin typeface="Arial" panose="020B0604020202020204" pitchFamily="34" charset="0"/>
                <a:cs typeface="Arial" panose="020B0604020202020204" pitchFamily="34" charset="0"/>
              </a:rPr>
              <a:t>Methods/Approach</a:t>
            </a:r>
          </a:p>
          <a:p>
            <a:r>
              <a:rPr lang="en-US" dirty="0">
                <a:latin typeface="Arial" panose="020B0604020202020204" pitchFamily="34" charset="0"/>
                <a:cs typeface="Arial" panose="020B0604020202020204" pitchFamily="34" charset="0"/>
              </a:rPr>
              <a:t>Resources</a:t>
            </a:r>
          </a:p>
          <a:p>
            <a:r>
              <a:rPr lang="en-US" dirty="0">
                <a:latin typeface="Arial" panose="020B0604020202020204" pitchFamily="34" charset="0"/>
                <a:cs typeface="Arial" panose="020B0604020202020204" pitchFamily="34" charset="0"/>
              </a:rPr>
              <a:t>Risks and Dependencies</a:t>
            </a:r>
          </a:p>
          <a:p>
            <a:r>
              <a:rPr lang="en-US" dirty="0">
                <a:latin typeface="Arial" panose="020B0604020202020204" pitchFamily="34" charset="0"/>
                <a:cs typeface="Arial" panose="020B0604020202020204" pitchFamily="34" charset="0"/>
              </a:rPr>
              <a:t>Concluding Points</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2</a:t>
            </a:fld>
            <a:endParaRPr lang="en-US" dirty="0"/>
          </a:p>
        </p:txBody>
      </p:sp>
    </p:spTree>
    <p:extLst>
      <p:ext uri="{BB962C8B-B14F-4D97-AF65-F5344CB8AC3E}">
        <p14:creationId xmlns:p14="http://schemas.microsoft.com/office/powerpoint/2010/main" val="928934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a:lstStyle/>
          <a:p>
            <a:r>
              <a:rPr lang="en-US" dirty="0">
                <a:latin typeface="Arial" panose="020B0604020202020204" pitchFamily="34" charset="0"/>
                <a:cs typeface="Arial" panose="020B0604020202020204" pitchFamily="34" charset="0"/>
              </a:rPr>
              <a:t>Situation/Problem/Opportunity</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2108722"/>
            <a:ext cx="8552264" cy="4119463"/>
          </a:xfrm>
        </p:spPr>
        <p:txBody>
          <a:bodyPr/>
          <a:lstStyle/>
          <a:p>
            <a:r>
              <a:rPr lang="en-US" dirty="0">
                <a:latin typeface="Arial" panose="020B0604020202020204" pitchFamily="34" charset="0"/>
                <a:cs typeface="Arial" panose="020B0604020202020204" pitchFamily="34" charset="0"/>
              </a:rPr>
              <a:t>Customer has ERP application to support their spare parts business. The ERP is divided into 3 applications ASW, B2B and B2C.</a:t>
            </a:r>
          </a:p>
          <a:p>
            <a:r>
              <a:rPr lang="en-US" dirty="0">
                <a:latin typeface="Arial" panose="020B0604020202020204" pitchFamily="34" charset="0"/>
                <a:cs typeface="Arial" panose="020B0604020202020204" pitchFamily="34" charset="0"/>
              </a:rPr>
              <a:t>Each application has their own team to support their application.</a:t>
            </a:r>
          </a:p>
          <a:p>
            <a:r>
              <a:rPr lang="en-US" dirty="0">
                <a:latin typeface="Arial" panose="020B0604020202020204" pitchFamily="34" charset="0"/>
                <a:cs typeface="Arial" panose="020B0604020202020204" pitchFamily="34" charset="0"/>
              </a:rPr>
              <a:t>Customer needs to set up a process to effectively handle these 3 teams and their tickets/projects.</a:t>
            </a:r>
          </a:p>
          <a:p>
            <a:r>
              <a:rPr lang="en-US" dirty="0">
                <a:latin typeface="Arial" panose="020B0604020202020204" pitchFamily="34" charset="0"/>
                <a:cs typeface="Arial" panose="020B0604020202020204" pitchFamily="34" charset="0"/>
              </a:rPr>
              <a:t>Due to volatile market conditions, the requirements and their priority keeps on changing very frequently.</a:t>
            </a:r>
          </a:p>
          <a:p>
            <a:r>
              <a:rPr lang="en-US" dirty="0">
                <a:latin typeface="Arial" panose="020B0604020202020204" pitchFamily="34" charset="0"/>
                <a:cs typeface="Arial" panose="020B0604020202020204" pitchFamily="34" charset="0"/>
              </a:rPr>
              <a:t>The communication across teams is poor and that leads to issues.</a:t>
            </a:r>
          </a:p>
          <a:p>
            <a:r>
              <a:rPr lang="en-US" dirty="0">
                <a:latin typeface="Arial" panose="020B0604020202020204" pitchFamily="34" charset="0"/>
                <a:cs typeface="Arial" panose="020B0604020202020204" pitchFamily="34" charset="0"/>
              </a:rPr>
              <a:t>The business don’t have clear idea about which team is working on which tickets/project, effort estimation and deployment date.</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3</a:t>
            </a:fld>
            <a:endParaRPr lang="en-US" dirty="0"/>
          </a:p>
        </p:txBody>
      </p:sp>
    </p:spTree>
    <p:extLst>
      <p:ext uri="{BB962C8B-B14F-4D97-AF65-F5344CB8AC3E}">
        <p14:creationId xmlns:p14="http://schemas.microsoft.com/office/powerpoint/2010/main" val="290615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313353"/>
            <a:ext cx="9150675" cy="816948"/>
          </a:xfrm>
        </p:spPr>
        <p:txBody>
          <a:bodyPr/>
          <a:lstStyle/>
          <a:p>
            <a:r>
              <a:rPr lang="en-US" dirty="0">
                <a:latin typeface="Arial" panose="020B0604020202020204" pitchFamily="34" charset="0"/>
                <a:cs typeface="Arial" panose="020B0604020202020204" pitchFamily="34" charset="0"/>
              </a:rPr>
              <a:t>Purpose Statement (Goals)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130301"/>
            <a:ext cx="8552264" cy="3289299"/>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The purpose of this project is to analyze the current application support process and establish a new process that will cover following:</a:t>
            </a:r>
          </a:p>
          <a:p>
            <a:r>
              <a:rPr lang="en-US" dirty="0">
                <a:latin typeface="Arial" panose="020B0604020202020204" pitchFamily="34" charset="0"/>
                <a:cs typeface="Arial" panose="020B0604020202020204" pitchFamily="34" charset="0"/>
              </a:rPr>
              <a:t>Streamline application support process</a:t>
            </a:r>
          </a:p>
          <a:p>
            <a:r>
              <a:rPr lang="en-US" dirty="0">
                <a:latin typeface="Arial" panose="020B0604020202020204" pitchFamily="34" charset="0"/>
                <a:cs typeface="Arial" panose="020B0604020202020204" pitchFamily="34" charset="0"/>
              </a:rPr>
              <a:t>Give clear visibility to business about application support activities.</a:t>
            </a:r>
          </a:p>
          <a:p>
            <a:r>
              <a:rPr lang="en-US" dirty="0">
                <a:latin typeface="Arial" panose="020B0604020202020204" pitchFamily="34" charset="0"/>
                <a:cs typeface="Arial" panose="020B0604020202020204" pitchFamily="34" charset="0"/>
              </a:rPr>
              <a:t>Manage team efforts effectively and reduce the project support cost.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4</a:t>
            </a:fld>
            <a:endParaRPr lang="en-US" dirty="0"/>
          </a:p>
        </p:txBody>
      </p:sp>
    </p:spTree>
    <p:extLst>
      <p:ext uri="{BB962C8B-B14F-4D97-AF65-F5344CB8AC3E}">
        <p14:creationId xmlns:p14="http://schemas.microsoft.com/office/powerpoint/2010/main" val="2772839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a:lstStyle/>
          <a:p>
            <a:r>
              <a:rPr lang="en-US" dirty="0">
                <a:latin typeface="Arial" panose="020B0604020202020204" pitchFamily="34" charset="0"/>
                <a:cs typeface="Arial" panose="020B0604020202020204" pitchFamily="34" charset="0"/>
              </a:rPr>
              <a:t>Project Objectives: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2108722"/>
            <a:ext cx="10119547" cy="4119463"/>
          </a:xfrm>
        </p:spPr>
        <p:txBody>
          <a:bodyPr/>
          <a:lstStyle/>
          <a:p>
            <a:r>
              <a:rPr lang="en-US" dirty="0">
                <a:latin typeface="Arial" panose="020B0604020202020204" pitchFamily="34" charset="0"/>
                <a:cs typeface="Arial" panose="020B0604020202020204" pitchFamily="34" charset="0"/>
              </a:rPr>
              <a:t>Analyze the current application support process and identify the gaps.</a:t>
            </a:r>
          </a:p>
          <a:p>
            <a:r>
              <a:rPr lang="en-US" dirty="0">
                <a:latin typeface="Arial" panose="020B0604020202020204" pitchFamily="34" charset="0"/>
                <a:cs typeface="Arial" panose="020B0604020202020204" pitchFamily="34" charset="0"/>
              </a:rPr>
              <a:t>Establish a good communication among 3 different teams. This is mainly required when the scope of ticket/project splits across the teams/applications.</a:t>
            </a:r>
          </a:p>
          <a:p>
            <a:r>
              <a:rPr lang="en-US" dirty="0">
                <a:latin typeface="Arial" panose="020B0604020202020204" pitchFamily="34" charset="0"/>
                <a:cs typeface="Arial" panose="020B0604020202020204" pitchFamily="34" charset="0"/>
              </a:rPr>
              <a:t>Establish a process where business can easily change the requirements and their priorities.</a:t>
            </a:r>
          </a:p>
          <a:p>
            <a:r>
              <a:rPr lang="en-US" dirty="0">
                <a:latin typeface="Arial" panose="020B0604020202020204" pitchFamily="34" charset="0"/>
                <a:cs typeface="Arial" panose="020B0604020202020204" pitchFamily="34" charset="0"/>
              </a:rPr>
              <a:t> Make effective use of the resources within each team and see it to it that they are neither overloaded with the work nor has no work in hand.</a:t>
            </a:r>
          </a:p>
          <a:p>
            <a:r>
              <a:rPr lang="en-US" dirty="0">
                <a:latin typeface="Arial" panose="020B0604020202020204" pitchFamily="34" charset="0"/>
                <a:cs typeface="Arial" panose="020B0604020202020204" pitchFamily="34" charset="0"/>
              </a:rPr>
              <a:t>Make sure that the issues/blockers faced by teams are brought up and address quickly.</a:t>
            </a:r>
          </a:p>
          <a:p>
            <a:r>
              <a:rPr lang="en-US" dirty="0">
                <a:latin typeface="Arial" panose="020B0604020202020204" pitchFamily="34" charset="0"/>
                <a:cs typeface="Arial" panose="020B0604020202020204" pitchFamily="34" charset="0"/>
              </a:rPr>
              <a:t>Reduce the project support cost.</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Tree>
    <p:extLst>
      <p:ext uri="{BB962C8B-B14F-4D97-AF65-F5344CB8AC3E}">
        <p14:creationId xmlns:p14="http://schemas.microsoft.com/office/powerpoint/2010/main" val="7067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29648"/>
          </a:xfrm>
        </p:spPr>
        <p:txBody>
          <a:bodyPr/>
          <a:lstStyle/>
          <a:p>
            <a:r>
              <a:rPr lang="en-US" dirty="0">
                <a:latin typeface="Arial" panose="020B0604020202020204" pitchFamily="34" charset="0"/>
                <a:cs typeface="Arial" panose="020B0604020202020204" pitchFamily="34" charset="0"/>
              </a:rPr>
              <a:t>Success Criteria:</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369268"/>
            <a:ext cx="8552264" cy="4119463"/>
          </a:xfrm>
        </p:spPr>
        <p:txBody>
          <a:bodyPr/>
          <a:lstStyle/>
          <a:p>
            <a:r>
              <a:rPr lang="en-US" dirty="0">
                <a:latin typeface="Arial" panose="020B0604020202020204" pitchFamily="34" charset="0"/>
                <a:cs typeface="Arial" panose="020B0604020202020204" pitchFamily="34" charset="0"/>
              </a:rPr>
              <a:t>Improved communication among 3 different teams. </a:t>
            </a:r>
          </a:p>
          <a:p>
            <a:r>
              <a:rPr lang="en-US" dirty="0">
                <a:latin typeface="Arial" panose="020B0604020202020204" pitchFamily="34" charset="0"/>
                <a:cs typeface="Arial" panose="020B0604020202020204" pitchFamily="34" charset="0"/>
              </a:rPr>
              <a:t>The scope and priority of the requirements can be changed with minimum rework.</a:t>
            </a:r>
          </a:p>
          <a:p>
            <a:r>
              <a:rPr lang="en-US" dirty="0">
                <a:latin typeface="Arial" panose="020B0604020202020204" pitchFamily="34" charset="0"/>
                <a:cs typeface="Arial" panose="020B0604020202020204" pitchFamily="34" charset="0"/>
              </a:rPr>
              <a:t>Each team has steady flow of work.</a:t>
            </a:r>
          </a:p>
          <a:p>
            <a:r>
              <a:rPr lang="en-US" dirty="0">
                <a:latin typeface="Arial" panose="020B0604020202020204" pitchFamily="34" charset="0"/>
                <a:cs typeface="Arial" panose="020B0604020202020204" pitchFamily="34" charset="0"/>
              </a:rPr>
              <a:t>The issues/blockers faced by teams while working on ticket/projects are addressed quickly.</a:t>
            </a:r>
          </a:p>
          <a:p>
            <a:r>
              <a:rPr lang="en-US" dirty="0">
                <a:latin typeface="Arial" panose="020B0604020202020204" pitchFamily="34" charset="0"/>
                <a:cs typeface="Arial" panose="020B0604020202020204" pitchFamily="34" charset="0"/>
              </a:rPr>
              <a:t>The cost of application support is reduced.</a:t>
            </a:r>
          </a:p>
          <a:p>
            <a:r>
              <a:rPr lang="en-US" dirty="0">
                <a:latin typeface="Arial" panose="020B0604020202020204" pitchFamily="34" charset="0"/>
                <a:cs typeface="Arial" panose="020B0604020202020204" pitchFamily="34" charset="0"/>
              </a:rPr>
              <a:t>Business gets clarity about application support activities.</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6</a:t>
            </a:fld>
            <a:endParaRPr lang="en-US" dirty="0"/>
          </a:p>
        </p:txBody>
      </p:sp>
    </p:spTree>
    <p:extLst>
      <p:ext uri="{BB962C8B-B14F-4D97-AF65-F5344CB8AC3E}">
        <p14:creationId xmlns:p14="http://schemas.microsoft.com/office/powerpoint/2010/main" val="356336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177800"/>
            <a:ext cx="9150675" cy="689947"/>
          </a:xfrm>
        </p:spPr>
        <p:txBody>
          <a:bodyPr/>
          <a:lstStyle/>
          <a:p>
            <a:r>
              <a:rPr lang="en-US" dirty="0">
                <a:latin typeface="Arial" panose="020B0604020202020204" pitchFamily="34" charset="0"/>
                <a:cs typeface="Arial" panose="020B0604020202020204" pitchFamily="34" charset="0"/>
              </a:rPr>
              <a:t>Methods/Approach:</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867747"/>
            <a:ext cx="10589447" cy="5456853"/>
          </a:xfrm>
        </p:spPr>
        <p:txBody>
          <a:bodyPr>
            <a:normAutofit fontScale="85000" lnSpcReduction="20000"/>
          </a:bodyPr>
          <a:lstStyle/>
          <a:p>
            <a:pPr marL="0" indent="0">
              <a:buNone/>
            </a:pPr>
            <a:r>
              <a:rPr lang="en-US" sz="2400" dirty="0">
                <a:latin typeface="Arial" panose="020B0604020202020204" pitchFamily="34" charset="0"/>
                <a:cs typeface="Arial" panose="020B0604020202020204" pitchFamily="34" charset="0"/>
              </a:rPr>
              <a:t>Agile methodology and Scrum framework will be used in the new project.</a:t>
            </a:r>
          </a:p>
          <a:p>
            <a:r>
              <a:rPr lang="en-US" sz="2400" dirty="0">
                <a:latin typeface="Arial" panose="020B0604020202020204" pitchFamily="34" charset="0"/>
                <a:cs typeface="Arial" panose="020B0604020202020204" pitchFamily="34" charset="0"/>
              </a:rPr>
              <a:t>Scrum team will be formed that will have:</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Product Owner</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Scrum Master</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Development Teams</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Business Owners</a:t>
            </a:r>
          </a:p>
          <a:p>
            <a:r>
              <a:rPr lang="en-US" sz="2400" dirty="0">
                <a:latin typeface="Arial" panose="020B0604020202020204" pitchFamily="34" charset="0"/>
                <a:cs typeface="Arial" panose="020B0604020202020204" pitchFamily="34" charset="0"/>
              </a:rPr>
              <a:t>Product owner will create and maintain ‘Product Backlog’. This will have all the tickets/projects at one place. He will be conducting the ‘Product Backlog Refinement meeting’ with business at regular intervals to order the tickets/projects as per business priority.</a:t>
            </a:r>
          </a:p>
          <a:p>
            <a:r>
              <a:rPr lang="en-US" sz="2400" dirty="0">
                <a:latin typeface="Arial" panose="020B0604020202020204" pitchFamily="34" charset="0"/>
                <a:cs typeface="Arial" panose="020B0604020202020204" pitchFamily="34" charset="0"/>
              </a:rPr>
              <a:t>For each ticket or project functionality, a ‘User Story’ will be created. Each user story will have following:</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Acceptance Criteria</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Business Value (BV) – Business will define this.</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Complexity Points (CP) – Development team will define this.</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7</a:t>
            </a:fld>
            <a:endParaRPr lang="en-US" dirty="0"/>
          </a:p>
        </p:txBody>
      </p:sp>
    </p:spTree>
    <p:extLst>
      <p:ext uri="{BB962C8B-B14F-4D97-AF65-F5344CB8AC3E}">
        <p14:creationId xmlns:p14="http://schemas.microsoft.com/office/powerpoint/2010/main" val="212494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Methods/Approach: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1358902"/>
            <a:ext cx="8552264" cy="5236611"/>
          </a:xfrm>
        </p:spPr>
        <p:txBody>
          <a:bodyPr>
            <a:normAutofit lnSpcReduction="10000"/>
          </a:bodyPr>
          <a:lstStyle/>
          <a:p>
            <a:r>
              <a:rPr lang="en-US" dirty="0">
                <a:latin typeface="Arial" panose="020B0604020202020204" pitchFamily="34" charset="0"/>
                <a:cs typeface="Arial" panose="020B0604020202020204" pitchFamily="34" charset="0"/>
              </a:rPr>
              <a:t>Related user stories will be clubbed under ‘Epic’ which is set of related user stories.</a:t>
            </a:r>
          </a:p>
          <a:p>
            <a:r>
              <a:rPr lang="en-US" dirty="0">
                <a:latin typeface="Arial" panose="020B0604020202020204" pitchFamily="34" charset="0"/>
                <a:cs typeface="Arial" panose="020B0604020202020204" pitchFamily="34" charset="0"/>
              </a:rPr>
              <a:t>‘Sprint’ of 2 or 3 weeks will be defined. In each Sprint, development team will develop and deliver/deploy tickets or project components. </a:t>
            </a:r>
          </a:p>
          <a:p>
            <a:r>
              <a:rPr lang="en-US" dirty="0">
                <a:latin typeface="Arial" panose="020B0604020202020204" pitchFamily="34" charset="0"/>
                <a:cs typeface="Arial" panose="020B0604020202020204" pitchFamily="34" charset="0"/>
              </a:rPr>
              <a:t>‘Sprint Planning’ meeting will be conducted where team will look at the product backlog and decide which tickets/project components can be taken up in next sprint for development. This will be based on BV/CP and ‘Velocity’ of team i.e. how much they can deliver in single sprint.</a:t>
            </a:r>
          </a:p>
          <a:p>
            <a:r>
              <a:rPr lang="en-US" dirty="0">
                <a:latin typeface="Arial" panose="020B0604020202020204" pitchFamily="34" charset="0"/>
                <a:cs typeface="Arial" panose="020B0604020202020204" pitchFamily="34" charset="0"/>
              </a:rPr>
              <a:t>The user stories, those are taken up by team for the next sprint, will be pulled into ‘Sprint Backlog’.</a:t>
            </a:r>
          </a:p>
          <a:p>
            <a:r>
              <a:rPr lang="en-US" dirty="0">
                <a:latin typeface="Arial" panose="020B0604020202020204" pitchFamily="34" charset="0"/>
                <a:cs typeface="Arial" panose="020B0604020202020204" pitchFamily="34" charset="0"/>
              </a:rPr>
              <a:t>Scrum Master will conduct a daily team meeting called as ‘Daily Scrum meeting’ for around 15 min. In this meeting, team will discuss sprint progress, what they are planning to work on today and are there any issues (also called as ‘Impediments’) that they are facing. Scrum Master will address all the issues being faced by team.</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Tree>
    <p:extLst>
      <p:ext uri="{BB962C8B-B14F-4D97-AF65-F5344CB8AC3E}">
        <p14:creationId xmlns:p14="http://schemas.microsoft.com/office/powerpoint/2010/main" val="2241842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Methods/Approach: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1358902"/>
            <a:ext cx="8552264" cy="5236611"/>
          </a:xfrm>
        </p:spPr>
        <p:txBody>
          <a:bodyPr>
            <a:normAutofit lnSpcReduction="10000"/>
          </a:bodyPr>
          <a:lstStyle/>
          <a:p>
            <a:r>
              <a:rPr lang="en-US" dirty="0">
                <a:latin typeface="Arial" panose="020B0604020202020204" pitchFamily="34" charset="0"/>
                <a:cs typeface="Arial" panose="020B0604020202020204" pitchFamily="34" charset="0"/>
              </a:rPr>
              <a:t>At end of Sprint, ‘Sprint Review’ meeting will be conducted where team will demonstrate the work done in the Sprint to all stakeholders and gather their feedback.</a:t>
            </a:r>
          </a:p>
          <a:p>
            <a:r>
              <a:rPr lang="en-US" dirty="0">
                <a:latin typeface="Arial" panose="020B0604020202020204" pitchFamily="34" charset="0"/>
                <a:cs typeface="Arial" panose="020B0604020202020204" pitchFamily="34" charset="0"/>
              </a:rPr>
              <a:t>‘Sprint Retrospective’ meeting will also be conducted at the end of each Sprint, where team will discuss about things like how Sprint went, challenges faced, what went wrong, areas of improvements etc.</a:t>
            </a:r>
          </a:p>
          <a:p>
            <a:r>
              <a:rPr lang="en-US" dirty="0">
                <a:latin typeface="Arial" panose="020B0604020202020204" pitchFamily="34" charset="0"/>
                <a:cs typeface="Arial" panose="020B0604020202020204" pitchFamily="34" charset="0"/>
              </a:rPr>
              <a:t>For each sprint, team will use DOR (Definition of Ready) and DOD (Definition of Done) checklists.</a:t>
            </a:r>
          </a:p>
          <a:p>
            <a:r>
              <a:rPr lang="en-US" dirty="0">
                <a:latin typeface="Arial" panose="020B0604020202020204" pitchFamily="34" charset="0"/>
                <a:cs typeface="Arial" panose="020B0604020202020204" pitchFamily="34" charset="0"/>
              </a:rPr>
              <a:t>Once the Sprint planning is done and team is going to start the Sprint, the DOR checklist will be used to verify that all the things are complete to start the Sprint (like user stores are sorted, they are filled with BV and CP etc.). </a:t>
            </a:r>
          </a:p>
          <a:p>
            <a:r>
              <a:rPr lang="en-US" dirty="0">
                <a:latin typeface="Arial" panose="020B0604020202020204" pitchFamily="34" charset="0"/>
                <a:cs typeface="Arial" panose="020B0604020202020204" pitchFamily="34" charset="0"/>
              </a:rPr>
              <a:t>After Sprint is complete and review meeting is done, the DOD checklist is used to verify that all the things related to Sprint are complete (like all user stories are completed, no open bugs, testing is done etc.).</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9</a:t>
            </a:fld>
            <a:endParaRPr lang="en-US" dirty="0"/>
          </a:p>
        </p:txBody>
      </p:sp>
    </p:spTree>
    <p:extLst>
      <p:ext uri="{BB962C8B-B14F-4D97-AF65-F5344CB8AC3E}">
        <p14:creationId xmlns:p14="http://schemas.microsoft.com/office/powerpoint/2010/main" val="3944789791"/>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2.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{CCF5DB51-0A3B-4253-9976-3FBF837C646D}TF3977e381-cba5-49b1-ba43-b5d865517af907ebbda9_win32-372d4d6ae720</Template>
  <TotalTime>947</TotalTime>
  <Words>1073</Words>
  <Application>Microsoft Office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Tisa Offc Serif Pro</vt:lpstr>
      <vt:lpstr>Univers Light</vt:lpstr>
      <vt:lpstr>Wingdings</vt:lpstr>
      <vt:lpstr>Custom</vt:lpstr>
      <vt:lpstr>RP Applications Support</vt:lpstr>
      <vt:lpstr>Agenda</vt:lpstr>
      <vt:lpstr>Situation/Problem/Opportunity</vt:lpstr>
      <vt:lpstr>Purpose Statement (Goals)</vt:lpstr>
      <vt:lpstr>Project Objectives:</vt:lpstr>
      <vt:lpstr>Success Criteria:</vt:lpstr>
      <vt:lpstr>Methods/Approach:</vt:lpstr>
      <vt:lpstr>Methods/Approach: (Cont.…)</vt:lpstr>
      <vt:lpstr>Methods/Approach: (Cont.…)</vt:lpstr>
      <vt:lpstr>Resources:</vt:lpstr>
      <vt:lpstr>Risks and Dependencies:</vt:lpstr>
      <vt:lpstr>Concluding Points:</vt:lpstr>
      <vt:lpstr>Thank You !!!</vt:lpstr>
    </vt:vector>
  </TitlesOfParts>
  <Company>CHHJ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GCOS Application Porting From Mainframe to IBMi </dc:title>
  <dc:creator>Uday Hadap</dc:creator>
  <cp:lastModifiedBy>Uday Hadap</cp:lastModifiedBy>
  <cp:revision>25</cp:revision>
  <dcterms:created xsi:type="dcterms:W3CDTF">2025-07-16T05:08:41Z</dcterms:created>
  <dcterms:modified xsi:type="dcterms:W3CDTF">2025-09-05T15:22:01Z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