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63" r:id="rId5"/>
    <p:sldId id="265" r:id="rId6"/>
    <p:sldId id="264" r:id="rId7"/>
    <p:sldId id="261" r:id="rId8"/>
    <p:sldId id="270" r:id="rId9"/>
    <p:sldId id="273" r:id="rId10"/>
    <p:sldId id="274" r:id="rId11"/>
    <p:sldId id="277" r:id="rId12"/>
    <p:sldId id="275" r:id="rId13"/>
    <p:sldId id="276" r:id="rId14"/>
    <p:sldId id="278" r:id="rId15"/>
    <p:sldId id="260" r:id="rId16"/>
    <p:sldId id="280" r:id="rId17"/>
    <p:sldId id="272" r:id="rId18"/>
    <p:sldId id="281" r:id="rId19"/>
    <p:sldId id="258" r:id="rId20"/>
    <p:sldId id="26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84" y="-7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D14CCF3F-3D82-4814-834C-71259DBE3B01}" type="datetimeFigureOut">
              <a:rPr lang="en-IN" smtClean="0"/>
              <a:t>25-10-2025</a:t>
            </a:fld>
            <a:endParaRPr lang="en-IN"/>
          </a:p>
        </p:txBody>
      </p:sp>
      <p:sp>
        <p:nvSpPr>
          <p:cNvPr id="8" name="Slide Number Placeholder 7"/>
          <p:cNvSpPr>
            <a:spLocks noGrp="1"/>
          </p:cNvSpPr>
          <p:nvPr>
            <p:ph type="sldNum" sz="quarter" idx="11"/>
          </p:nvPr>
        </p:nvSpPr>
        <p:spPr/>
        <p:txBody>
          <a:bodyPr/>
          <a:lstStyle/>
          <a:p>
            <a:fld id="{768EAD93-524D-4186-BC67-BA699254FB6F}" type="slidenum">
              <a:rPr lang="en-IN" smtClean="0"/>
              <a:t>‹#›</a:t>
            </a:fld>
            <a:endParaRPr lang="en-IN"/>
          </a:p>
        </p:txBody>
      </p:sp>
      <p:sp>
        <p:nvSpPr>
          <p:cNvPr id="9" name="Footer Placeholder 8"/>
          <p:cNvSpPr>
            <a:spLocks noGrp="1"/>
          </p:cNvSpPr>
          <p:nvPr>
            <p:ph type="ftr" sz="quarter" idx="12"/>
          </p:nvPr>
        </p:nvSpPr>
        <p:spPr/>
        <p:txBody>
          <a:bodyPr/>
          <a:lstStyle/>
          <a:p>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4CCF3F-3D82-4814-834C-71259DBE3B01}"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8EAD93-524D-4186-BC67-BA699254FB6F}"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4CCF3F-3D82-4814-834C-71259DBE3B01}"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8EAD93-524D-4186-BC67-BA699254FB6F}"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D14CCF3F-3D82-4814-834C-71259DBE3B01}"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8EAD93-524D-4186-BC67-BA699254FB6F}"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4CCF3F-3D82-4814-834C-71259DBE3B01}" type="datetimeFigureOut">
              <a:rPr lang="en-IN" smtClean="0"/>
              <a:t>25-10-2025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68EAD93-524D-4186-BC67-BA699254FB6F}" type="slidenum">
              <a:rPr lang="en-IN" smtClean="0"/>
              <a:t>‹#›</a:t>
            </a:fld>
            <a:endParaRPr lang="en-IN"/>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D14CCF3F-3D82-4814-834C-71259DBE3B01}" type="datetimeFigureOut">
              <a:rPr lang="en-IN" smtClean="0"/>
              <a:t>25-10-2025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8EAD93-524D-4186-BC67-BA699254FB6F}" type="slidenum">
              <a:rPr lang="en-IN" smtClean="0"/>
              <a:t>‹#›</a:t>
            </a:fld>
            <a:endParaRPr lang="en-IN"/>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14CCF3F-3D82-4814-834C-71259DBE3B01}" type="datetimeFigureOut">
              <a:rPr lang="en-IN" smtClean="0"/>
              <a:t>25-10-2025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68EAD93-524D-4186-BC67-BA699254FB6F}" type="slidenum">
              <a:rPr lang="en-IN" smtClean="0"/>
              <a:t>‹#›</a:t>
            </a:fld>
            <a:endParaRPr lang="en-IN"/>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4CCF3F-3D82-4814-834C-71259DBE3B01}" type="datetimeFigureOut">
              <a:rPr lang="en-IN" smtClean="0"/>
              <a:t>25-10-2025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68EAD93-524D-4186-BC67-BA699254FB6F}"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4CCF3F-3D82-4814-834C-71259DBE3B01}" type="datetimeFigureOut">
              <a:rPr lang="en-IN" smtClean="0"/>
              <a:t>25-10-2025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68EAD93-524D-4186-BC67-BA699254FB6F}"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4CCF3F-3D82-4814-834C-71259DBE3B01}" type="datetimeFigureOut">
              <a:rPr lang="en-IN" smtClean="0"/>
              <a:t>25-10-2025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8EAD93-524D-4186-BC67-BA699254FB6F}"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4CCF3F-3D82-4814-834C-71259DBE3B01}" type="datetimeFigureOut">
              <a:rPr lang="en-IN" smtClean="0"/>
              <a:t>25-10-2025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68EAD93-524D-4186-BC67-BA699254FB6F}" type="slidenum">
              <a:rPr lang="en-IN" smtClean="0"/>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D14CCF3F-3D82-4814-834C-71259DBE3B01}" type="datetimeFigureOut">
              <a:rPr lang="en-IN" smtClean="0"/>
              <a:t>25-10-2025</a:t>
            </a:fld>
            <a:endParaRPr lang="en-IN"/>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IN"/>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768EAD93-524D-4186-BC67-BA699254FB6F}" type="slidenum">
              <a:rPr lang="en-IN" smtClean="0"/>
              <a:t>‹#›</a:t>
            </a:fld>
            <a:endParaRPr lang="en-IN"/>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6524" y="2204864"/>
            <a:ext cx="6479658" cy="1138773"/>
          </a:xfrm>
          <a:prstGeom prst="rect">
            <a:avLst/>
          </a:prstGeom>
          <a:noFill/>
        </p:spPr>
        <p:txBody>
          <a:bodyPr wrap="none" rtlCol="0">
            <a:spAutoFit/>
          </a:bodyPr>
          <a:lstStyle/>
          <a:p>
            <a:pPr algn="ctr"/>
            <a:r>
              <a:rPr lang="en-US" sz="2800" b="1" dirty="0" smtClean="0"/>
              <a:t>Enhancement of </a:t>
            </a:r>
            <a:r>
              <a:rPr lang="en-US" sz="2800" b="1" dirty="0" err="1" smtClean="0"/>
              <a:t>Saksham</a:t>
            </a:r>
            <a:r>
              <a:rPr lang="en-US" sz="2800" b="1" dirty="0" smtClean="0"/>
              <a:t> Application</a:t>
            </a:r>
          </a:p>
          <a:p>
            <a:pPr algn="ctr"/>
            <a:endParaRPr lang="en-US" sz="2000" b="1" dirty="0" smtClean="0"/>
          </a:p>
          <a:p>
            <a:pPr algn="ctr"/>
            <a:r>
              <a:rPr lang="en-US" sz="2000" b="1" dirty="0" smtClean="0"/>
              <a:t>Enhanced Loan Management System</a:t>
            </a:r>
          </a:p>
        </p:txBody>
      </p:sp>
      <p:sp>
        <p:nvSpPr>
          <p:cNvPr id="2" name="TextBox 1"/>
          <p:cNvSpPr txBox="1"/>
          <p:nvPr/>
        </p:nvSpPr>
        <p:spPr>
          <a:xfrm>
            <a:off x="899592" y="3573016"/>
            <a:ext cx="7632848" cy="1200329"/>
          </a:xfrm>
          <a:prstGeom prst="rect">
            <a:avLst/>
          </a:prstGeom>
          <a:noFill/>
        </p:spPr>
        <p:txBody>
          <a:bodyPr wrap="square" rtlCol="0">
            <a:spAutoFit/>
          </a:bodyPr>
          <a:lstStyle/>
          <a:p>
            <a:r>
              <a:rPr lang="en-US" dirty="0"/>
              <a:t>Prepared By : </a:t>
            </a:r>
            <a:r>
              <a:rPr lang="en-US" dirty="0" err="1"/>
              <a:t>Mayur</a:t>
            </a:r>
            <a:r>
              <a:rPr lang="en-US" dirty="0"/>
              <a:t> </a:t>
            </a:r>
            <a:r>
              <a:rPr lang="en-US" dirty="0" smtClean="0"/>
              <a:t>Mange                                 Date </a:t>
            </a:r>
            <a:r>
              <a:rPr lang="en-US" dirty="0"/>
              <a:t>: 01/10/2025</a:t>
            </a:r>
          </a:p>
          <a:p>
            <a:pPr algn="ctr"/>
            <a:endParaRPr lang="en-US" dirty="0" smtClean="0"/>
          </a:p>
          <a:p>
            <a:pPr algn="ctr"/>
            <a:r>
              <a:rPr lang="en-US" dirty="0" smtClean="0"/>
              <a:t>Axis </a:t>
            </a:r>
            <a:r>
              <a:rPr lang="en-US" dirty="0"/>
              <a:t>Bank</a:t>
            </a:r>
          </a:p>
          <a:p>
            <a:endParaRPr lang="en-IN" dirty="0"/>
          </a:p>
        </p:txBody>
      </p:sp>
    </p:spTree>
    <p:extLst>
      <p:ext uri="{BB962C8B-B14F-4D97-AF65-F5344CB8AC3E}">
        <p14:creationId xmlns:p14="http://schemas.microsoft.com/office/powerpoint/2010/main" val="3750363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404664"/>
            <a:ext cx="8280920" cy="4524315"/>
          </a:xfrm>
          <a:prstGeom prst="rect">
            <a:avLst/>
          </a:prstGeom>
          <a:noFill/>
        </p:spPr>
        <p:txBody>
          <a:bodyPr wrap="square" rtlCol="0">
            <a:spAutoFit/>
          </a:bodyPr>
          <a:lstStyle/>
          <a:p>
            <a:r>
              <a:rPr lang="en-US" sz="2000" b="1" dirty="0" smtClean="0"/>
              <a:t>Waterfall Model/Approach</a:t>
            </a:r>
          </a:p>
          <a:p>
            <a:endParaRPr lang="en-US" sz="2000" b="1" dirty="0"/>
          </a:p>
          <a:p>
            <a:r>
              <a:rPr lang="en-US" sz="1400" b="1" dirty="0" smtClean="0"/>
              <a:t>Development :  1.5 Months</a:t>
            </a:r>
          </a:p>
          <a:p>
            <a:endParaRPr lang="en-US" sz="1200" b="1" dirty="0" smtClean="0"/>
          </a:p>
          <a:p>
            <a:endParaRPr lang="en-US" sz="1200" b="1" dirty="0"/>
          </a:p>
          <a:p>
            <a:r>
              <a:rPr lang="en-US" sz="1400" b="1" dirty="0"/>
              <a:t>Key Activities:</a:t>
            </a:r>
            <a:endParaRPr lang="en-US" sz="1400" dirty="0"/>
          </a:p>
          <a:p>
            <a:r>
              <a:rPr lang="en-US" sz="1400" b="1" dirty="0" smtClean="0"/>
              <a:t>1. Environment </a:t>
            </a:r>
            <a:r>
              <a:rPr lang="en-US" sz="1400" b="1" dirty="0"/>
              <a:t>Setup:</a:t>
            </a:r>
            <a:endParaRPr lang="en-US" sz="1400" dirty="0"/>
          </a:p>
          <a:p>
            <a:pPr lvl="1"/>
            <a:r>
              <a:rPr lang="en-US" sz="1400" dirty="0"/>
              <a:t>Configure development servers, databases, and tools.</a:t>
            </a:r>
          </a:p>
          <a:p>
            <a:pPr lvl="1"/>
            <a:r>
              <a:rPr lang="en-US" sz="1400" dirty="0"/>
              <a:t>Assign access rights to developers.</a:t>
            </a:r>
          </a:p>
          <a:p>
            <a:r>
              <a:rPr lang="en-US" sz="1400" b="1" dirty="0" smtClean="0"/>
              <a:t>2. Module </a:t>
            </a:r>
            <a:r>
              <a:rPr lang="en-US" sz="1400" b="1" dirty="0"/>
              <a:t>Development:</a:t>
            </a:r>
            <a:endParaRPr lang="en-US" sz="1400" dirty="0"/>
          </a:p>
          <a:p>
            <a:pPr lvl="1"/>
            <a:r>
              <a:rPr lang="en-US" sz="1400" dirty="0"/>
              <a:t>Build individual components such as dashboards, forms, and reporting modules.</a:t>
            </a:r>
          </a:p>
          <a:p>
            <a:pPr lvl="1"/>
            <a:r>
              <a:rPr lang="en-US" sz="1400" dirty="0"/>
              <a:t>Implement business logic and integrate with backend systems.</a:t>
            </a:r>
          </a:p>
          <a:p>
            <a:r>
              <a:rPr lang="en-US" sz="1400" b="1" dirty="0" smtClean="0"/>
              <a:t>3. Database </a:t>
            </a:r>
            <a:r>
              <a:rPr lang="en-US" sz="1400" b="1" dirty="0"/>
              <a:t>Implementation:</a:t>
            </a:r>
            <a:endParaRPr lang="en-US" sz="1400" dirty="0"/>
          </a:p>
          <a:p>
            <a:pPr lvl="1"/>
            <a:r>
              <a:rPr lang="en-US" sz="1400" dirty="0"/>
              <a:t>Create and test database schemas, tables, and stored procedures.</a:t>
            </a:r>
          </a:p>
          <a:p>
            <a:r>
              <a:rPr lang="en-US" sz="1400" b="1" dirty="0" smtClean="0"/>
              <a:t>4. Integration</a:t>
            </a:r>
            <a:r>
              <a:rPr lang="en-US" sz="1400" b="1" dirty="0"/>
              <a:t>:</a:t>
            </a:r>
            <a:endParaRPr lang="en-US" sz="1400" dirty="0"/>
          </a:p>
          <a:p>
            <a:pPr lvl="1"/>
            <a:r>
              <a:rPr lang="en-US" sz="1400" dirty="0"/>
              <a:t>Combine modules and ensure smooth data flow across all system components.</a:t>
            </a:r>
          </a:p>
          <a:p>
            <a:r>
              <a:rPr lang="en-US" sz="1400" b="1" dirty="0" smtClean="0"/>
              <a:t>5. Unit </a:t>
            </a:r>
            <a:r>
              <a:rPr lang="en-US" sz="1400" b="1" dirty="0"/>
              <a:t>Testing:</a:t>
            </a:r>
            <a:endParaRPr lang="en-US" sz="1400" dirty="0"/>
          </a:p>
          <a:p>
            <a:pPr lvl="1"/>
            <a:r>
              <a:rPr lang="en-US" sz="1400" dirty="0"/>
              <a:t>Each module is tested individually by developers to verify correctness.</a:t>
            </a:r>
          </a:p>
          <a:p>
            <a:r>
              <a:rPr lang="en-US" sz="1400" b="1" dirty="0" smtClean="0"/>
              <a:t>6. Code </a:t>
            </a:r>
            <a:r>
              <a:rPr lang="en-US" sz="1400" b="1" dirty="0"/>
              <a:t>Review &amp; Optimization:</a:t>
            </a:r>
            <a:endParaRPr lang="en-US" sz="1400" dirty="0"/>
          </a:p>
          <a:p>
            <a:pPr lvl="1"/>
            <a:r>
              <a:rPr lang="en-US" sz="1400" dirty="0"/>
              <a:t>Peer review of code for quality, performance, and compliance with standards</a:t>
            </a:r>
            <a:r>
              <a:rPr lang="en-US" sz="1400" dirty="0" smtClean="0"/>
              <a:t>.</a:t>
            </a:r>
            <a:endParaRPr lang="en-US" sz="1400" dirty="0"/>
          </a:p>
        </p:txBody>
      </p:sp>
    </p:spTree>
    <p:extLst>
      <p:ext uri="{BB962C8B-B14F-4D97-AF65-F5344CB8AC3E}">
        <p14:creationId xmlns:p14="http://schemas.microsoft.com/office/powerpoint/2010/main" val="2807380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404664"/>
            <a:ext cx="8280920" cy="3016210"/>
          </a:xfrm>
          <a:prstGeom prst="rect">
            <a:avLst/>
          </a:prstGeom>
          <a:noFill/>
        </p:spPr>
        <p:txBody>
          <a:bodyPr wrap="square" rtlCol="0">
            <a:spAutoFit/>
          </a:bodyPr>
          <a:lstStyle/>
          <a:p>
            <a:r>
              <a:rPr lang="en-US" sz="2000" b="1" dirty="0" smtClean="0"/>
              <a:t>Waterfall Model/Approach</a:t>
            </a:r>
          </a:p>
          <a:p>
            <a:endParaRPr lang="en-US" sz="1400" b="1" dirty="0"/>
          </a:p>
          <a:p>
            <a:r>
              <a:rPr lang="en-US" sz="1400" b="1" dirty="0" smtClean="0"/>
              <a:t>Development :  </a:t>
            </a:r>
            <a:r>
              <a:rPr lang="en-US" sz="1400" b="1" dirty="0" smtClean="0"/>
              <a:t>1 - 1.5 Months</a:t>
            </a:r>
            <a:endParaRPr lang="en-US" sz="1400" dirty="0"/>
          </a:p>
          <a:p>
            <a:endParaRPr lang="en-US" sz="1200" b="1" dirty="0" smtClean="0"/>
          </a:p>
          <a:p>
            <a:r>
              <a:rPr lang="en-US" sz="1400" b="1" dirty="0" smtClean="0"/>
              <a:t>Deliverables</a:t>
            </a:r>
            <a:r>
              <a:rPr lang="en-US" sz="1400" b="1" dirty="0"/>
              <a:t>:</a:t>
            </a:r>
            <a:endParaRPr lang="en-US" sz="1400" dirty="0"/>
          </a:p>
          <a:p>
            <a:r>
              <a:rPr lang="en-US" sz="1400" dirty="0"/>
              <a:t>Developed application modules</a:t>
            </a:r>
          </a:p>
          <a:p>
            <a:r>
              <a:rPr lang="en-US" sz="1400" dirty="0"/>
              <a:t>Unit test reports</a:t>
            </a:r>
          </a:p>
          <a:p>
            <a:r>
              <a:rPr lang="en-US" sz="1400" dirty="0"/>
              <a:t>Integration test results</a:t>
            </a:r>
          </a:p>
          <a:p>
            <a:r>
              <a:rPr lang="en-US" sz="1400" dirty="0"/>
              <a:t>Updated technical documentation</a:t>
            </a:r>
          </a:p>
          <a:p>
            <a:endParaRPr lang="en-US" sz="1400" b="1" dirty="0" smtClean="0"/>
          </a:p>
          <a:p>
            <a:r>
              <a:rPr lang="en-US" sz="1400" b="1" dirty="0"/>
              <a:t>Outcome:</a:t>
            </a:r>
            <a:r>
              <a:rPr lang="en-US" sz="1400" dirty="0"/>
              <a:t/>
            </a:r>
            <a:br>
              <a:rPr lang="en-US" sz="1400" dirty="0"/>
            </a:br>
            <a:r>
              <a:rPr lang="en-US" sz="1400" dirty="0"/>
              <a:t>A fully functional and integrated LMS enhancement system ready for system testing and UAT (User Acceptance Testing</a:t>
            </a:r>
            <a:r>
              <a:rPr lang="en-US" sz="1400" dirty="0" smtClean="0"/>
              <a:t>).</a:t>
            </a:r>
            <a:endParaRPr lang="en-US" sz="1400" b="1" dirty="0" smtClean="0"/>
          </a:p>
        </p:txBody>
      </p:sp>
      <p:graphicFrame>
        <p:nvGraphicFramePr>
          <p:cNvPr id="2" name="Table 1"/>
          <p:cNvGraphicFramePr>
            <a:graphicFrameLocks noGrp="1"/>
          </p:cNvGraphicFramePr>
          <p:nvPr>
            <p:extLst>
              <p:ext uri="{D42A27DB-BD31-4B8C-83A1-F6EECF244321}">
                <p14:modId xmlns:p14="http://schemas.microsoft.com/office/powerpoint/2010/main" val="3840518637"/>
              </p:ext>
            </p:extLst>
          </p:nvPr>
        </p:nvGraphicFramePr>
        <p:xfrm>
          <a:off x="398618" y="3717032"/>
          <a:ext cx="8208912" cy="2656840"/>
        </p:xfrm>
        <a:graphic>
          <a:graphicData uri="http://schemas.openxmlformats.org/drawingml/2006/table">
            <a:tbl>
              <a:tblPr firstRow="1" bandRow="1">
                <a:tableStyleId>{5C22544A-7EE6-4342-B048-85BDC9FD1C3A}</a:tableStyleId>
              </a:tblPr>
              <a:tblGrid>
                <a:gridCol w="2160240"/>
                <a:gridCol w="4176464"/>
                <a:gridCol w="1872208"/>
              </a:tblGrid>
              <a:tr h="370840">
                <a:tc>
                  <a:txBody>
                    <a:bodyPr/>
                    <a:lstStyle/>
                    <a:p>
                      <a:r>
                        <a:rPr lang="en-IN" sz="1200" dirty="0"/>
                        <a:t>Module</a:t>
                      </a:r>
                    </a:p>
                  </a:txBody>
                  <a:tcPr anchor="ctr"/>
                </a:tc>
                <a:tc>
                  <a:txBody>
                    <a:bodyPr/>
                    <a:lstStyle/>
                    <a:p>
                      <a:r>
                        <a:rPr lang="en-IN" sz="1200" dirty="0"/>
                        <a:t>Description</a:t>
                      </a:r>
                    </a:p>
                  </a:txBody>
                  <a:tcPr anchor="ctr"/>
                </a:tc>
                <a:tc>
                  <a:txBody>
                    <a:bodyPr/>
                    <a:lstStyle/>
                    <a:p>
                      <a:r>
                        <a:rPr lang="en-IN" sz="1200"/>
                        <a:t>Developer Responsibility</a:t>
                      </a:r>
                    </a:p>
                  </a:txBody>
                  <a:tcPr anchor="ctr"/>
                </a:tc>
              </a:tr>
              <a:tr h="370840">
                <a:tc>
                  <a:txBody>
                    <a:bodyPr/>
                    <a:lstStyle/>
                    <a:p>
                      <a:r>
                        <a:rPr lang="en-IN" sz="1200" b="1"/>
                        <a:t>Loan Eligibility Engine</a:t>
                      </a:r>
                      <a:endParaRPr lang="en-IN" sz="1200"/>
                    </a:p>
                  </a:txBody>
                  <a:tcPr anchor="ctr"/>
                </a:tc>
                <a:tc>
                  <a:txBody>
                    <a:bodyPr/>
                    <a:lstStyle/>
                    <a:p>
                      <a:r>
                        <a:rPr lang="en-US" sz="1200" dirty="0"/>
                        <a:t>Automates eligibility computation based on credit score, income, and loan type</a:t>
                      </a:r>
                    </a:p>
                  </a:txBody>
                  <a:tcPr anchor="ctr"/>
                </a:tc>
                <a:tc>
                  <a:txBody>
                    <a:bodyPr/>
                    <a:lstStyle/>
                    <a:p>
                      <a:r>
                        <a:rPr lang="en-IN" sz="1200"/>
                        <a:t>Backend Developer</a:t>
                      </a:r>
                    </a:p>
                  </a:txBody>
                  <a:tcPr anchor="ctr"/>
                </a:tc>
              </a:tr>
              <a:tr h="370840">
                <a:tc>
                  <a:txBody>
                    <a:bodyPr/>
                    <a:lstStyle/>
                    <a:p>
                      <a:r>
                        <a:rPr lang="en-IN" sz="1200" b="1"/>
                        <a:t>Customer Application Interface</a:t>
                      </a:r>
                      <a:endParaRPr lang="en-IN" sz="1200"/>
                    </a:p>
                  </a:txBody>
                  <a:tcPr anchor="ctr"/>
                </a:tc>
                <a:tc>
                  <a:txBody>
                    <a:bodyPr/>
                    <a:lstStyle/>
                    <a:p>
                      <a:r>
                        <a:rPr lang="en-US" sz="1200" dirty="0"/>
                        <a:t>Web-based form for customers to apply and check loan status</a:t>
                      </a:r>
                    </a:p>
                  </a:txBody>
                  <a:tcPr anchor="ctr"/>
                </a:tc>
                <a:tc>
                  <a:txBody>
                    <a:bodyPr/>
                    <a:lstStyle/>
                    <a:p>
                      <a:r>
                        <a:rPr lang="en-IN" sz="1200"/>
                        <a:t>Frontend Developer</a:t>
                      </a:r>
                    </a:p>
                  </a:txBody>
                  <a:tcPr anchor="ctr"/>
                </a:tc>
              </a:tr>
              <a:tr h="370840">
                <a:tc>
                  <a:txBody>
                    <a:bodyPr/>
                    <a:lstStyle/>
                    <a:p>
                      <a:r>
                        <a:rPr lang="en-IN" sz="1200" b="1"/>
                        <a:t>Document Upload &amp; Verification</a:t>
                      </a:r>
                      <a:endParaRPr lang="en-IN" sz="1200"/>
                    </a:p>
                  </a:txBody>
                  <a:tcPr anchor="ctr"/>
                </a:tc>
                <a:tc>
                  <a:txBody>
                    <a:bodyPr/>
                    <a:lstStyle/>
                    <a:p>
                      <a:r>
                        <a:rPr lang="en-US" sz="1200" dirty="0"/>
                        <a:t>Secure upload of KYC, income proof, and address documents</a:t>
                      </a:r>
                    </a:p>
                  </a:txBody>
                  <a:tcPr anchor="ctr"/>
                </a:tc>
                <a:tc>
                  <a:txBody>
                    <a:bodyPr/>
                    <a:lstStyle/>
                    <a:p>
                      <a:r>
                        <a:rPr lang="en-IN" sz="1200"/>
                        <a:t>Backend Developer</a:t>
                      </a:r>
                    </a:p>
                  </a:txBody>
                  <a:tcPr anchor="ctr"/>
                </a:tc>
              </a:tr>
              <a:tr h="370840">
                <a:tc>
                  <a:txBody>
                    <a:bodyPr/>
                    <a:lstStyle/>
                    <a:p>
                      <a:r>
                        <a:rPr lang="en-IN" sz="1200" b="1"/>
                        <a:t>MIS &amp; Reporting Dashboard</a:t>
                      </a:r>
                      <a:endParaRPr lang="en-IN" sz="1200"/>
                    </a:p>
                  </a:txBody>
                  <a:tcPr anchor="ctr"/>
                </a:tc>
                <a:tc>
                  <a:txBody>
                    <a:bodyPr/>
                    <a:lstStyle/>
                    <a:p>
                      <a:r>
                        <a:rPr lang="en-US" sz="1200" dirty="0"/>
                        <a:t>Generates real-time reports for management and auditors</a:t>
                      </a:r>
                    </a:p>
                  </a:txBody>
                  <a:tcPr anchor="ctr"/>
                </a:tc>
                <a:tc>
                  <a:txBody>
                    <a:bodyPr/>
                    <a:lstStyle/>
                    <a:p>
                      <a:r>
                        <a:rPr lang="en-IN" sz="1200"/>
                        <a:t>Data Analyst / Developer</a:t>
                      </a:r>
                    </a:p>
                  </a:txBody>
                  <a:tcPr anchor="ctr"/>
                </a:tc>
              </a:tr>
              <a:tr h="370840">
                <a:tc>
                  <a:txBody>
                    <a:bodyPr/>
                    <a:lstStyle/>
                    <a:p>
                      <a:r>
                        <a:rPr lang="en-IN" sz="1200" b="1"/>
                        <a:t>Notifications Module</a:t>
                      </a:r>
                      <a:endParaRPr lang="en-IN" sz="1200"/>
                    </a:p>
                  </a:txBody>
                  <a:tcPr anchor="ctr"/>
                </a:tc>
                <a:tc>
                  <a:txBody>
                    <a:bodyPr/>
                    <a:lstStyle/>
                    <a:p>
                      <a:r>
                        <a:rPr lang="en-US" sz="1200" dirty="0"/>
                        <a:t>Auto email/SMS alerts for application updates</a:t>
                      </a:r>
                    </a:p>
                  </a:txBody>
                  <a:tcPr anchor="ctr"/>
                </a:tc>
                <a:tc>
                  <a:txBody>
                    <a:bodyPr/>
                    <a:lstStyle/>
                    <a:p>
                      <a:r>
                        <a:rPr lang="en-IN" sz="1200" dirty="0"/>
                        <a:t>Integration Developer</a:t>
                      </a:r>
                    </a:p>
                  </a:txBody>
                  <a:tcPr anchor="ctr"/>
                </a:tc>
              </a:tr>
            </a:tbl>
          </a:graphicData>
        </a:graphic>
      </p:graphicFrame>
    </p:spTree>
    <p:extLst>
      <p:ext uri="{BB962C8B-B14F-4D97-AF65-F5344CB8AC3E}">
        <p14:creationId xmlns:p14="http://schemas.microsoft.com/office/powerpoint/2010/main" val="3937966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784976" cy="6432530"/>
          </a:xfrm>
          <a:prstGeom prst="rect">
            <a:avLst/>
          </a:prstGeom>
          <a:noFill/>
        </p:spPr>
        <p:txBody>
          <a:bodyPr wrap="square" rtlCol="0">
            <a:spAutoFit/>
          </a:bodyPr>
          <a:lstStyle/>
          <a:p>
            <a:r>
              <a:rPr lang="en-US" sz="2000" b="1" dirty="0" smtClean="0"/>
              <a:t>Waterfall Model/Approach</a:t>
            </a:r>
          </a:p>
          <a:p>
            <a:endParaRPr lang="en-US" sz="1400" b="1" dirty="0" smtClean="0"/>
          </a:p>
          <a:p>
            <a:r>
              <a:rPr lang="en-US" sz="1400" b="1" dirty="0" smtClean="0"/>
              <a:t>Testing </a:t>
            </a:r>
            <a:r>
              <a:rPr lang="en-US" sz="1400" b="1" dirty="0"/>
              <a:t>15 </a:t>
            </a:r>
            <a:r>
              <a:rPr lang="en-US" sz="1400" b="1" dirty="0" smtClean="0"/>
              <a:t>– 20 </a:t>
            </a:r>
            <a:r>
              <a:rPr lang="en-US" sz="1400" b="1" dirty="0" smtClean="0"/>
              <a:t>days</a:t>
            </a:r>
          </a:p>
          <a:p>
            <a:endParaRPr lang="en-US" sz="1400" b="1" dirty="0" smtClean="0"/>
          </a:p>
          <a:p>
            <a:r>
              <a:rPr lang="en-US" sz="1400" b="1" dirty="0" smtClean="0"/>
              <a:t>Key </a:t>
            </a:r>
            <a:r>
              <a:rPr lang="en-US" sz="1400" b="1" dirty="0"/>
              <a:t>Activities:</a:t>
            </a:r>
            <a:endParaRPr lang="en-US" sz="1400" dirty="0"/>
          </a:p>
          <a:p>
            <a:r>
              <a:rPr lang="en-US" sz="1400" b="1" dirty="0" smtClean="0"/>
              <a:t>1. Test </a:t>
            </a:r>
            <a:r>
              <a:rPr lang="en-US" sz="1400" b="1" dirty="0"/>
              <a:t>Planning:</a:t>
            </a:r>
            <a:endParaRPr lang="en-US" sz="1400" dirty="0"/>
          </a:p>
          <a:p>
            <a:pPr lvl="1"/>
            <a:r>
              <a:rPr lang="en-US" sz="1400" dirty="0"/>
              <a:t>Prepare test strategy, test plan, and define testing scope.</a:t>
            </a:r>
          </a:p>
          <a:p>
            <a:pPr lvl="1"/>
            <a:r>
              <a:rPr lang="en-US" sz="1400" dirty="0"/>
              <a:t>Identify test cases for functional and non-functional testing.</a:t>
            </a:r>
          </a:p>
          <a:p>
            <a:r>
              <a:rPr lang="en-US" sz="1400" b="1" dirty="0" smtClean="0"/>
              <a:t>2. Test </a:t>
            </a:r>
            <a:r>
              <a:rPr lang="en-US" sz="1400" b="1" dirty="0"/>
              <a:t>Case Execution:</a:t>
            </a:r>
            <a:endParaRPr lang="en-US" sz="1400" dirty="0"/>
          </a:p>
          <a:p>
            <a:pPr lvl="1"/>
            <a:r>
              <a:rPr lang="en-US" sz="1400" dirty="0"/>
              <a:t>Perform </a:t>
            </a:r>
            <a:r>
              <a:rPr lang="en-US" sz="1400" b="1" dirty="0"/>
              <a:t>Unit Testing</a:t>
            </a:r>
            <a:r>
              <a:rPr lang="en-US" sz="1400" dirty="0"/>
              <a:t>, </a:t>
            </a:r>
            <a:r>
              <a:rPr lang="en-US" sz="1400" b="1" dirty="0"/>
              <a:t>System Testing</a:t>
            </a:r>
            <a:r>
              <a:rPr lang="en-US" sz="1400" dirty="0"/>
              <a:t>, and </a:t>
            </a:r>
            <a:r>
              <a:rPr lang="en-US" sz="1400" b="1" dirty="0"/>
              <a:t>Integration Testing</a:t>
            </a:r>
            <a:r>
              <a:rPr lang="en-US" sz="1400" dirty="0"/>
              <a:t>.</a:t>
            </a:r>
          </a:p>
          <a:p>
            <a:pPr lvl="1"/>
            <a:r>
              <a:rPr lang="en-US" sz="1400" dirty="0"/>
              <a:t>Conduct </a:t>
            </a:r>
            <a:r>
              <a:rPr lang="en-US" sz="1400" b="1" dirty="0"/>
              <a:t>Regression Testing</a:t>
            </a:r>
            <a:r>
              <a:rPr lang="en-US" sz="1400" dirty="0"/>
              <a:t> after each bug fix to ensure stability.</a:t>
            </a:r>
          </a:p>
          <a:p>
            <a:r>
              <a:rPr lang="en-US" sz="1400" b="1" dirty="0" smtClean="0"/>
              <a:t>3. User </a:t>
            </a:r>
            <a:r>
              <a:rPr lang="en-US" sz="1400" b="1" dirty="0"/>
              <a:t>Acceptance Testing (UAT):</a:t>
            </a:r>
            <a:endParaRPr lang="en-US" sz="1400" dirty="0"/>
          </a:p>
          <a:p>
            <a:pPr lvl="1"/>
            <a:r>
              <a:rPr lang="en-US" sz="1400" dirty="0"/>
              <a:t>Business users (from the bank) validate the system against real-life scenarios.</a:t>
            </a:r>
          </a:p>
          <a:p>
            <a:pPr lvl="1"/>
            <a:r>
              <a:rPr lang="en-US" sz="1400" dirty="0"/>
              <a:t>Collect and implement feedback for final refinements.</a:t>
            </a:r>
          </a:p>
          <a:p>
            <a:r>
              <a:rPr lang="en-US" sz="1400" b="1" dirty="0" smtClean="0"/>
              <a:t>4. Performance </a:t>
            </a:r>
            <a:r>
              <a:rPr lang="en-US" sz="1400" b="1" dirty="0"/>
              <a:t>&amp; Security Testing:</a:t>
            </a:r>
            <a:endParaRPr lang="en-US" sz="1400" dirty="0"/>
          </a:p>
          <a:p>
            <a:pPr lvl="1"/>
            <a:r>
              <a:rPr lang="en-US" sz="1400" dirty="0"/>
              <a:t>Verify system response time, load handling, and security compliance.</a:t>
            </a:r>
          </a:p>
          <a:p>
            <a:r>
              <a:rPr lang="en-US" sz="1400" b="1" dirty="0" smtClean="0"/>
              <a:t>5. Defect </a:t>
            </a:r>
            <a:r>
              <a:rPr lang="en-US" sz="1400" b="1" dirty="0"/>
              <a:t>Tracking &amp; Resolution:</a:t>
            </a:r>
            <a:endParaRPr lang="en-US" sz="1400" dirty="0"/>
          </a:p>
          <a:p>
            <a:pPr lvl="1"/>
            <a:r>
              <a:rPr lang="en-US" sz="1400" dirty="0"/>
              <a:t>Record bugs in a defect log, prioritize, fix, and retest.</a:t>
            </a:r>
          </a:p>
          <a:p>
            <a:endParaRPr lang="en-US" sz="1400" b="1" dirty="0" smtClean="0"/>
          </a:p>
          <a:p>
            <a:r>
              <a:rPr lang="en-US" sz="1400" b="1" dirty="0" smtClean="0"/>
              <a:t>Deliverables</a:t>
            </a:r>
            <a:r>
              <a:rPr lang="en-US" sz="1400" b="1" dirty="0"/>
              <a:t>:</a:t>
            </a:r>
            <a:endParaRPr lang="en-US" sz="1400" dirty="0"/>
          </a:p>
          <a:p>
            <a:pPr marL="285750" indent="-285750">
              <a:buFont typeface="Arial" panose="020B0604020202020204" pitchFamily="34" charset="0"/>
              <a:buChar char="•"/>
            </a:pPr>
            <a:r>
              <a:rPr lang="en-US" sz="1400" dirty="0"/>
              <a:t>Test Plan Document</a:t>
            </a:r>
          </a:p>
          <a:p>
            <a:pPr marL="285750" indent="-285750">
              <a:buFont typeface="Arial" panose="020B0604020202020204" pitchFamily="34" charset="0"/>
              <a:buChar char="•"/>
            </a:pPr>
            <a:r>
              <a:rPr lang="en-US" sz="1400" dirty="0"/>
              <a:t>Test Cases &amp; Test Reports</a:t>
            </a:r>
          </a:p>
          <a:p>
            <a:pPr marL="285750" indent="-285750">
              <a:buFont typeface="Arial" panose="020B0604020202020204" pitchFamily="34" charset="0"/>
              <a:buChar char="•"/>
            </a:pPr>
            <a:r>
              <a:rPr lang="en-US" sz="1400" dirty="0"/>
              <a:t>Defect Log</a:t>
            </a:r>
          </a:p>
          <a:p>
            <a:pPr marL="285750" indent="-285750">
              <a:buFont typeface="Arial" panose="020B0604020202020204" pitchFamily="34" charset="0"/>
              <a:buChar char="•"/>
            </a:pPr>
            <a:r>
              <a:rPr lang="en-US" sz="1400" dirty="0"/>
              <a:t>UAT Sign-Off Report</a:t>
            </a:r>
          </a:p>
          <a:p>
            <a:endParaRPr lang="en-US" sz="1400" b="1" dirty="0" smtClean="0"/>
          </a:p>
          <a:p>
            <a:r>
              <a:rPr lang="en-US" sz="1400" b="1" dirty="0" smtClean="0"/>
              <a:t>Outcome</a:t>
            </a:r>
            <a:r>
              <a:rPr lang="en-US" sz="1400" b="1" dirty="0"/>
              <a:t>:</a:t>
            </a:r>
            <a:r>
              <a:rPr lang="en-US" sz="1400" dirty="0"/>
              <a:t/>
            </a:r>
            <a:br>
              <a:rPr lang="en-US" sz="1400" dirty="0"/>
            </a:br>
            <a:r>
              <a:rPr lang="en-US" sz="1400" dirty="0"/>
              <a:t>A verified, stable, and high-performing LMS enhancement system that meets business and customer requirements</a:t>
            </a:r>
            <a:r>
              <a:rPr lang="en-US" sz="1400" dirty="0" smtClean="0"/>
              <a:t>.</a:t>
            </a:r>
            <a:endParaRPr lang="en-US" sz="1400" dirty="0"/>
          </a:p>
        </p:txBody>
      </p:sp>
    </p:spTree>
    <p:extLst>
      <p:ext uri="{BB962C8B-B14F-4D97-AF65-F5344CB8AC3E}">
        <p14:creationId xmlns:p14="http://schemas.microsoft.com/office/powerpoint/2010/main" val="96281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4986" y="332656"/>
            <a:ext cx="8784976" cy="6001643"/>
          </a:xfrm>
          <a:prstGeom prst="rect">
            <a:avLst/>
          </a:prstGeom>
          <a:noFill/>
        </p:spPr>
        <p:txBody>
          <a:bodyPr wrap="square" rtlCol="0">
            <a:spAutoFit/>
          </a:bodyPr>
          <a:lstStyle/>
          <a:p>
            <a:r>
              <a:rPr lang="en-US" sz="2000" b="1" dirty="0" smtClean="0"/>
              <a:t>Waterfall Model/Approach</a:t>
            </a:r>
          </a:p>
          <a:p>
            <a:endParaRPr lang="en-US" sz="1400" b="1" dirty="0"/>
          </a:p>
          <a:p>
            <a:r>
              <a:rPr lang="en-US" sz="1400" dirty="0"/>
              <a:t>User Acceptance Testing (UAT) </a:t>
            </a:r>
            <a:r>
              <a:rPr lang="en-US" sz="1400" dirty="0" smtClean="0"/>
              <a:t>Phase 5-7 Days</a:t>
            </a:r>
          </a:p>
          <a:p>
            <a:endParaRPr lang="en-US" sz="1400" b="1" dirty="0"/>
          </a:p>
          <a:p>
            <a:r>
              <a:rPr lang="en-US" sz="1400" b="1" dirty="0"/>
              <a:t>Key Activities:</a:t>
            </a:r>
            <a:endParaRPr lang="en-US" sz="1400" dirty="0"/>
          </a:p>
          <a:p>
            <a:r>
              <a:rPr lang="en-US" sz="1400" b="1" dirty="0" smtClean="0"/>
              <a:t>1. UAT </a:t>
            </a:r>
            <a:r>
              <a:rPr lang="en-US" sz="1400" b="1" dirty="0"/>
              <a:t>Planning:</a:t>
            </a:r>
            <a:endParaRPr lang="en-US" sz="1400" dirty="0"/>
          </a:p>
          <a:p>
            <a:pPr lvl="1"/>
            <a:r>
              <a:rPr lang="en-US" sz="1400" dirty="0"/>
              <a:t>Identify UAT participants (branch staff, loan officers, and a few customer representatives).</a:t>
            </a:r>
          </a:p>
          <a:p>
            <a:pPr lvl="1"/>
            <a:r>
              <a:rPr lang="en-US" sz="1400" dirty="0"/>
              <a:t>Define test scenarios and acceptance criteria based on real-life loan processes.</a:t>
            </a:r>
          </a:p>
          <a:p>
            <a:r>
              <a:rPr lang="en-US" sz="1400" b="1" dirty="0" smtClean="0"/>
              <a:t>2. Execution </a:t>
            </a:r>
            <a:r>
              <a:rPr lang="en-US" sz="1400" b="1" dirty="0"/>
              <a:t>of UAT:</a:t>
            </a:r>
            <a:endParaRPr lang="en-US" sz="1400" dirty="0"/>
          </a:p>
          <a:p>
            <a:pPr lvl="1"/>
            <a:r>
              <a:rPr lang="en-US" sz="1400" dirty="0"/>
              <a:t>Users perform tests using real or dummy data to simulate actual workflows.</a:t>
            </a:r>
          </a:p>
          <a:p>
            <a:pPr lvl="1"/>
            <a:r>
              <a:rPr lang="en-US" sz="1400" dirty="0"/>
              <a:t>Record all feedback, issues, and suggestions during testing.</a:t>
            </a:r>
          </a:p>
          <a:p>
            <a:r>
              <a:rPr lang="en-US" sz="1400" b="1" dirty="0" smtClean="0"/>
              <a:t>3. Defect </a:t>
            </a:r>
            <a:r>
              <a:rPr lang="en-US" sz="1400" b="1" dirty="0"/>
              <a:t>Resolution:</a:t>
            </a:r>
            <a:endParaRPr lang="en-US" sz="1400" dirty="0"/>
          </a:p>
          <a:p>
            <a:pPr lvl="1"/>
            <a:r>
              <a:rPr lang="en-US" sz="1400" dirty="0"/>
              <a:t>Developers fix reported bugs or usability issues.</a:t>
            </a:r>
          </a:p>
          <a:p>
            <a:pPr lvl="1"/>
            <a:r>
              <a:rPr lang="en-US" sz="1400" dirty="0"/>
              <a:t>Re-test the system after corrections.</a:t>
            </a:r>
          </a:p>
          <a:p>
            <a:r>
              <a:rPr lang="en-US" sz="1400" b="1" dirty="0" smtClean="0"/>
              <a:t>4. Sign-Off</a:t>
            </a:r>
            <a:r>
              <a:rPr lang="en-US" sz="1400" b="1" dirty="0"/>
              <a:t>:</a:t>
            </a:r>
            <a:endParaRPr lang="en-US" sz="1400" dirty="0"/>
          </a:p>
          <a:p>
            <a:pPr lvl="1"/>
            <a:r>
              <a:rPr lang="en-US" sz="1400" dirty="0"/>
              <a:t>Obtain official sign-off from business users confirming the system is ready for deployment.</a:t>
            </a:r>
          </a:p>
          <a:p>
            <a:endParaRPr lang="en-US" sz="1400" b="1" dirty="0" smtClean="0"/>
          </a:p>
          <a:p>
            <a:r>
              <a:rPr lang="en-US" sz="1400" b="1" dirty="0" smtClean="0"/>
              <a:t>Deliverables</a:t>
            </a:r>
            <a:r>
              <a:rPr lang="en-US" sz="1400" b="1" dirty="0"/>
              <a:t>:</a:t>
            </a:r>
            <a:endParaRPr lang="en-US" sz="1400" dirty="0"/>
          </a:p>
          <a:p>
            <a:pPr marL="285750" indent="-285750">
              <a:buFont typeface="Arial" panose="020B0604020202020204" pitchFamily="34" charset="0"/>
              <a:buChar char="•"/>
            </a:pPr>
            <a:r>
              <a:rPr lang="en-US" sz="1400" dirty="0"/>
              <a:t>UAT Test Plan</a:t>
            </a:r>
          </a:p>
          <a:p>
            <a:pPr marL="285750" indent="-285750">
              <a:buFont typeface="Arial" panose="020B0604020202020204" pitchFamily="34" charset="0"/>
              <a:buChar char="•"/>
            </a:pPr>
            <a:r>
              <a:rPr lang="en-US" sz="1400" dirty="0"/>
              <a:t>UAT Test Cases &amp; Results Report</a:t>
            </a:r>
          </a:p>
          <a:p>
            <a:pPr marL="285750" indent="-285750">
              <a:buFont typeface="Arial" panose="020B0604020202020204" pitchFamily="34" charset="0"/>
              <a:buChar char="•"/>
            </a:pPr>
            <a:r>
              <a:rPr lang="en-US" sz="1400" dirty="0"/>
              <a:t>UAT Feedback Log</a:t>
            </a:r>
          </a:p>
          <a:p>
            <a:pPr marL="285750" indent="-285750">
              <a:buFont typeface="Arial" panose="020B0604020202020204" pitchFamily="34" charset="0"/>
              <a:buChar char="•"/>
            </a:pPr>
            <a:r>
              <a:rPr lang="en-US" sz="1400" dirty="0"/>
              <a:t>User Sign-Off Document</a:t>
            </a:r>
          </a:p>
          <a:p>
            <a:endParaRPr lang="en-US" sz="1400" b="1" dirty="0" smtClean="0"/>
          </a:p>
          <a:p>
            <a:r>
              <a:rPr lang="en-US" sz="1400" b="1" dirty="0" smtClean="0"/>
              <a:t>Outcome</a:t>
            </a:r>
            <a:r>
              <a:rPr lang="en-US" sz="1400" b="1" dirty="0"/>
              <a:t>:</a:t>
            </a:r>
            <a:r>
              <a:rPr lang="en-US" sz="1400" dirty="0"/>
              <a:t/>
            </a:r>
            <a:br>
              <a:rPr lang="en-US" sz="1400" dirty="0"/>
            </a:br>
            <a:r>
              <a:rPr lang="en-US" sz="1400" dirty="0"/>
              <a:t>Validated and approved ELMS enhancement system that meets user expectations and is ready for production deployment.</a:t>
            </a:r>
          </a:p>
          <a:p>
            <a:endParaRPr lang="en-US" sz="1400" b="1" dirty="0" smtClean="0"/>
          </a:p>
        </p:txBody>
      </p:sp>
    </p:spTree>
    <p:extLst>
      <p:ext uri="{BB962C8B-B14F-4D97-AF65-F5344CB8AC3E}">
        <p14:creationId xmlns:p14="http://schemas.microsoft.com/office/powerpoint/2010/main" val="3107758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4986" y="332656"/>
            <a:ext cx="8784976" cy="6001643"/>
          </a:xfrm>
          <a:prstGeom prst="rect">
            <a:avLst/>
          </a:prstGeom>
          <a:noFill/>
        </p:spPr>
        <p:txBody>
          <a:bodyPr wrap="square" rtlCol="0">
            <a:spAutoFit/>
          </a:bodyPr>
          <a:lstStyle/>
          <a:p>
            <a:r>
              <a:rPr lang="en-US" sz="2000" b="1" dirty="0" smtClean="0"/>
              <a:t>Waterfall Model/Approach</a:t>
            </a:r>
          </a:p>
          <a:p>
            <a:endParaRPr lang="en-US" sz="1400" b="1" dirty="0"/>
          </a:p>
          <a:p>
            <a:r>
              <a:rPr lang="en-IN" sz="1400" dirty="0"/>
              <a:t>Deployment </a:t>
            </a:r>
            <a:r>
              <a:rPr lang="en-IN" sz="1400" dirty="0" smtClean="0"/>
              <a:t>Phase – 5-7 Days</a:t>
            </a:r>
          </a:p>
          <a:p>
            <a:endParaRPr lang="en-US" sz="1400" b="1" dirty="0"/>
          </a:p>
          <a:p>
            <a:r>
              <a:rPr lang="en-US" sz="1400" b="1" dirty="0"/>
              <a:t>Key Activities:</a:t>
            </a:r>
            <a:endParaRPr lang="en-US" sz="1400" dirty="0"/>
          </a:p>
          <a:p>
            <a:pPr marL="342900" indent="-342900">
              <a:buFont typeface="+mj-lt"/>
              <a:buAutoNum type="arabicPeriod"/>
            </a:pPr>
            <a:r>
              <a:rPr lang="en-US" sz="1400" b="1" dirty="0"/>
              <a:t>Pre-Deployment Setup:</a:t>
            </a:r>
            <a:endParaRPr lang="en-US" sz="1400" dirty="0"/>
          </a:p>
          <a:p>
            <a:pPr lvl="1"/>
            <a:r>
              <a:rPr lang="en-US" sz="1400" dirty="0"/>
              <a:t>Prepare production servers and verify compatibility.</a:t>
            </a:r>
          </a:p>
          <a:p>
            <a:pPr lvl="1"/>
            <a:r>
              <a:rPr lang="en-US" sz="1400" dirty="0"/>
              <a:t>Backup existing LMS data to prevent data loss.</a:t>
            </a:r>
          </a:p>
          <a:p>
            <a:pPr marL="342900" indent="-342900">
              <a:buFont typeface="+mj-lt"/>
              <a:buAutoNum type="arabicPeriod"/>
            </a:pPr>
            <a:r>
              <a:rPr lang="en-US" sz="1400" b="1" dirty="0"/>
              <a:t>System Deployment:</a:t>
            </a:r>
            <a:endParaRPr lang="en-US" sz="1400" dirty="0"/>
          </a:p>
          <a:p>
            <a:pPr lvl="1"/>
            <a:r>
              <a:rPr lang="en-US" sz="1400" dirty="0"/>
              <a:t>Install and configure the new ELMS modules in the production environment.</a:t>
            </a:r>
          </a:p>
          <a:p>
            <a:pPr lvl="1"/>
            <a:r>
              <a:rPr lang="en-US" sz="1400" dirty="0"/>
              <a:t>Migrate required data from the old system to the new version.</a:t>
            </a:r>
          </a:p>
          <a:p>
            <a:pPr marL="342900" indent="-342900">
              <a:buFont typeface="+mj-lt"/>
              <a:buAutoNum type="arabicPeriod"/>
            </a:pPr>
            <a:r>
              <a:rPr lang="en-US" sz="1400" b="1" dirty="0"/>
              <a:t>Post-Deployment Verification:</a:t>
            </a:r>
            <a:endParaRPr lang="en-US" sz="1400" dirty="0"/>
          </a:p>
          <a:p>
            <a:pPr lvl="1"/>
            <a:r>
              <a:rPr lang="en-US" sz="1400" dirty="0"/>
              <a:t>Conduct sanity testing to ensure all functionalities work as expected.</a:t>
            </a:r>
          </a:p>
          <a:p>
            <a:pPr lvl="1"/>
            <a:r>
              <a:rPr lang="en-US" sz="1400" dirty="0"/>
              <a:t>Monitor system performance for the first few days.</a:t>
            </a:r>
          </a:p>
          <a:p>
            <a:pPr marL="342900" indent="-342900">
              <a:buFont typeface="+mj-lt"/>
              <a:buAutoNum type="arabicPeriod"/>
            </a:pPr>
            <a:r>
              <a:rPr lang="en-US" sz="1400" b="1" dirty="0"/>
              <a:t>User Training &amp; Communication:</a:t>
            </a:r>
            <a:endParaRPr lang="en-US" sz="1400" dirty="0"/>
          </a:p>
          <a:p>
            <a:pPr lvl="1"/>
            <a:r>
              <a:rPr lang="en-US" sz="1400" dirty="0"/>
              <a:t>Conduct training sessions for employees and customer support teams.</a:t>
            </a:r>
          </a:p>
          <a:p>
            <a:pPr lvl="1"/>
            <a:r>
              <a:rPr lang="en-US" sz="1400" dirty="0"/>
              <a:t>Share release notes and user manuals with all relevant stakeholders.</a:t>
            </a:r>
          </a:p>
          <a:p>
            <a:r>
              <a:rPr lang="en-US" sz="1400" b="1" dirty="0"/>
              <a:t>Deliverables:</a:t>
            </a:r>
            <a:endParaRPr lang="en-US" sz="1400" dirty="0"/>
          </a:p>
          <a:p>
            <a:pPr marL="285750" indent="-285750">
              <a:buFont typeface="Arial" panose="020B0604020202020204" pitchFamily="34" charset="0"/>
              <a:buChar char="•"/>
            </a:pPr>
            <a:r>
              <a:rPr lang="en-US" sz="1400" dirty="0"/>
              <a:t>Deployment Plan</a:t>
            </a:r>
          </a:p>
          <a:p>
            <a:pPr marL="285750" indent="-285750">
              <a:buFont typeface="Arial" panose="020B0604020202020204" pitchFamily="34" charset="0"/>
              <a:buChar char="•"/>
            </a:pPr>
            <a:r>
              <a:rPr lang="en-US" sz="1400" dirty="0"/>
              <a:t>Backup &amp; Rollback Plan</a:t>
            </a:r>
          </a:p>
          <a:p>
            <a:pPr marL="285750" indent="-285750">
              <a:buFont typeface="Arial" panose="020B0604020202020204" pitchFamily="34" charset="0"/>
              <a:buChar char="•"/>
            </a:pPr>
            <a:r>
              <a:rPr lang="en-US" sz="1400" dirty="0"/>
              <a:t>Release Notes</a:t>
            </a:r>
          </a:p>
          <a:p>
            <a:pPr marL="285750" indent="-285750">
              <a:buFont typeface="Arial" panose="020B0604020202020204" pitchFamily="34" charset="0"/>
              <a:buChar char="•"/>
            </a:pPr>
            <a:r>
              <a:rPr lang="en-US" sz="1400" dirty="0"/>
              <a:t>Training </a:t>
            </a:r>
            <a:r>
              <a:rPr lang="en-US" sz="1400" dirty="0" smtClean="0"/>
              <a:t>Manuals</a:t>
            </a:r>
          </a:p>
          <a:p>
            <a:endParaRPr lang="en-US" sz="1400" dirty="0"/>
          </a:p>
          <a:p>
            <a:r>
              <a:rPr lang="en-US" sz="1400" b="1" dirty="0"/>
              <a:t>Outcome:</a:t>
            </a:r>
            <a:r>
              <a:rPr lang="en-US" sz="1400" dirty="0"/>
              <a:t/>
            </a:r>
            <a:br>
              <a:rPr lang="en-US" sz="1400" dirty="0"/>
            </a:br>
            <a:r>
              <a:rPr lang="en-US" sz="1400" dirty="0"/>
              <a:t>A successfully deployed and operational ELMS enhancement system that is ready for real-time use by employees and customers.</a:t>
            </a:r>
          </a:p>
          <a:p>
            <a:endParaRPr lang="en-US" sz="1400" b="1" dirty="0" smtClean="0"/>
          </a:p>
        </p:txBody>
      </p:sp>
    </p:spTree>
    <p:extLst>
      <p:ext uri="{BB962C8B-B14F-4D97-AF65-F5344CB8AC3E}">
        <p14:creationId xmlns:p14="http://schemas.microsoft.com/office/powerpoint/2010/main" val="877212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836712"/>
            <a:ext cx="8064896" cy="769441"/>
          </a:xfrm>
          <a:prstGeom prst="rect">
            <a:avLst/>
          </a:prstGeom>
          <a:noFill/>
        </p:spPr>
        <p:txBody>
          <a:bodyPr wrap="square" rtlCol="0">
            <a:spAutoFit/>
          </a:bodyPr>
          <a:lstStyle/>
          <a:p>
            <a:r>
              <a:rPr lang="en-US" sz="2000" b="1" dirty="0" smtClean="0"/>
              <a:t>Resources</a:t>
            </a:r>
          </a:p>
          <a:p>
            <a:endParaRPr lang="en-US" sz="1200" b="1" dirty="0"/>
          </a:p>
          <a:p>
            <a:endParaRPr lang="en-US" sz="1200" dirty="0"/>
          </a:p>
        </p:txBody>
      </p:sp>
      <p:graphicFrame>
        <p:nvGraphicFramePr>
          <p:cNvPr id="3" name="Table 2"/>
          <p:cNvGraphicFramePr>
            <a:graphicFrameLocks noGrp="1"/>
          </p:cNvGraphicFramePr>
          <p:nvPr>
            <p:extLst>
              <p:ext uri="{D42A27DB-BD31-4B8C-83A1-F6EECF244321}">
                <p14:modId xmlns:p14="http://schemas.microsoft.com/office/powerpoint/2010/main" val="3139275075"/>
              </p:ext>
            </p:extLst>
          </p:nvPr>
        </p:nvGraphicFramePr>
        <p:xfrm>
          <a:off x="539552" y="1606153"/>
          <a:ext cx="5628456" cy="2595880"/>
        </p:xfrm>
        <a:graphic>
          <a:graphicData uri="http://schemas.openxmlformats.org/drawingml/2006/table">
            <a:tbl>
              <a:tblPr firstRow="1" bandRow="1">
                <a:tableStyleId>{5C22544A-7EE6-4342-B048-85BDC9FD1C3A}</a:tableStyleId>
              </a:tblPr>
              <a:tblGrid>
                <a:gridCol w="1656183"/>
                <a:gridCol w="1152128"/>
                <a:gridCol w="2820145"/>
              </a:tblGrid>
              <a:tr h="370840">
                <a:tc>
                  <a:txBody>
                    <a:bodyPr/>
                    <a:lstStyle/>
                    <a:p>
                      <a:r>
                        <a:rPr lang="en-US" sz="1400" dirty="0" smtClean="0"/>
                        <a:t>Role</a:t>
                      </a:r>
                      <a:endParaRPr lang="en-IN" sz="1400" dirty="0"/>
                    </a:p>
                  </a:txBody>
                  <a:tcPr/>
                </a:tc>
                <a:tc>
                  <a:txBody>
                    <a:bodyPr/>
                    <a:lstStyle/>
                    <a:p>
                      <a:r>
                        <a:rPr lang="en-US" sz="1400" dirty="0" smtClean="0"/>
                        <a:t>Nos</a:t>
                      </a:r>
                      <a:endParaRPr lang="en-IN" sz="1400" dirty="0"/>
                    </a:p>
                  </a:txBody>
                  <a:tcPr/>
                </a:tc>
                <a:tc>
                  <a:txBody>
                    <a:bodyPr/>
                    <a:lstStyle/>
                    <a:p>
                      <a:r>
                        <a:rPr lang="en-US" sz="1400" dirty="0" smtClean="0"/>
                        <a:t>Period</a:t>
                      </a:r>
                      <a:endParaRPr lang="en-IN" sz="1400" dirty="0"/>
                    </a:p>
                  </a:txBody>
                  <a:tcPr/>
                </a:tc>
              </a:tr>
              <a:tr h="370840">
                <a:tc>
                  <a:txBody>
                    <a:bodyPr/>
                    <a:lstStyle/>
                    <a:p>
                      <a:r>
                        <a:rPr lang="en-US" sz="1400" dirty="0" smtClean="0"/>
                        <a:t>Project Manager</a:t>
                      </a:r>
                      <a:endParaRPr lang="en-IN" sz="1400" dirty="0"/>
                    </a:p>
                  </a:txBody>
                  <a:tcPr/>
                </a:tc>
                <a:tc>
                  <a:txBody>
                    <a:bodyPr/>
                    <a:lstStyle/>
                    <a:p>
                      <a:r>
                        <a:rPr lang="en-US" sz="1400" dirty="0" smtClean="0"/>
                        <a:t>1</a:t>
                      </a:r>
                    </a:p>
                  </a:txBody>
                  <a:tcPr/>
                </a:tc>
                <a:tc>
                  <a:txBody>
                    <a:bodyPr/>
                    <a:lstStyle/>
                    <a:p>
                      <a:r>
                        <a:rPr lang="en-US" sz="1400" dirty="0" smtClean="0"/>
                        <a:t>Full Project 4 Months</a:t>
                      </a:r>
                      <a:endParaRPr lang="en-IN" sz="1400" dirty="0"/>
                    </a:p>
                  </a:txBody>
                  <a:tcPr/>
                </a:tc>
              </a:tr>
              <a:tr h="370840">
                <a:tc>
                  <a:txBody>
                    <a:bodyPr/>
                    <a:lstStyle/>
                    <a:p>
                      <a:r>
                        <a:rPr lang="en-US" sz="1400" dirty="0" smtClean="0"/>
                        <a:t>Java Developers</a:t>
                      </a:r>
                      <a:endParaRPr lang="en-IN" sz="1400" dirty="0"/>
                    </a:p>
                  </a:txBody>
                  <a:tcPr/>
                </a:tc>
                <a:tc>
                  <a:txBody>
                    <a:bodyPr/>
                    <a:lstStyle/>
                    <a:p>
                      <a:r>
                        <a:rPr lang="en-US" sz="1400" dirty="0" smtClean="0"/>
                        <a:t>5</a:t>
                      </a:r>
                      <a:endParaRPr lang="en-IN" sz="1400" dirty="0"/>
                    </a:p>
                  </a:txBody>
                  <a:tcPr/>
                </a:tc>
                <a:tc>
                  <a:txBody>
                    <a:bodyPr/>
                    <a:lstStyle/>
                    <a:p>
                      <a:r>
                        <a:rPr lang="en-US" sz="1400" dirty="0" smtClean="0"/>
                        <a:t>Design to Testing 2.5 Months</a:t>
                      </a:r>
                      <a:endParaRPr lang="en-IN" sz="1400" dirty="0"/>
                    </a:p>
                  </a:txBody>
                  <a:tcPr/>
                </a:tc>
              </a:tr>
              <a:tr h="370840">
                <a:tc>
                  <a:txBody>
                    <a:bodyPr/>
                    <a:lstStyle/>
                    <a:p>
                      <a:r>
                        <a:rPr lang="en-US" sz="1400" dirty="0" smtClean="0"/>
                        <a:t>Database Admins</a:t>
                      </a:r>
                      <a:endParaRPr lang="en-IN" sz="1400" dirty="0"/>
                    </a:p>
                  </a:txBody>
                  <a:tcPr/>
                </a:tc>
                <a:tc>
                  <a:txBody>
                    <a:bodyPr/>
                    <a:lstStyle/>
                    <a:p>
                      <a:r>
                        <a:rPr lang="en-US" sz="1400" dirty="0" smtClean="0"/>
                        <a:t>2</a:t>
                      </a:r>
                      <a:endParaRPr lang="en-IN" sz="1400" dirty="0"/>
                    </a:p>
                  </a:txBody>
                  <a:tcPr/>
                </a:tc>
                <a:tc>
                  <a:txBody>
                    <a:bodyPr/>
                    <a:lstStyle/>
                    <a:p>
                      <a:r>
                        <a:rPr lang="en-US" sz="1400" dirty="0" smtClean="0"/>
                        <a:t>Design</a:t>
                      </a:r>
                      <a:r>
                        <a:rPr lang="en-US" sz="1400" baseline="0" dirty="0" smtClean="0"/>
                        <a:t> to Testing 1.75 Months</a:t>
                      </a:r>
                    </a:p>
                  </a:txBody>
                  <a:tcPr/>
                </a:tc>
              </a:tr>
              <a:tr h="370840">
                <a:tc>
                  <a:txBody>
                    <a:bodyPr/>
                    <a:lstStyle/>
                    <a:p>
                      <a:r>
                        <a:rPr lang="en-US" sz="1400" dirty="0" smtClean="0"/>
                        <a:t>System Admins</a:t>
                      </a:r>
                      <a:endParaRPr lang="en-IN" sz="1400" dirty="0"/>
                    </a:p>
                  </a:txBody>
                  <a:tcPr/>
                </a:tc>
                <a:tc>
                  <a:txBody>
                    <a:bodyPr/>
                    <a:lstStyle/>
                    <a:p>
                      <a:r>
                        <a:rPr lang="en-US" sz="1400" dirty="0" smtClean="0"/>
                        <a:t>2</a:t>
                      </a:r>
                      <a:endParaRPr lang="en-IN" sz="1400" dirty="0"/>
                    </a:p>
                  </a:txBody>
                  <a:tcPr/>
                </a:tc>
                <a:tc>
                  <a:txBody>
                    <a:bodyPr/>
                    <a:lstStyle/>
                    <a:p>
                      <a:r>
                        <a:rPr lang="en-US" sz="1400" dirty="0" smtClean="0"/>
                        <a:t>Dev, Testing, UAT 1.25 Months</a:t>
                      </a:r>
                      <a:endParaRPr lang="en-IN" sz="1400" dirty="0"/>
                    </a:p>
                  </a:txBody>
                  <a:tcPr/>
                </a:tc>
              </a:tr>
              <a:tr h="370840">
                <a:tc>
                  <a:txBody>
                    <a:bodyPr/>
                    <a:lstStyle/>
                    <a:p>
                      <a:r>
                        <a:rPr lang="en-US" sz="1400" dirty="0" smtClean="0"/>
                        <a:t>QA</a:t>
                      </a:r>
                      <a:r>
                        <a:rPr lang="en-US" sz="1400" baseline="0" dirty="0" smtClean="0"/>
                        <a:t> Testers</a:t>
                      </a:r>
                      <a:endParaRPr lang="en-IN" sz="1400" dirty="0"/>
                    </a:p>
                  </a:txBody>
                  <a:tcPr/>
                </a:tc>
                <a:tc>
                  <a:txBody>
                    <a:bodyPr/>
                    <a:lstStyle/>
                    <a:p>
                      <a:r>
                        <a:rPr lang="en-US" sz="1400" dirty="0" smtClean="0"/>
                        <a:t>3</a:t>
                      </a:r>
                    </a:p>
                  </a:txBody>
                  <a:tcPr/>
                </a:tc>
                <a:tc>
                  <a:txBody>
                    <a:bodyPr/>
                    <a:lstStyle/>
                    <a:p>
                      <a:r>
                        <a:rPr lang="en-US" sz="1400" dirty="0" smtClean="0"/>
                        <a:t>Testing</a:t>
                      </a:r>
                      <a:r>
                        <a:rPr lang="en-US" sz="1400" baseline="0" dirty="0" smtClean="0"/>
                        <a:t> and UAT 1.5 Months</a:t>
                      </a:r>
                      <a:endParaRPr lang="en-IN" sz="1400" dirty="0"/>
                    </a:p>
                  </a:txBody>
                  <a:tcPr/>
                </a:tc>
              </a:tr>
              <a:tr h="370840">
                <a:tc>
                  <a:txBody>
                    <a:bodyPr/>
                    <a:lstStyle/>
                    <a:p>
                      <a:r>
                        <a:rPr lang="en-US" sz="1400" dirty="0" smtClean="0"/>
                        <a:t>Business Analyst</a:t>
                      </a:r>
                      <a:endParaRPr lang="en-IN" sz="1400" dirty="0"/>
                    </a:p>
                  </a:txBody>
                  <a:tcPr/>
                </a:tc>
                <a:tc>
                  <a:txBody>
                    <a:bodyPr/>
                    <a:lstStyle/>
                    <a:p>
                      <a:r>
                        <a:rPr lang="en-US" sz="1400" dirty="0" smtClean="0"/>
                        <a:t>1</a:t>
                      </a:r>
                      <a:endParaRPr lang="en-IN" sz="1400" dirty="0"/>
                    </a:p>
                  </a:txBody>
                  <a:tcPr/>
                </a:tc>
                <a:tc>
                  <a:txBody>
                    <a:bodyPr/>
                    <a:lstStyle/>
                    <a:p>
                      <a:r>
                        <a:rPr lang="en-US" sz="1400" dirty="0" smtClean="0"/>
                        <a:t>Entire</a:t>
                      </a:r>
                      <a:r>
                        <a:rPr lang="en-US" sz="1400" baseline="0" dirty="0" smtClean="0"/>
                        <a:t> Project 4 </a:t>
                      </a:r>
                      <a:r>
                        <a:rPr lang="en-US" sz="1400" baseline="0" dirty="0" smtClean="0"/>
                        <a:t>Months</a:t>
                      </a:r>
                      <a:endParaRPr lang="en-IN" sz="1400" dirty="0"/>
                    </a:p>
                  </a:txBody>
                  <a:tcPr/>
                </a:tc>
              </a:tr>
            </a:tbl>
          </a:graphicData>
        </a:graphic>
      </p:graphicFrame>
    </p:spTree>
    <p:extLst>
      <p:ext uri="{BB962C8B-B14F-4D97-AF65-F5344CB8AC3E}">
        <p14:creationId xmlns:p14="http://schemas.microsoft.com/office/powerpoint/2010/main" val="1159865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44269"/>
            <a:ext cx="8064896" cy="553998"/>
          </a:xfrm>
          <a:prstGeom prst="rect">
            <a:avLst/>
          </a:prstGeom>
          <a:noFill/>
        </p:spPr>
        <p:txBody>
          <a:bodyPr wrap="square" rtlCol="0">
            <a:spAutoFit/>
          </a:bodyPr>
          <a:lstStyle/>
          <a:p>
            <a:r>
              <a:rPr lang="en-US" b="1" dirty="0" smtClean="0"/>
              <a:t>Total Duration 4 Months | Total Estimated Budget – 10,00,000</a:t>
            </a:r>
            <a:endParaRPr lang="en-US" b="1" dirty="0"/>
          </a:p>
          <a:p>
            <a:endParaRPr lang="en-US" sz="1200" dirty="0"/>
          </a:p>
        </p:txBody>
      </p:sp>
      <p:graphicFrame>
        <p:nvGraphicFramePr>
          <p:cNvPr id="4" name="Table 3"/>
          <p:cNvGraphicFramePr>
            <a:graphicFrameLocks noGrp="1"/>
          </p:cNvGraphicFramePr>
          <p:nvPr>
            <p:extLst>
              <p:ext uri="{D42A27DB-BD31-4B8C-83A1-F6EECF244321}">
                <p14:modId xmlns:p14="http://schemas.microsoft.com/office/powerpoint/2010/main" val="1316706811"/>
              </p:ext>
            </p:extLst>
          </p:nvPr>
        </p:nvGraphicFramePr>
        <p:xfrm>
          <a:off x="251520" y="812143"/>
          <a:ext cx="8496944" cy="5577840"/>
        </p:xfrm>
        <a:graphic>
          <a:graphicData uri="http://schemas.openxmlformats.org/drawingml/2006/table">
            <a:tbl>
              <a:tblPr firstRow="1" bandRow="1">
                <a:tableStyleId>{5C22544A-7EE6-4342-B048-85BDC9FD1C3A}</a:tableStyleId>
              </a:tblPr>
              <a:tblGrid>
                <a:gridCol w="1584176"/>
                <a:gridCol w="1224136"/>
                <a:gridCol w="3384376"/>
                <a:gridCol w="936103"/>
                <a:gridCol w="1368153"/>
              </a:tblGrid>
              <a:tr h="370840">
                <a:tc>
                  <a:txBody>
                    <a:bodyPr/>
                    <a:lstStyle/>
                    <a:p>
                      <a:r>
                        <a:rPr lang="en-IN" sz="1200" b="1" dirty="0"/>
                        <a:t>Phase</a:t>
                      </a:r>
                      <a:endParaRPr lang="en-IN" sz="1200" dirty="0"/>
                    </a:p>
                  </a:txBody>
                  <a:tcPr anchor="ctr"/>
                </a:tc>
                <a:tc>
                  <a:txBody>
                    <a:bodyPr/>
                    <a:lstStyle/>
                    <a:p>
                      <a:r>
                        <a:rPr lang="en-IN" sz="1200" b="1"/>
                        <a:t>Duration</a:t>
                      </a:r>
                      <a:endParaRPr lang="en-IN" sz="1200"/>
                    </a:p>
                  </a:txBody>
                  <a:tcPr anchor="ctr"/>
                </a:tc>
                <a:tc>
                  <a:txBody>
                    <a:bodyPr/>
                    <a:lstStyle/>
                    <a:p>
                      <a:r>
                        <a:rPr lang="en-IN" sz="1200" b="1"/>
                        <a:t>Key Activities</a:t>
                      </a:r>
                      <a:endParaRPr lang="en-IN" sz="1200"/>
                    </a:p>
                  </a:txBody>
                  <a:tcPr anchor="ctr"/>
                </a:tc>
                <a:tc>
                  <a:txBody>
                    <a:bodyPr/>
                    <a:lstStyle/>
                    <a:p>
                      <a:r>
                        <a:rPr lang="en-IN" sz="1200" b="1"/>
                        <a:t>Estimated Cost (INR)</a:t>
                      </a:r>
                      <a:endParaRPr lang="en-IN" sz="1200"/>
                    </a:p>
                  </a:txBody>
                  <a:tcPr anchor="ctr"/>
                </a:tc>
                <a:tc>
                  <a:txBody>
                    <a:bodyPr/>
                    <a:lstStyle/>
                    <a:p>
                      <a:r>
                        <a:rPr lang="en-IN" sz="1200" b="1" dirty="0"/>
                        <a:t>Remarks</a:t>
                      </a:r>
                      <a:endParaRPr lang="en-IN" sz="1200" dirty="0"/>
                    </a:p>
                  </a:txBody>
                  <a:tcPr anchor="ctr"/>
                </a:tc>
              </a:tr>
              <a:tr h="370840">
                <a:tc>
                  <a:txBody>
                    <a:bodyPr/>
                    <a:lstStyle/>
                    <a:p>
                      <a:r>
                        <a:rPr lang="en-IN" sz="1200" b="1" dirty="0"/>
                        <a:t>1. Requirement Gathering &amp; Analysis</a:t>
                      </a:r>
                      <a:endParaRPr lang="en-IN" sz="1200" dirty="0"/>
                    </a:p>
                  </a:txBody>
                  <a:tcPr anchor="ctr"/>
                </a:tc>
                <a:tc>
                  <a:txBody>
                    <a:bodyPr/>
                    <a:lstStyle/>
                    <a:p>
                      <a:r>
                        <a:rPr lang="en-IN" sz="1200" b="1"/>
                        <a:t>Month 1 (Weeks 1–4)</a:t>
                      </a:r>
                      <a:endParaRPr lang="en-IN" sz="1200"/>
                    </a:p>
                  </a:txBody>
                  <a:tcPr anchor="ctr"/>
                </a:tc>
                <a:tc>
                  <a:txBody>
                    <a:bodyPr/>
                    <a:lstStyle/>
                    <a:p>
                      <a:r>
                        <a:rPr lang="en-US" sz="1200"/>
                        <a:t>• Identify business needs through stakeholder interviews</a:t>
                      </a:r>
                      <a:br>
                        <a:rPr lang="en-US" sz="1200"/>
                      </a:br>
                      <a:r>
                        <a:rPr lang="en-US" sz="1200"/>
                        <a:t>• Draft and finalize BRD, SRS, and Use Cases</a:t>
                      </a:r>
                      <a:br>
                        <a:rPr lang="en-US" sz="1200"/>
                      </a:br>
                      <a:r>
                        <a:rPr lang="en-US" sz="1200"/>
                        <a:t>• Conduct feasibility &amp; gap analysis</a:t>
                      </a:r>
                      <a:br>
                        <a:rPr lang="en-US" sz="1200"/>
                      </a:br>
                      <a:r>
                        <a:rPr lang="en-US" sz="1200"/>
                        <a:t>• Get sign-off from department heads</a:t>
                      </a:r>
                    </a:p>
                  </a:txBody>
                  <a:tcPr anchor="ctr"/>
                </a:tc>
                <a:tc>
                  <a:txBody>
                    <a:bodyPr/>
                    <a:lstStyle/>
                    <a:p>
                      <a:r>
                        <a:rPr lang="en-IN" sz="1200" b="1"/>
                        <a:t>₹2,00,000</a:t>
                      </a:r>
                      <a:endParaRPr lang="en-IN" sz="1200"/>
                    </a:p>
                  </a:txBody>
                  <a:tcPr anchor="ctr"/>
                </a:tc>
                <a:tc>
                  <a:txBody>
                    <a:bodyPr/>
                    <a:lstStyle/>
                    <a:p>
                      <a:r>
                        <a:rPr lang="en-IN" sz="1200"/>
                        <a:t>Extensive analysis ensures no scope gaps.</a:t>
                      </a:r>
                    </a:p>
                  </a:txBody>
                  <a:tcPr anchor="ctr"/>
                </a:tc>
              </a:tr>
              <a:tr h="370840">
                <a:tc>
                  <a:txBody>
                    <a:bodyPr/>
                    <a:lstStyle/>
                    <a:p>
                      <a:r>
                        <a:rPr lang="en-IN" sz="1200" b="1"/>
                        <a:t>2. System Design Phase</a:t>
                      </a:r>
                      <a:endParaRPr lang="en-IN" sz="1200"/>
                    </a:p>
                  </a:txBody>
                  <a:tcPr anchor="ctr"/>
                </a:tc>
                <a:tc>
                  <a:txBody>
                    <a:bodyPr/>
                    <a:lstStyle/>
                    <a:p>
                      <a:r>
                        <a:rPr lang="en-IN" sz="1200" b="1"/>
                        <a:t>Month 2 (Weeks 5–6)</a:t>
                      </a:r>
                      <a:endParaRPr lang="en-IN" sz="1200"/>
                    </a:p>
                  </a:txBody>
                  <a:tcPr anchor="ctr"/>
                </a:tc>
                <a:tc>
                  <a:txBody>
                    <a:bodyPr/>
                    <a:lstStyle/>
                    <a:p>
                      <a:r>
                        <a:rPr lang="en-IN" sz="1200"/>
                        <a:t>• Prepare system architecture &amp; data model</a:t>
                      </a:r>
                      <a:br>
                        <a:rPr lang="en-IN" sz="1200"/>
                      </a:br>
                      <a:r>
                        <a:rPr lang="en-IN" sz="1200"/>
                        <a:t>• Create wireframes &amp; UI mockups</a:t>
                      </a:r>
                      <a:br>
                        <a:rPr lang="en-IN" sz="1200"/>
                      </a:br>
                      <a:r>
                        <a:rPr lang="en-IN" sz="1200"/>
                        <a:t>• Design module structure &amp; workflows</a:t>
                      </a:r>
                      <a:br>
                        <a:rPr lang="en-IN" sz="1200"/>
                      </a:br>
                      <a:r>
                        <a:rPr lang="en-IN" sz="1200"/>
                        <a:t>• Validate design with stakeholders</a:t>
                      </a:r>
                    </a:p>
                  </a:txBody>
                  <a:tcPr anchor="ctr"/>
                </a:tc>
                <a:tc>
                  <a:txBody>
                    <a:bodyPr/>
                    <a:lstStyle/>
                    <a:p>
                      <a:r>
                        <a:rPr lang="en-IN" sz="1200" b="1"/>
                        <a:t>₹1,50,000</a:t>
                      </a:r>
                      <a:endParaRPr lang="en-IN" sz="1200"/>
                    </a:p>
                  </a:txBody>
                  <a:tcPr anchor="ctr"/>
                </a:tc>
                <a:tc>
                  <a:txBody>
                    <a:bodyPr/>
                    <a:lstStyle/>
                    <a:p>
                      <a:r>
                        <a:rPr lang="en-US" sz="1200"/>
                        <a:t>Involves BA, system architect, and lead developer.</a:t>
                      </a:r>
                    </a:p>
                  </a:txBody>
                  <a:tcPr anchor="ctr"/>
                </a:tc>
              </a:tr>
              <a:tr h="370840">
                <a:tc>
                  <a:txBody>
                    <a:bodyPr/>
                    <a:lstStyle/>
                    <a:p>
                      <a:r>
                        <a:rPr lang="en-IN" sz="1200" b="1"/>
                        <a:t>3. Development Phase</a:t>
                      </a:r>
                      <a:endParaRPr lang="en-IN" sz="1200"/>
                    </a:p>
                  </a:txBody>
                  <a:tcPr anchor="ctr"/>
                </a:tc>
                <a:tc>
                  <a:txBody>
                    <a:bodyPr/>
                    <a:lstStyle/>
                    <a:p>
                      <a:r>
                        <a:rPr lang="en-IN" sz="1200" b="1"/>
                        <a:t>Month 2–3 (Weeks 7–12)</a:t>
                      </a:r>
                      <a:endParaRPr lang="en-IN" sz="1200"/>
                    </a:p>
                  </a:txBody>
                  <a:tcPr anchor="ctr"/>
                </a:tc>
                <a:tc>
                  <a:txBody>
                    <a:bodyPr/>
                    <a:lstStyle/>
                    <a:p>
                      <a:r>
                        <a:rPr lang="en-US" sz="1200"/>
                        <a:t>• Backend &amp; frontend coding</a:t>
                      </a:r>
                      <a:br>
                        <a:rPr lang="en-US" sz="1200"/>
                      </a:br>
                      <a:r>
                        <a:rPr lang="en-US" sz="1200"/>
                        <a:t>• API integration with core banking systems</a:t>
                      </a:r>
                      <a:br>
                        <a:rPr lang="en-US" sz="1200"/>
                      </a:br>
                      <a:r>
                        <a:rPr lang="en-US" sz="1200"/>
                        <a:t>• Unit testing by developers</a:t>
                      </a:r>
                      <a:br>
                        <a:rPr lang="en-US" sz="1200"/>
                      </a:br>
                      <a:r>
                        <a:rPr lang="en-US" sz="1200"/>
                        <a:t>• Internal code reviews &amp; optimization</a:t>
                      </a:r>
                    </a:p>
                  </a:txBody>
                  <a:tcPr anchor="ctr"/>
                </a:tc>
                <a:tc>
                  <a:txBody>
                    <a:bodyPr/>
                    <a:lstStyle/>
                    <a:p>
                      <a:r>
                        <a:rPr lang="en-IN" sz="1200" b="1"/>
                        <a:t>₹3,50,000</a:t>
                      </a:r>
                      <a:endParaRPr lang="en-IN" sz="1200"/>
                    </a:p>
                  </a:txBody>
                  <a:tcPr anchor="ctr"/>
                </a:tc>
                <a:tc>
                  <a:txBody>
                    <a:bodyPr/>
                    <a:lstStyle/>
                    <a:p>
                      <a:r>
                        <a:rPr lang="en-US" sz="1200"/>
                        <a:t>Longest phase involving 3 developers + lead.</a:t>
                      </a:r>
                    </a:p>
                  </a:txBody>
                  <a:tcPr anchor="ctr"/>
                </a:tc>
              </a:tr>
              <a:tr h="370840">
                <a:tc>
                  <a:txBody>
                    <a:bodyPr/>
                    <a:lstStyle/>
                    <a:p>
                      <a:r>
                        <a:rPr lang="en-US" sz="1200" b="1"/>
                        <a:t>4. Testing Phase (QA &amp; UAT)</a:t>
                      </a:r>
                      <a:endParaRPr lang="en-US" sz="1200"/>
                    </a:p>
                  </a:txBody>
                  <a:tcPr anchor="ctr"/>
                </a:tc>
                <a:tc>
                  <a:txBody>
                    <a:bodyPr/>
                    <a:lstStyle/>
                    <a:p>
                      <a:r>
                        <a:rPr lang="en-IN" sz="1200" b="1"/>
                        <a:t>Month 3 (Weeks 13–14)</a:t>
                      </a:r>
                      <a:endParaRPr lang="en-IN" sz="1200"/>
                    </a:p>
                  </a:txBody>
                  <a:tcPr anchor="ctr"/>
                </a:tc>
                <a:tc>
                  <a:txBody>
                    <a:bodyPr/>
                    <a:lstStyle/>
                    <a:p>
                      <a:r>
                        <a:rPr lang="en-US" sz="1200"/>
                        <a:t>• Functional &amp; regression testing</a:t>
                      </a:r>
                      <a:br>
                        <a:rPr lang="en-US" sz="1200"/>
                      </a:br>
                      <a:r>
                        <a:rPr lang="en-US" sz="1200"/>
                        <a:t>• UAT with selected staff</a:t>
                      </a:r>
                      <a:br>
                        <a:rPr lang="en-US" sz="1200"/>
                      </a:br>
                      <a:r>
                        <a:rPr lang="en-US" sz="1200"/>
                        <a:t>• Performance testing</a:t>
                      </a:r>
                      <a:br>
                        <a:rPr lang="en-US" sz="1200"/>
                      </a:br>
                      <a:r>
                        <a:rPr lang="en-US" sz="1200"/>
                        <a:t>• Bug fixing and documentation</a:t>
                      </a:r>
                    </a:p>
                  </a:txBody>
                  <a:tcPr anchor="ctr"/>
                </a:tc>
                <a:tc>
                  <a:txBody>
                    <a:bodyPr/>
                    <a:lstStyle/>
                    <a:p>
                      <a:r>
                        <a:rPr lang="en-IN" sz="1200" b="1"/>
                        <a:t>₹1,20,000</a:t>
                      </a:r>
                      <a:endParaRPr lang="en-IN" sz="1200"/>
                    </a:p>
                  </a:txBody>
                  <a:tcPr anchor="ctr"/>
                </a:tc>
                <a:tc>
                  <a:txBody>
                    <a:bodyPr/>
                    <a:lstStyle/>
                    <a:p>
                      <a:r>
                        <a:rPr lang="en-US" sz="1200"/>
                        <a:t>Ensures system reliability &amp; business accuracy.</a:t>
                      </a:r>
                    </a:p>
                  </a:txBody>
                  <a:tcPr anchor="ctr"/>
                </a:tc>
              </a:tr>
              <a:tr h="370840">
                <a:tc>
                  <a:txBody>
                    <a:bodyPr/>
                    <a:lstStyle/>
                    <a:p>
                      <a:r>
                        <a:rPr lang="en-IN" sz="1200" b="1"/>
                        <a:t>5. Deployment Phase</a:t>
                      </a:r>
                      <a:endParaRPr lang="en-IN" sz="1200"/>
                    </a:p>
                  </a:txBody>
                  <a:tcPr anchor="ctr"/>
                </a:tc>
                <a:tc>
                  <a:txBody>
                    <a:bodyPr/>
                    <a:lstStyle/>
                    <a:p>
                      <a:r>
                        <a:rPr lang="en-IN" sz="1200" b="1"/>
                        <a:t>Month 4 (Weeks 15–16)</a:t>
                      </a:r>
                      <a:endParaRPr lang="en-IN" sz="1200"/>
                    </a:p>
                  </a:txBody>
                  <a:tcPr anchor="ctr"/>
                </a:tc>
                <a:tc>
                  <a:txBody>
                    <a:bodyPr/>
                    <a:lstStyle/>
                    <a:p>
                      <a:r>
                        <a:rPr lang="en-US" sz="1200"/>
                        <a:t>• Final migration to production</a:t>
                      </a:r>
                      <a:br>
                        <a:rPr lang="en-US" sz="1200"/>
                      </a:br>
                      <a:r>
                        <a:rPr lang="en-US" sz="1200"/>
                        <a:t>• Configuration setup</a:t>
                      </a:r>
                      <a:br>
                        <a:rPr lang="en-US" sz="1200"/>
                      </a:br>
                      <a:r>
                        <a:rPr lang="en-US" sz="1200"/>
                        <a:t>• Access rights assignment</a:t>
                      </a:r>
                      <a:br>
                        <a:rPr lang="en-US" sz="1200"/>
                      </a:br>
                      <a:r>
                        <a:rPr lang="en-US" sz="1200"/>
                        <a:t>• Training sessions for staff</a:t>
                      </a:r>
                    </a:p>
                  </a:txBody>
                  <a:tcPr anchor="ctr"/>
                </a:tc>
                <a:tc>
                  <a:txBody>
                    <a:bodyPr/>
                    <a:lstStyle/>
                    <a:p>
                      <a:r>
                        <a:rPr lang="en-IN" sz="1200" b="1"/>
                        <a:t>₹1,00,000</a:t>
                      </a:r>
                      <a:endParaRPr lang="en-IN" sz="1200"/>
                    </a:p>
                  </a:txBody>
                  <a:tcPr anchor="ctr"/>
                </a:tc>
                <a:tc>
                  <a:txBody>
                    <a:bodyPr/>
                    <a:lstStyle/>
                    <a:p>
                      <a:r>
                        <a:rPr lang="en-US" sz="1200"/>
                        <a:t>Controlled rollout with backup plan.</a:t>
                      </a:r>
                    </a:p>
                  </a:txBody>
                  <a:tcPr anchor="ctr"/>
                </a:tc>
              </a:tr>
              <a:tr h="370840">
                <a:tc>
                  <a:txBody>
                    <a:bodyPr/>
                    <a:lstStyle/>
                    <a:p>
                      <a:r>
                        <a:rPr lang="en-US" sz="1200" b="1"/>
                        <a:t>6. Maintenance &amp; Support (Post Go-Live)</a:t>
                      </a:r>
                      <a:endParaRPr lang="en-US" sz="1200"/>
                    </a:p>
                  </a:txBody>
                  <a:tcPr anchor="ctr"/>
                </a:tc>
                <a:tc>
                  <a:txBody>
                    <a:bodyPr/>
                    <a:lstStyle/>
                    <a:p>
                      <a:r>
                        <a:rPr lang="en-US" sz="1200" b="1"/>
                        <a:t>Month 4 (Week 17 onward)</a:t>
                      </a:r>
                      <a:endParaRPr lang="en-US" sz="1200"/>
                    </a:p>
                  </a:txBody>
                  <a:tcPr anchor="ctr"/>
                </a:tc>
                <a:tc>
                  <a:txBody>
                    <a:bodyPr/>
                    <a:lstStyle/>
                    <a:p>
                      <a:r>
                        <a:rPr lang="en-US" sz="1200"/>
                        <a:t>• 30-day hypercare support</a:t>
                      </a:r>
                      <a:br>
                        <a:rPr lang="en-US" sz="1200"/>
                      </a:br>
                      <a:r>
                        <a:rPr lang="en-US" sz="1200"/>
                        <a:t>• Monitor system stability</a:t>
                      </a:r>
                      <a:br>
                        <a:rPr lang="en-US" sz="1200"/>
                      </a:br>
                      <a:r>
                        <a:rPr lang="en-US" sz="1200"/>
                        <a:t>• Resolve post-go-live issues</a:t>
                      </a:r>
                      <a:br>
                        <a:rPr lang="en-US" sz="1200"/>
                      </a:br>
                      <a:r>
                        <a:rPr lang="en-US" sz="1200"/>
                        <a:t>• Plan for next enhancement cycle</a:t>
                      </a:r>
                    </a:p>
                  </a:txBody>
                  <a:tcPr anchor="ctr"/>
                </a:tc>
                <a:tc>
                  <a:txBody>
                    <a:bodyPr/>
                    <a:lstStyle/>
                    <a:p>
                      <a:r>
                        <a:rPr lang="en-IN" sz="1200" b="1"/>
                        <a:t>₹80,000 (initial)</a:t>
                      </a:r>
                      <a:endParaRPr lang="en-IN" sz="1200"/>
                    </a:p>
                  </a:txBody>
                  <a:tcPr anchor="ctr"/>
                </a:tc>
                <a:tc>
                  <a:txBody>
                    <a:bodyPr/>
                    <a:lstStyle/>
                    <a:p>
                      <a:r>
                        <a:rPr lang="en-US" sz="1200" dirty="0"/>
                        <a:t>Transition to long-term maintenance phase.</a:t>
                      </a:r>
                    </a:p>
                  </a:txBody>
                  <a:tcPr anchor="ctr"/>
                </a:tc>
              </a:tr>
            </a:tbl>
          </a:graphicData>
        </a:graphic>
      </p:graphicFrame>
    </p:spTree>
    <p:extLst>
      <p:ext uri="{BB962C8B-B14F-4D97-AF65-F5344CB8AC3E}">
        <p14:creationId xmlns:p14="http://schemas.microsoft.com/office/powerpoint/2010/main" val="128520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9" y="1124744"/>
            <a:ext cx="8568952" cy="3570208"/>
          </a:xfrm>
          <a:prstGeom prst="rect">
            <a:avLst/>
          </a:prstGeom>
          <a:noFill/>
        </p:spPr>
        <p:txBody>
          <a:bodyPr wrap="square" rtlCol="0">
            <a:spAutoFit/>
          </a:bodyPr>
          <a:lstStyle/>
          <a:p>
            <a:r>
              <a:rPr lang="en-US" sz="2000" b="1" dirty="0" smtClean="0"/>
              <a:t>Other Resources : </a:t>
            </a:r>
          </a:p>
          <a:p>
            <a:endParaRPr lang="en-US" sz="2000" b="1" dirty="0"/>
          </a:p>
          <a:p>
            <a:r>
              <a:rPr lang="en-US" sz="2000" b="1" dirty="0" smtClean="0"/>
              <a:t>Hardware</a:t>
            </a:r>
          </a:p>
          <a:p>
            <a:r>
              <a:rPr lang="en-US" sz="1400" dirty="0" smtClean="0"/>
              <a:t>Dedicated Servers for Hosting the application and Database</a:t>
            </a:r>
          </a:p>
          <a:p>
            <a:r>
              <a:rPr lang="en-US" sz="1400" dirty="0" smtClean="0"/>
              <a:t>Backup and Disaster recovery system</a:t>
            </a:r>
          </a:p>
          <a:p>
            <a:endParaRPr lang="en-US" sz="1400" dirty="0"/>
          </a:p>
          <a:p>
            <a:r>
              <a:rPr lang="en-US" sz="2000" b="1" dirty="0" smtClean="0"/>
              <a:t>Software</a:t>
            </a:r>
          </a:p>
          <a:p>
            <a:r>
              <a:rPr lang="en-US" sz="1400" dirty="0" smtClean="0"/>
              <a:t>Development tools (Java IDE’s, Database tools)</a:t>
            </a:r>
          </a:p>
          <a:p>
            <a:r>
              <a:rPr lang="en-US" sz="1400" dirty="0" smtClean="0"/>
              <a:t>Automated email parsing tools</a:t>
            </a:r>
          </a:p>
          <a:p>
            <a:r>
              <a:rPr lang="en-US" sz="1400" dirty="0" smtClean="0"/>
              <a:t>Certificate template design tools</a:t>
            </a:r>
          </a:p>
          <a:p>
            <a:endParaRPr lang="en-US" sz="1400" dirty="0"/>
          </a:p>
          <a:p>
            <a:r>
              <a:rPr lang="en-US" sz="2000" b="1" dirty="0" smtClean="0"/>
              <a:t>Network</a:t>
            </a:r>
          </a:p>
          <a:p>
            <a:r>
              <a:rPr lang="en-US" sz="1400" dirty="0" smtClean="0"/>
              <a:t>High Speed Internet connections</a:t>
            </a:r>
          </a:p>
          <a:p>
            <a:r>
              <a:rPr lang="en-US" sz="1400" dirty="0" smtClean="0"/>
              <a:t>VPN’s or secure email gateways for handling clients data securely</a:t>
            </a:r>
            <a:endParaRPr lang="en-US" sz="1400" dirty="0"/>
          </a:p>
        </p:txBody>
      </p:sp>
    </p:spTree>
    <p:extLst>
      <p:ext uri="{BB962C8B-B14F-4D97-AF65-F5344CB8AC3E}">
        <p14:creationId xmlns:p14="http://schemas.microsoft.com/office/powerpoint/2010/main" val="1672038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060848"/>
            <a:ext cx="8064896" cy="2123658"/>
          </a:xfrm>
          <a:prstGeom prst="rect">
            <a:avLst/>
          </a:prstGeom>
          <a:noFill/>
        </p:spPr>
        <p:txBody>
          <a:bodyPr wrap="square" rtlCol="0">
            <a:spAutoFit/>
          </a:bodyPr>
          <a:lstStyle/>
          <a:p>
            <a:r>
              <a:rPr lang="en-US" sz="2000" b="1" dirty="0"/>
              <a:t>Deliverables:</a:t>
            </a:r>
          </a:p>
          <a:p>
            <a:endParaRPr lang="en-US" sz="1600" dirty="0"/>
          </a:p>
          <a:p>
            <a:r>
              <a:rPr lang="en-US" sz="1600" dirty="0" smtClean="0"/>
              <a:t>Enhanced Loan Management System</a:t>
            </a:r>
            <a:endParaRPr lang="en-US" sz="1600" dirty="0"/>
          </a:p>
          <a:p>
            <a:r>
              <a:rPr lang="en-US" sz="1600" dirty="0"/>
              <a:t>Staff training materials &amp; user manuals</a:t>
            </a:r>
          </a:p>
          <a:p>
            <a:r>
              <a:rPr lang="en-US" sz="1600" dirty="0"/>
              <a:t>Integration with existing credit bureau APIs</a:t>
            </a:r>
          </a:p>
          <a:p>
            <a:r>
              <a:rPr lang="en-US" sz="1600" dirty="0"/>
              <a:t>Pilot rollout in selected branches</a:t>
            </a:r>
          </a:p>
          <a:p>
            <a:r>
              <a:rPr lang="en-US" sz="1600" dirty="0"/>
              <a:t>User training guides</a:t>
            </a:r>
          </a:p>
          <a:p>
            <a:r>
              <a:rPr lang="en-US" sz="1600" dirty="0"/>
              <a:t>Later full rollout</a:t>
            </a:r>
          </a:p>
        </p:txBody>
      </p:sp>
    </p:spTree>
    <p:extLst>
      <p:ext uri="{BB962C8B-B14F-4D97-AF65-F5344CB8AC3E}">
        <p14:creationId xmlns:p14="http://schemas.microsoft.com/office/powerpoint/2010/main" val="3432621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3699" y="908720"/>
            <a:ext cx="8280920" cy="3908762"/>
          </a:xfrm>
          <a:prstGeom prst="rect">
            <a:avLst/>
          </a:prstGeom>
          <a:noFill/>
        </p:spPr>
        <p:txBody>
          <a:bodyPr wrap="square" rtlCol="0">
            <a:spAutoFit/>
          </a:bodyPr>
          <a:lstStyle/>
          <a:p>
            <a:r>
              <a:rPr lang="en-US" sz="2000" b="1" dirty="0" smtClean="0"/>
              <a:t>Risks and Dependencies</a:t>
            </a:r>
          </a:p>
          <a:p>
            <a:endParaRPr lang="en-US" sz="1200" dirty="0"/>
          </a:p>
          <a:p>
            <a:pPr marL="228600" indent="-228600">
              <a:buAutoNum type="arabicPeriod"/>
            </a:pPr>
            <a:r>
              <a:rPr lang="en-US" sz="1200" b="1" dirty="0" smtClean="0"/>
              <a:t>Technical Risk</a:t>
            </a:r>
            <a:r>
              <a:rPr lang="en-US" sz="1200" dirty="0" smtClean="0"/>
              <a:t> - </a:t>
            </a:r>
            <a:r>
              <a:rPr lang="en-US" sz="1200" dirty="0"/>
              <a:t>The new ELMS features may face issues while connecting with the existing </a:t>
            </a:r>
            <a:r>
              <a:rPr lang="en-US" sz="1200" dirty="0" err="1"/>
              <a:t>Saksham</a:t>
            </a:r>
            <a:r>
              <a:rPr lang="en-US" sz="1200" dirty="0"/>
              <a:t> system</a:t>
            </a:r>
            <a:r>
              <a:rPr lang="en-US" sz="1200" dirty="0" smtClean="0"/>
              <a:t>. </a:t>
            </a:r>
            <a:r>
              <a:rPr lang="en-US" sz="1200" b="1" dirty="0"/>
              <a:t>Dependency:</a:t>
            </a:r>
            <a:r>
              <a:rPr lang="en-US" sz="1200" dirty="0"/>
              <a:t> API documents and test environment from IT team</a:t>
            </a:r>
            <a:r>
              <a:rPr lang="en-US" sz="1200" dirty="0" smtClean="0"/>
              <a:t>.</a:t>
            </a:r>
          </a:p>
          <a:p>
            <a:pPr marL="228600" indent="-228600">
              <a:buAutoNum type="arabicPeriod"/>
            </a:pPr>
            <a:endParaRPr lang="en-US" sz="1200" dirty="0"/>
          </a:p>
          <a:p>
            <a:pPr marL="228600" indent="-228600">
              <a:buAutoNum type="arabicPeriod"/>
            </a:pPr>
            <a:r>
              <a:rPr lang="en-US" sz="1200" dirty="0" smtClean="0"/>
              <a:t> </a:t>
            </a:r>
            <a:r>
              <a:rPr lang="en-US" sz="1200" b="1" dirty="0" smtClean="0"/>
              <a:t>Data Migration Risk </a:t>
            </a:r>
            <a:r>
              <a:rPr lang="en-US" sz="1200" dirty="0" smtClean="0"/>
              <a:t>- </a:t>
            </a:r>
            <a:r>
              <a:rPr lang="en-US" sz="1200" dirty="0"/>
              <a:t>Some customer data may get missed or duplicated while transferring </a:t>
            </a:r>
            <a:r>
              <a:rPr lang="en-US" sz="1200" dirty="0" smtClean="0"/>
              <a:t>records.</a:t>
            </a:r>
          </a:p>
          <a:p>
            <a:r>
              <a:rPr lang="en-US" sz="1200" b="1" dirty="0" smtClean="0"/>
              <a:t>       Dependency</a:t>
            </a:r>
            <a:r>
              <a:rPr lang="en-US" sz="1200" b="1" dirty="0"/>
              <a:t>:</a:t>
            </a:r>
            <a:r>
              <a:rPr lang="en-US" sz="1200" dirty="0"/>
              <a:t> Access to correct and clean old data</a:t>
            </a:r>
            <a:r>
              <a:rPr lang="en-US" sz="1200" dirty="0" smtClean="0"/>
              <a:t>.</a:t>
            </a:r>
          </a:p>
          <a:p>
            <a:endParaRPr lang="en-US" sz="1200" dirty="0" smtClean="0"/>
          </a:p>
          <a:p>
            <a:pPr marL="228600" indent="-228600">
              <a:buAutoNum type="arabicPeriod" startAt="3"/>
            </a:pPr>
            <a:r>
              <a:rPr lang="en-IN" sz="1200" b="1" dirty="0" smtClean="0"/>
              <a:t>Budget </a:t>
            </a:r>
            <a:r>
              <a:rPr lang="en-IN" sz="1200" b="1" dirty="0"/>
              <a:t>and Timeline </a:t>
            </a:r>
            <a:r>
              <a:rPr lang="en-IN" sz="1200" b="1" dirty="0" smtClean="0"/>
              <a:t>Risk - </a:t>
            </a:r>
            <a:r>
              <a:rPr lang="en-US" sz="1200" dirty="0"/>
              <a:t>If development or testing takes longer, cost may go beyond plan</a:t>
            </a:r>
            <a:r>
              <a:rPr lang="en-US" sz="1200" dirty="0" smtClean="0"/>
              <a:t>.</a:t>
            </a:r>
          </a:p>
          <a:p>
            <a:r>
              <a:rPr lang="en-US" sz="1200" b="1" dirty="0"/>
              <a:t>      Dependency:</a:t>
            </a:r>
            <a:r>
              <a:rPr lang="en-US" sz="1200" dirty="0"/>
              <a:t> Timely approvals from project sponsor</a:t>
            </a:r>
            <a:r>
              <a:rPr lang="en-US" sz="1200" dirty="0" smtClean="0"/>
              <a:t>.</a:t>
            </a:r>
          </a:p>
          <a:p>
            <a:endParaRPr lang="en-US" sz="1200" b="1" dirty="0"/>
          </a:p>
          <a:p>
            <a:r>
              <a:rPr lang="en-US" sz="1200" dirty="0" smtClean="0"/>
              <a:t>4</a:t>
            </a:r>
            <a:r>
              <a:rPr lang="en-US" sz="1200" b="1" dirty="0" smtClean="0"/>
              <a:t>. Testing and Quality Risk - </a:t>
            </a:r>
            <a:r>
              <a:rPr lang="en-US" sz="1200" dirty="0"/>
              <a:t>Some bugs may go unnoticed or system may slow down during peak usage</a:t>
            </a:r>
            <a:r>
              <a:rPr lang="en-US" sz="1200" dirty="0" smtClean="0"/>
              <a:t>.</a:t>
            </a:r>
          </a:p>
          <a:p>
            <a:r>
              <a:rPr lang="en-US" sz="1200" dirty="0"/>
              <a:t> </a:t>
            </a:r>
            <a:r>
              <a:rPr lang="en-US" sz="1200" dirty="0" smtClean="0"/>
              <a:t>    </a:t>
            </a:r>
            <a:r>
              <a:rPr lang="en-US" sz="1200" b="1" dirty="0"/>
              <a:t>Dependency:</a:t>
            </a:r>
            <a:r>
              <a:rPr lang="en-US" sz="1200" dirty="0"/>
              <a:t> QA team and proper test setup</a:t>
            </a:r>
            <a:r>
              <a:rPr lang="en-US" sz="1200" dirty="0" smtClean="0"/>
              <a:t>.</a:t>
            </a:r>
          </a:p>
          <a:p>
            <a:endParaRPr lang="en-US" sz="1200" dirty="0"/>
          </a:p>
          <a:p>
            <a:r>
              <a:rPr lang="en-US" sz="1200" dirty="0" smtClean="0"/>
              <a:t>5. </a:t>
            </a:r>
            <a:r>
              <a:rPr lang="en-US" sz="1200" b="1" dirty="0" smtClean="0"/>
              <a:t>Compliance Risk</a:t>
            </a:r>
            <a:r>
              <a:rPr lang="en-US" sz="1200" dirty="0" smtClean="0"/>
              <a:t> </a:t>
            </a:r>
            <a:r>
              <a:rPr lang="en-US" sz="1200" dirty="0"/>
              <a:t>-  Missing any RBI or audit rule may cause delay in approval</a:t>
            </a:r>
            <a:r>
              <a:rPr lang="en-US" sz="1200" dirty="0" smtClean="0"/>
              <a:t>.</a:t>
            </a:r>
          </a:p>
          <a:p>
            <a:r>
              <a:rPr lang="en-US" sz="1200" dirty="0"/>
              <a:t> </a:t>
            </a:r>
            <a:r>
              <a:rPr lang="en-US" sz="1200" dirty="0" smtClean="0"/>
              <a:t>   </a:t>
            </a:r>
            <a:r>
              <a:rPr lang="en-US" sz="1200" b="1" dirty="0"/>
              <a:t>Dependency:</a:t>
            </a:r>
            <a:r>
              <a:rPr lang="en-US" sz="1200" dirty="0"/>
              <a:t> Legal and compliance team approval</a:t>
            </a:r>
            <a:r>
              <a:rPr lang="en-US" sz="1200" dirty="0" smtClean="0"/>
              <a:t>.</a:t>
            </a:r>
          </a:p>
          <a:p>
            <a:endParaRPr lang="en-US" sz="1200" dirty="0"/>
          </a:p>
          <a:p>
            <a:r>
              <a:rPr lang="en-US" sz="1200" dirty="0" smtClean="0"/>
              <a:t>6. </a:t>
            </a:r>
            <a:r>
              <a:rPr lang="en-US" sz="1200" b="1" dirty="0" smtClean="0"/>
              <a:t>User Adoption Risk - </a:t>
            </a:r>
            <a:r>
              <a:rPr lang="en-US" sz="1200" dirty="0"/>
              <a:t>Employees may take time to understand and use the new system</a:t>
            </a:r>
            <a:r>
              <a:rPr lang="en-US" sz="1200" dirty="0" smtClean="0"/>
              <a:t>.</a:t>
            </a:r>
          </a:p>
          <a:p>
            <a:r>
              <a:rPr lang="en-US" sz="1200" b="1" dirty="0"/>
              <a:t>     Dependency:</a:t>
            </a:r>
            <a:r>
              <a:rPr lang="en-US" sz="1200" dirty="0"/>
              <a:t> Support from HR for scheduling training sessions</a:t>
            </a:r>
            <a:r>
              <a:rPr lang="en-US" sz="1200" dirty="0" smtClean="0"/>
              <a:t>.</a:t>
            </a:r>
            <a:endParaRPr lang="en-US" sz="1200" b="1" dirty="0" smtClean="0"/>
          </a:p>
          <a:p>
            <a:endParaRPr lang="en-US" sz="1200" b="1" dirty="0" smtClean="0"/>
          </a:p>
        </p:txBody>
      </p:sp>
    </p:spTree>
    <p:extLst>
      <p:ext uri="{BB962C8B-B14F-4D97-AF65-F5344CB8AC3E}">
        <p14:creationId xmlns:p14="http://schemas.microsoft.com/office/powerpoint/2010/main" val="406971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4781" y="1872517"/>
            <a:ext cx="8065096" cy="2677656"/>
          </a:xfrm>
          <a:prstGeom prst="rect">
            <a:avLst/>
          </a:prstGeom>
          <a:noFill/>
        </p:spPr>
        <p:txBody>
          <a:bodyPr wrap="square" rtlCol="0">
            <a:spAutoFit/>
          </a:bodyPr>
          <a:lstStyle/>
          <a:p>
            <a:r>
              <a:rPr lang="en-US" sz="2400" b="1" dirty="0" smtClean="0"/>
              <a:t>Situation</a:t>
            </a:r>
          </a:p>
          <a:p>
            <a:endParaRPr lang="en-US" sz="1200" b="1" dirty="0" smtClean="0"/>
          </a:p>
          <a:p>
            <a:endParaRPr lang="en-US" sz="1400" dirty="0" smtClean="0"/>
          </a:p>
          <a:p>
            <a:r>
              <a:rPr lang="en-US" sz="1400" dirty="0" smtClean="0"/>
              <a:t>Currently, in the </a:t>
            </a:r>
            <a:r>
              <a:rPr lang="en-US" sz="1400" dirty="0" err="1" smtClean="0"/>
              <a:t>Saksham</a:t>
            </a:r>
            <a:r>
              <a:rPr lang="en-US" sz="1400" dirty="0" smtClean="0"/>
              <a:t> application, only basic Banking Operation related work can be done</a:t>
            </a:r>
          </a:p>
          <a:p>
            <a:r>
              <a:rPr lang="en-US" sz="1400" dirty="0" smtClean="0"/>
              <a:t>For Loan - </a:t>
            </a:r>
            <a:r>
              <a:rPr lang="en-US" sz="1400" dirty="0"/>
              <a:t>employees need to check eligibility using multiple tools, refer to policy documents, and verify details through various </a:t>
            </a:r>
            <a:r>
              <a:rPr lang="en-US" sz="1400" dirty="0" smtClean="0"/>
              <a:t>departments. There is no Centralized System that is automated and documented in one place. It </a:t>
            </a:r>
            <a:r>
              <a:rPr lang="en-US" sz="1400" dirty="0"/>
              <a:t>i</a:t>
            </a:r>
            <a:r>
              <a:rPr lang="en-US" sz="1400" dirty="0" smtClean="0"/>
              <a:t>s a time-consuming process and also increases the chances of calculation errors which leads to inconsistent decisions across branches.</a:t>
            </a:r>
          </a:p>
          <a:p>
            <a:endParaRPr lang="en-US" sz="1200" dirty="0"/>
          </a:p>
          <a:p>
            <a:endParaRPr lang="en-US" sz="1200" dirty="0" smtClean="0"/>
          </a:p>
          <a:p>
            <a:endParaRPr lang="en-US" sz="1200" dirty="0"/>
          </a:p>
          <a:p>
            <a:endParaRPr lang="en-IN" sz="1200" dirty="0"/>
          </a:p>
        </p:txBody>
      </p:sp>
    </p:spTree>
    <p:extLst>
      <p:ext uri="{BB962C8B-B14F-4D97-AF65-F5344CB8AC3E}">
        <p14:creationId xmlns:p14="http://schemas.microsoft.com/office/powerpoint/2010/main" val="2081169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5912" y="1268760"/>
            <a:ext cx="8568952" cy="4308872"/>
          </a:xfrm>
          <a:prstGeom prst="rect">
            <a:avLst/>
          </a:prstGeom>
        </p:spPr>
        <p:txBody>
          <a:bodyPr wrap="square">
            <a:spAutoFit/>
          </a:bodyPr>
          <a:lstStyle/>
          <a:p>
            <a:r>
              <a:rPr lang="en-US" b="1" dirty="0"/>
              <a:t>Conclusion / Project </a:t>
            </a:r>
            <a:r>
              <a:rPr lang="en-US" b="1" dirty="0" smtClean="0"/>
              <a:t>Summary</a:t>
            </a:r>
          </a:p>
          <a:p>
            <a:endParaRPr lang="en-US" b="1" dirty="0"/>
          </a:p>
          <a:p>
            <a:r>
              <a:rPr lang="en-US" sz="1400" dirty="0"/>
              <a:t>The </a:t>
            </a:r>
            <a:r>
              <a:rPr lang="en-US" sz="1400" b="1" dirty="0"/>
              <a:t>Enhanced Loan Management System (ELMS)</a:t>
            </a:r>
            <a:r>
              <a:rPr lang="en-US" sz="1400" dirty="0"/>
              <a:t> is designed to modernize the current </a:t>
            </a:r>
            <a:r>
              <a:rPr lang="en-US" sz="1400" i="1" dirty="0" err="1"/>
              <a:t>Saksham</a:t>
            </a:r>
            <a:r>
              <a:rPr lang="en-US" sz="1400" dirty="0"/>
              <a:t> banking platform by improving efficiency, accuracy, and user experience for both employees and customers.</a:t>
            </a:r>
          </a:p>
          <a:p>
            <a:r>
              <a:rPr lang="en-US" sz="1400" dirty="0"/>
              <a:t>This enhancement will automate several manual loan-related activities and bring transparency to the process.</a:t>
            </a:r>
            <a:br>
              <a:rPr lang="en-US" sz="1400" dirty="0"/>
            </a:br>
            <a:r>
              <a:rPr lang="en-US" sz="1400" dirty="0"/>
              <a:t>By focusing on digital automation, data accuracy, and real-time access, the system aims to create a seamless experience within the organization</a:t>
            </a:r>
            <a:r>
              <a:rPr lang="en-US" sz="1400" dirty="0" smtClean="0"/>
              <a:t>.</a:t>
            </a:r>
          </a:p>
          <a:p>
            <a:endParaRPr lang="en-US" sz="1400" dirty="0"/>
          </a:p>
          <a:p>
            <a:r>
              <a:rPr lang="en-US" sz="1400" dirty="0"/>
              <a:t>The project follows the </a:t>
            </a:r>
            <a:r>
              <a:rPr lang="en-US" sz="1400" b="1" dirty="0"/>
              <a:t>Waterfall Model</a:t>
            </a:r>
            <a:r>
              <a:rPr lang="en-US" sz="1400" dirty="0"/>
              <a:t>, ensuring each phase — from requirement gathering to deployment — is completed with proper documentation and approval.</a:t>
            </a:r>
          </a:p>
          <a:p>
            <a:r>
              <a:rPr lang="en-US" sz="1400" dirty="0"/>
              <a:t>The </a:t>
            </a:r>
            <a:r>
              <a:rPr lang="en-US" sz="1400" b="1" dirty="0"/>
              <a:t>enhancements are customer-focused</a:t>
            </a:r>
            <a:r>
              <a:rPr lang="en-US" sz="1400" dirty="0"/>
              <a:t>, ensuring faster loan processing, fewer manual errors, and improved data visibility.</a:t>
            </a:r>
          </a:p>
          <a:p>
            <a:r>
              <a:rPr lang="en-US" sz="1400" dirty="0"/>
              <a:t>Employees will benefit from an </a:t>
            </a:r>
            <a:r>
              <a:rPr lang="en-US" sz="1400" b="1" dirty="0"/>
              <a:t>easy-to-use interface</a:t>
            </a:r>
            <a:r>
              <a:rPr lang="en-US" sz="1400" dirty="0"/>
              <a:t>, automated reports, and reduced workload.</a:t>
            </a:r>
          </a:p>
          <a:p>
            <a:r>
              <a:rPr lang="en-US" sz="1400" dirty="0"/>
              <a:t>Stakeholders gain </a:t>
            </a:r>
            <a:r>
              <a:rPr lang="en-US" sz="1400" b="1" dirty="0"/>
              <a:t>real-time insights and performance tracking</a:t>
            </a:r>
            <a:r>
              <a:rPr lang="en-US" sz="1400" dirty="0"/>
              <a:t>, improving decision-making and operational control.</a:t>
            </a:r>
          </a:p>
          <a:p>
            <a:r>
              <a:rPr lang="en-US" sz="1400" dirty="0"/>
              <a:t>Post-implementation, the system is expected to improve overall loan processing speed by </a:t>
            </a:r>
            <a:r>
              <a:rPr lang="en-US" sz="1400" b="1" dirty="0"/>
              <a:t>35–40%</a:t>
            </a:r>
            <a:r>
              <a:rPr lang="en-US" sz="1400" dirty="0"/>
              <a:t>, and reduce manual intervention by </a:t>
            </a:r>
            <a:r>
              <a:rPr lang="en-US" sz="1400" b="1" dirty="0"/>
              <a:t>50%</a:t>
            </a:r>
            <a:r>
              <a:rPr lang="en-US" sz="1400" dirty="0"/>
              <a:t>.</a:t>
            </a:r>
          </a:p>
          <a:p>
            <a:endParaRPr lang="en-US" sz="1400" dirty="0"/>
          </a:p>
        </p:txBody>
      </p:sp>
    </p:spTree>
    <p:extLst>
      <p:ext uri="{BB962C8B-B14F-4D97-AF65-F5344CB8AC3E}">
        <p14:creationId xmlns:p14="http://schemas.microsoft.com/office/powerpoint/2010/main" val="3661232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6204" y="1988840"/>
            <a:ext cx="8280920" cy="3077766"/>
          </a:xfrm>
          <a:prstGeom prst="rect">
            <a:avLst/>
          </a:prstGeom>
          <a:noFill/>
        </p:spPr>
        <p:txBody>
          <a:bodyPr wrap="square" rtlCol="0">
            <a:spAutoFit/>
          </a:bodyPr>
          <a:lstStyle/>
          <a:p>
            <a:r>
              <a:rPr lang="en-US" sz="2000" b="1" dirty="0" smtClean="0"/>
              <a:t>Problem Statement</a:t>
            </a:r>
          </a:p>
          <a:p>
            <a:endParaRPr lang="en-US" sz="1200" b="1" dirty="0" smtClean="0"/>
          </a:p>
          <a:p>
            <a:r>
              <a:rPr lang="en-US" sz="1400" dirty="0" smtClean="0"/>
              <a:t>Title : Challenges Identified</a:t>
            </a:r>
          </a:p>
          <a:p>
            <a:endParaRPr lang="en-US" sz="1400" dirty="0" smtClean="0"/>
          </a:p>
          <a:p>
            <a:r>
              <a:rPr lang="en-US" sz="1400" dirty="0" smtClean="0"/>
              <a:t>1. Time-consuming </a:t>
            </a:r>
            <a:r>
              <a:rPr lang="en-US" sz="1400" dirty="0"/>
              <a:t>process due to manual data validation and cross-checking.</a:t>
            </a:r>
          </a:p>
          <a:p>
            <a:r>
              <a:rPr lang="en-US" sz="1400" dirty="0" smtClean="0"/>
              <a:t>2. Lack </a:t>
            </a:r>
            <a:r>
              <a:rPr lang="en-US" sz="1400" dirty="0"/>
              <a:t>of transparency in the loan approval workflow — difficult to track application status.</a:t>
            </a:r>
          </a:p>
          <a:p>
            <a:r>
              <a:rPr lang="en-US" sz="1400" dirty="0" smtClean="0"/>
              <a:t>3. Limited </a:t>
            </a:r>
            <a:r>
              <a:rPr lang="en-US" sz="1400" dirty="0"/>
              <a:t>data accessibility — employees need to refer to different systems for eligibility, salary details, and approval status.</a:t>
            </a:r>
          </a:p>
          <a:p>
            <a:r>
              <a:rPr lang="en-US" sz="1400" dirty="0" smtClean="0"/>
              <a:t>4. Higher </a:t>
            </a:r>
            <a:r>
              <a:rPr lang="en-US" sz="1400" dirty="0"/>
              <a:t>error chances in eligibility calculations and approvals.</a:t>
            </a:r>
          </a:p>
          <a:p>
            <a:r>
              <a:rPr lang="en-US" sz="1400" dirty="0" smtClean="0"/>
              <a:t>5. No </a:t>
            </a:r>
            <a:r>
              <a:rPr lang="en-US" sz="1400" dirty="0"/>
              <a:t>automated alerts or notifications for pending approvals or disbursements.</a:t>
            </a:r>
          </a:p>
          <a:p>
            <a:r>
              <a:rPr lang="en-US" sz="1400" dirty="0" smtClean="0"/>
              <a:t>6. Absence </a:t>
            </a:r>
            <a:r>
              <a:rPr lang="en-US" sz="1400" dirty="0"/>
              <a:t>of real-time reporting and analytics for management review.</a:t>
            </a:r>
          </a:p>
          <a:p>
            <a:endParaRPr lang="en-US" sz="1200" b="1" dirty="0"/>
          </a:p>
          <a:p>
            <a:endParaRPr lang="en-US" sz="1200" b="1" dirty="0" smtClean="0"/>
          </a:p>
          <a:p>
            <a:endParaRPr lang="en-IN" sz="1200" dirty="0"/>
          </a:p>
        </p:txBody>
      </p:sp>
    </p:spTree>
    <p:extLst>
      <p:ext uri="{BB962C8B-B14F-4D97-AF65-F5344CB8AC3E}">
        <p14:creationId xmlns:p14="http://schemas.microsoft.com/office/powerpoint/2010/main" val="3755879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2411005"/>
            <a:ext cx="7056784" cy="2062103"/>
          </a:xfrm>
          <a:prstGeom prst="rect">
            <a:avLst/>
          </a:prstGeom>
          <a:noFill/>
        </p:spPr>
        <p:txBody>
          <a:bodyPr wrap="square" rtlCol="0">
            <a:spAutoFit/>
          </a:bodyPr>
          <a:lstStyle/>
          <a:p>
            <a:r>
              <a:rPr lang="en-US" sz="2000" b="1" dirty="0" smtClean="0"/>
              <a:t>Opportunity</a:t>
            </a:r>
          </a:p>
          <a:p>
            <a:endParaRPr lang="en-US" sz="1200" dirty="0"/>
          </a:p>
          <a:p>
            <a:r>
              <a:rPr lang="en-US" sz="1400" dirty="0"/>
              <a:t>Introducing an enhanced module </a:t>
            </a:r>
            <a:r>
              <a:rPr lang="en-US" sz="1400" dirty="0" smtClean="0"/>
              <a:t> </a:t>
            </a:r>
            <a:r>
              <a:rPr lang="en-US" sz="1400" b="1" dirty="0" smtClean="0"/>
              <a:t>Enhanced </a:t>
            </a:r>
            <a:r>
              <a:rPr lang="en-US" sz="1400" b="1" dirty="0"/>
              <a:t>Loan Management System (ELMS</a:t>
            </a:r>
            <a:r>
              <a:rPr lang="en-US" sz="1400" b="1" dirty="0" smtClean="0"/>
              <a:t>)</a:t>
            </a:r>
          </a:p>
          <a:p>
            <a:endParaRPr lang="en-US" sz="1400" b="1" dirty="0"/>
          </a:p>
          <a:p>
            <a:r>
              <a:rPr lang="en-US" sz="1400" dirty="0" smtClean="0"/>
              <a:t>1. Automate </a:t>
            </a:r>
            <a:r>
              <a:rPr lang="en-US" sz="1400" dirty="0"/>
              <a:t>the end-to-end loan workflow inside </a:t>
            </a:r>
            <a:r>
              <a:rPr lang="en-US" sz="1400" dirty="0" err="1"/>
              <a:t>Saksham</a:t>
            </a:r>
            <a:r>
              <a:rPr lang="en-US" sz="1400" dirty="0"/>
              <a:t>.</a:t>
            </a:r>
          </a:p>
          <a:p>
            <a:r>
              <a:rPr lang="en-US" sz="1400" dirty="0" smtClean="0"/>
              <a:t>2. Improve </a:t>
            </a:r>
            <a:r>
              <a:rPr lang="en-US" sz="1400" dirty="0"/>
              <a:t>employee experience and reduce turnaround time.</a:t>
            </a:r>
          </a:p>
          <a:p>
            <a:r>
              <a:rPr lang="en-US" sz="1400" dirty="0" smtClean="0"/>
              <a:t>3. Enhance </a:t>
            </a:r>
            <a:r>
              <a:rPr lang="en-US" sz="1400" dirty="0"/>
              <a:t>decision-making with real-time data, reports, and audit trails</a:t>
            </a:r>
            <a:r>
              <a:rPr lang="en-US" sz="1400" dirty="0" smtClean="0"/>
              <a:t>. </a:t>
            </a:r>
          </a:p>
          <a:p>
            <a:r>
              <a:rPr lang="en-US" sz="1400" dirty="0"/>
              <a:t>4. Reduce processing time by 70%</a:t>
            </a:r>
          </a:p>
          <a:p>
            <a:endParaRPr lang="en-US" sz="1200" dirty="0" smtClean="0"/>
          </a:p>
        </p:txBody>
      </p:sp>
    </p:spTree>
    <p:extLst>
      <p:ext uri="{BB962C8B-B14F-4D97-AF65-F5344CB8AC3E}">
        <p14:creationId xmlns:p14="http://schemas.microsoft.com/office/powerpoint/2010/main" val="1703358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916832"/>
            <a:ext cx="7920880" cy="3231654"/>
          </a:xfrm>
          <a:prstGeom prst="rect">
            <a:avLst/>
          </a:prstGeom>
          <a:noFill/>
        </p:spPr>
        <p:txBody>
          <a:bodyPr wrap="square" rtlCol="0">
            <a:spAutoFit/>
          </a:bodyPr>
          <a:lstStyle/>
          <a:p>
            <a:r>
              <a:rPr lang="en-US" sz="2000" b="1" dirty="0" smtClean="0"/>
              <a:t>Purpose Statement</a:t>
            </a:r>
          </a:p>
          <a:p>
            <a:endParaRPr lang="en-US" sz="1600" dirty="0" smtClean="0"/>
          </a:p>
          <a:p>
            <a:r>
              <a:rPr lang="en-US" sz="1400" dirty="0"/>
              <a:t>The purpose of this project is to design and implement enhanced functionalities within the </a:t>
            </a:r>
            <a:r>
              <a:rPr lang="en-US" sz="1400" dirty="0" err="1" smtClean="0"/>
              <a:t>Saksham</a:t>
            </a:r>
            <a:r>
              <a:rPr lang="en-US" sz="1400" dirty="0" smtClean="0"/>
              <a:t> with Enhanced Loan </a:t>
            </a:r>
            <a:r>
              <a:rPr lang="en-US" sz="1400" dirty="0"/>
              <a:t>Management System to improve efficiency, accuracy, and user experience for both employees and customers. The new features will automate eligibility checks, streamline loan processing workflows, and introduce real-time dashboards for performance tracking</a:t>
            </a:r>
            <a:r>
              <a:rPr lang="en-US" sz="1400" dirty="0" smtClean="0"/>
              <a:t>.</a:t>
            </a:r>
          </a:p>
          <a:p>
            <a:endParaRPr lang="en-US" sz="1400" dirty="0"/>
          </a:p>
          <a:p>
            <a:r>
              <a:rPr lang="en-US" sz="1400" dirty="0"/>
              <a:t>By implementing these improvements, employees will experience up to 40% reduction in manual data processing time, enabling faster decision-making and better customer service. Customers will benefit from quicker loan approvals, transparent eligibility criteria, and an improved digital experience, aligning with the organization’s vision of operational excellence and digital transformation.</a:t>
            </a:r>
          </a:p>
          <a:p>
            <a:endParaRPr lang="en-IN" sz="1400" dirty="0"/>
          </a:p>
        </p:txBody>
      </p:sp>
    </p:spTree>
    <p:extLst>
      <p:ext uri="{BB962C8B-B14F-4D97-AF65-F5344CB8AC3E}">
        <p14:creationId xmlns:p14="http://schemas.microsoft.com/office/powerpoint/2010/main" val="3213372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2877" y="980728"/>
            <a:ext cx="8352928" cy="4647426"/>
          </a:xfrm>
          <a:prstGeom prst="rect">
            <a:avLst/>
          </a:prstGeom>
          <a:noFill/>
        </p:spPr>
        <p:txBody>
          <a:bodyPr wrap="square" rtlCol="0">
            <a:spAutoFit/>
          </a:bodyPr>
          <a:lstStyle/>
          <a:p>
            <a:r>
              <a:rPr lang="en-US" sz="2000" b="1" dirty="0" smtClean="0"/>
              <a:t>Project Objectives</a:t>
            </a:r>
          </a:p>
          <a:p>
            <a:endParaRPr lang="en-US" sz="1200" dirty="0" smtClean="0"/>
          </a:p>
          <a:p>
            <a:r>
              <a:rPr lang="en-US" sz="1200" b="1" dirty="0" smtClean="0"/>
              <a:t>1. Automate </a:t>
            </a:r>
            <a:r>
              <a:rPr lang="en-US" sz="1200" b="1" dirty="0"/>
              <a:t>Customer Loan Eligibility</a:t>
            </a:r>
            <a:endParaRPr lang="en-US" sz="1200" dirty="0"/>
          </a:p>
          <a:p>
            <a:r>
              <a:rPr lang="en-US" sz="1200" dirty="0"/>
              <a:t>Implement rule-based algorithms to instantly validate customer loan applications using parameters like income, credit history, account balance, and banking relationship</a:t>
            </a:r>
            <a:r>
              <a:rPr lang="en-US" sz="1200" dirty="0" smtClean="0"/>
              <a:t>.</a:t>
            </a:r>
          </a:p>
          <a:p>
            <a:endParaRPr lang="en-US" sz="1200" dirty="0" smtClean="0"/>
          </a:p>
          <a:p>
            <a:r>
              <a:rPr lang="en-US" sz="1200" dirty="0" smtClean="0"/>
              <a:t>2. </a:t>
            </a:r>
            <a:r>
              <a:rPr lang="en-US" sz="1200" b="1" dirty="0"/>
              <a:t>Develop Customer Loan Dashboard</a:t>
            </a:r>
            <a:endParaRPr lang="en-US" sz="1200" dirty="0"/>
          </a:p>
          <a:p>
            <a:r>
              <a:rPr lang="en-US" sz="1200" dirty="0"/>
              <a:t>Provide a unified interface where customers can submit applications, track loan status in real time, and view repayment schedules digitally</a:t>
            </a:r>
            <a:r>
              <a:rPr lang="en-US" sz="1200" dirty="0" smtClean="0"/>
              <a:t>.</a:t>
            </a:r>
          </a:p>
          <a:p>
            <a:endParaRPr lang="en-US" sz="1200" dirty="0"/>
          </a:p>
          <a:p>
            <a:r>
              <a:rPr lang="en-US" sz="1200" dirty="0" smtClean="0"/>
              <a:t>3. </a:t>
            </a:r>
            <a:r>
              <a:rPr lang="en-US" sz="1200" b="1" dirty="0"/>
              <a:t>Integrate with Core Banking System (CBS)</a:t>
            </a:r>
            <a:endParaRPr lang="en-US" sz="1200" dirty="0"/>
          </a:p>
          <a:p>
            <a:r>
              <a:rPr lang="en-US" sz="1200" dirty="0"/>
              <a:t>Connect with existing banking systems to fetch account, transaction, and KYC data for automated processing and reduce manual interventions</a:t>
            </a:r>
            <a:r>
              <a:rPr lang="en-US" sz="1200" dirty="0" smtClean="0"/>
              <a:t>.</a:t>
            </a:r>
          </a:p>
          <a:p>
            <a:endParaRPr lang="en-US" sz="1200" dirty="0"/>
          </a:p>
          <a:p>
            <a:r>
              <a:rPr lang="en-US" sz="1200" dirty="0" smtClean="0"/>
              <a:t>4.</a:t>
            </a:r>
            <a:r>
              <a:rPr lang="en-US" sz="1200" b="1" dirty="0"/>
              <a:t> Real-Time Reporting &amp; MIS Analytics</a:t>
            </a:r>
            <a:endParaRPr lang="en-US" sz="1200" dirty="0"/>
          </a:p>
          <a:p>
            <a:r>
              <a:rPr lang="en-US" sz="1200" dirty="0"/>
              <a:t>Provide management with dashboards showing loan applications, approval rates, repayment schedules, and trend analysis for better decision-making.</a:t>
            </a:r>
          </a:p>
          <a:p>
            <a:endParaRPr lang="en-US" sz="1200" dirty="0" smtClean="0"/>
          </a:p>
          <a:p>
            <a:r>
              <a:rPr lang="en-US" sz="1200" dirty="0" smtClean="0"/>
              <a:t>5. </a:t>
            </a:r>
            <a:r>
              <a:rPr lang="en-US" sz="1200" b="1" dirty="0"/>
              <a:t>Workflow Automation &amp; Reduced Processing Time</a:t>
            </a:r>
            <a:endParaRPr lang="en-US" sz="1200" dirty="0"/>
          </a:p>
          <a:p>
            <a:r>
              <a:rPr lang="en-US" sz="1200" dirty="0"/>
              <a:t>Replace manual verification steps with system-driven checks, reducing customer loan processing time by </a:t>
            </a:r>
            <a:r>
              <a:rPr lang="en-US" sz="1200" b="1" dirty="0"/>
              <a:t>up to 35</a:t>
            </a:r>
            <a:r>
              <a:rPr lang="en-US" sz="1200" b="1" dirty="0" smtClean="0"/>
              <a:t>%</a:t>
            </a:r>
            <a:r>
              <a:rPr lang="en-US" sz="1200" dirty="0" smtClean="0"/>
              <a:t>.</a:t>
            </a:r>
          </a:p>
          <a:p>
            <a:endParaRPr lang="en-US" sz="1200" dirty="0" smtClean="0"/>
          </a:p>
          <a:p>
            <a:r>
              <a:rPr lang="en-US" sz="1200" dirty="0" smtClean="0"/>
              <a:t>6</a:t>
            </a:r>
            <a:r>
              <a:rPr lang="en-US" sz="1200" b="1" dirty="0" smtClean="0"/>
              <a:t>.  Notification </a:t>
            </a:r>
            <a:r>
              <a:rPr lang="en-US" sz="1200" b="1" dirty="0"/>
              <a:t>&amp; Alerts System</a:t>
            </a:r>
            <a:endParaRPr lang="en-US" sz="1200" dirty="0"/>
          </a:p>
          <a:p>
            <a:r>
              <a:rPr lang="en-US" sz="1200" dirty="0"/>
              <a:t>Configure automated SMS, email, or in-app alerts for each stage of the loan lifecycle: application received, verification, approval/rejection, and repayment reminders</a:t>
            </a:r>
            <a:r>
              <a:rPr lang="en-US" sz="1200" dirty="0" smtClean="0"/>
              <a:t>.</a:t>
            </a:r>
            <a:endParaRPr lang="en-US" sz="1200" dirty="0"/>
          </a:p>
        </p:txBody>
      </p:sp>
    </p:spTree>
    <p:extLst>
      <p:ext uri="{BB962C8B-B14F-4D97-AF65-F5344CB8AC3E}">
        <p14:creationId xmlns:p14="http://schemas.microsoft.com/office/powerpoint/2010/main" val="3088429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0559" y="1916832"/>
            <a:ext cx="8208912" cy="2985433"/>
          </a:xfrm>
          <a:prstGeom prst="rect">
            <a:avLst/>
          </a:prstGeom>
          <a:noFill/>
        </p:spPr>
        <p:txBody>
          <a:bodyPr wrap="square" rtlCol="0">
            <a:spAutoFit/>
          </a:bodyPr>
          <a:lstStyle/>
          <a:p>
            <a:r>
              <a:rPr lang="en-US" sz="2000" b="1" dirty="0" smtClean="0"/>
              <a:t>Success Criteria</a:t>
            </a:r>
          </a:p>
          <a:p>
            <a:endParaRPr lang="en-US" sz="1400" b="1" dirty="0" smtClean="0"/>
          </a:p>
          <a:p>
            <a:pPr marL="342900" indent="-342900">
              <a:buAutoNum type="arabicPeriod"/>
            </a:pPr>
            <a:r>
              <a:rPr lang="en-US" sz="1400" dirty="0" smtClean="0"/>
              <a:t>Efficiency </a:t>
            </a:r>
            <a:r>
              <a:rPr lang="en-US" sz="1400" dirty="0"/>
              <a:t>Improvement: Automation of manual eligibility checks will reduce employee workload by up to 40%, allowing staff to focus on complex cases rather than repetitive </a:t>
            </a:r>
            <a:r>
              <a:rPr lang="en-US" sz="1400" dirty="0" smtClean="0"/>
              <a:t>tasks.</a:t>
            </a:r>
          </a:p>
          <a:p>
            <a:pPr marL="342900" indent="-342900">
              <a:buAutoNum type="arabicPeriod"/>
            </a:pPr>
            <a:r>
              <a:rPr lang="en-US" sz="1400" dirty="0" smtClean="0"/>
              <a:t>Reduced </a:t>
            </a:r>
            <a:r>
              <a:rPr lang="en-US" sz="1400" dirty="0"/>
              <a:t>Errors: System-driven verifications will lower human error in loan approvals by approximately 30</a:t>
            </a:r>
            <a:r>
              <a:rPr lang="en-US" sz="1400" dirty="0" smtClean="0"/>
              <a:t>%.</a:t>
            </a:r>
          </a:p>
          <a:p>
            <a:pPr marL="342900" indent="-342900">
              <a:buAutoNum type="arabicPeriod"/>
            </a:pPr>
            <a:r>
              <a:rPr lang="en-US" sz="1400" dirty="0" smtClean="0"/>
              <a:t>Faster </a:t>
            </a:r>
            <a:r>
              <a:rPr lang="en-US" sz="1400" dirty="0"/>
              <a:t>Processing: Staff can manage more loan applications in less time, reducing overall turnaround by 35</a:t>
            </a:r>
            <a:r>
              <a:rPr lang="en-US" sz="1400" dirty="0" smtClean="0"/>
              <a:t>%.</a:t>
            </a:r>
          </a:p>
          <a:p>
            <a:pPr marL="342900" indent="-342900">
              <a:buAutoNum type="arabicPeriod"/>
            </a:pPr>
            <a:r>
              <a:rPr lang="en-US" sz="1400" dirty="0" smtClean="0"/>
              <a:t>Customers get Faster Loan Approvals and better experience</a:t>
            </a:r>
          </a:p>
          <a:p>
            <a:pPr marL="342900" indent="-342900">
              <a:buAutoNum type="arabicPeriod"/>
            </a:pPr>
            <a:r>
              <a:rPr lang="en-US" sz="1400" dirty="0" smtClean="0"/>
              <a:t>Management gets better data driven insights with accurate data helps them in improved decision making </a:t>
            </a:r>
          </a:p>
          <a:p>
            <a:pPr marL="342900" indent="-342900">
              <a:buFontTx/>
              <a:buAutoNum type="arabicPeriod"/>
            </a:pPr>
            <a:r>
              <a:rPr lang="en-US" sz="1400" dirty="0"/>
              <a:t>Aligns with banking needs and does not require new system migration.</a:t>
            </a:r>
          </a:p>
          <a:p>
            <a:endParaRPr lang="en-US" sz="1400" dirty="0"/>
          </a:p>
        </p:txBody>
      </p:sp>
    </p:spTree>
    <p:extLst>
      <p:ext uri="{BB962C8B-B14F-4D97-AF65-F5344CB8AC3E}">
        <p14:creationId xmlns:p14="http://schemas.microsoft.com/office/powerpoint/2010/main" val="1452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404664"/>
            <a:ext cx="8280920" cy="4431983"/>
          </a:xfrm>
          <a:prstGeom prst="rect">
            <a:avLst/>
          </a:prstGeom>
          <a:noFill/>
        </p:spPr>
        <p:txBody>
          <a:bodyPr wrap="square" rtlCol="0">
            <a:spAutoFit/>
          </a:bodyPr>
          <a:lstStyle/>
          <a:p>
            <a:r>
              <a:rPr lang="en-US" sz="2000" b="1" dirty="0" smtClean="0"/>
              <a:t>Waterfall Model/Approach</a:t>
            </a:r>
          </a:p>
          <a:p>
            <a:endParaRPr lang="en-US" sz="2000" b="1" dirty="0"/>
          </a:p>
          <a:p>
            <a:endParaRPr lang="en-US" sz="1200" dirty="0"/>
          </a:p>
          <a:p>
            <a:r>
              <a:rPr lang="en-US" sz="1400" b="1" dirty="0" smtClean="0"/>
              <a:t>Requirement Gathering – 15 days </a:t>
            </a:r>
          </a:p>
          <a:p>
            <a:endParaRPr lang="en-US" sz="1200" b="1" dirty="0" smtClean="0"/>
          </a:p>
          <a:p>
            <a:pPr marL="228600" indent="-228600">
              <a:buAutoNum type="arabicPeriod"/>
            </a:pPr>
            <a:r>
              <a:rPr lang="en-US" sz="1200" dirty="0" smtClean="0"/>
              <a:t>Collect feedback from stakeholders, Branch employees, customers, Management, It Team</a:t>
            </a:r>
          </a:p>
          <a:p>
            <a:pPr marL="228600" indent="-228600">
              <a:buAutoNum type="arabicPeriod"/>
            </a:pPr>
            <a:endParaRPr lang="en-US" sz="1200" dirty="0" smtClean="0"/>
          </a:p>
          <a:p>
            <a:pPr marL="228600" indent="-228600">
              <a:buAutoNum type="arabicPeriod"/>
            </a:pPr>
            <a:r>
              <a:rPr lang="en-US" sz="1200" dirty="0" smtClean="0"/>
              <a:t>Requirement Elicitation</a:t>
            </a:r>
          </a:p>
          <a:p>
            <a:pPr marL="171450" indent="-171450">
              <a:buFont typeface="Arial" panose="020B0604020202020204" pitchFamily="34" charset="0"/>
              <a:buChar char="•"/>
            </a:pPr>
            <a:r>
              <a:rPr lang="en-US" sz="1200" dirty="0" smtClean="0"/>
              <a:t>Interviews with the bank staff to understand current process, </a:t>
            </a:r>
          </a:p>
          <a:p>
            <a:pPr marL="171450" indent="-171450">
              <a:buFont typeface="Arial" panose="020B0604020202020204" pitchFamily="34" charset="0"/>
              <a:buChar char="•"/>
            </a:pPr>
            <a:r>
              <a:rPr lang="en-US" sz="1200" dirty="0" smtClean="0"/>
              <a:t>Workshops with stakeholders to prioritize features,</a:t>
            </a:r>
          </a:p>
          <a:p>
            <a:pPr marL="171450" indent="-171450">
              <a:buFont typeface="Arial" panose="020B0604020202020204" pitchFamily="34" charset="0"/>
              <a:buChar char="•"/>
            </a:pPr>
            <a:r>
              <a:rPr lang="en-US" sz="1200" dirty="0" smtClean="0"/>
              <a:t>Document Analysis – Review current loan forms, approval workflows, and other reports to identity gaps</a:t>
            </a:r>
          </a:p>
          <a:p>
            <a:pPr marL="171450" indent="-171450">
              <a:buFont typeface="Arial" panose="020B0604020202020204" pitchFamily="34" charset="0"/>
              <a:buChar char="•"/>
            </a:pPr>
            <a:r>
              <a:rPr lang="en-US" sz="1200" dirty="0" smtClean="0"/>
              <a:t>Observation – observe current loan process to understand delay, errors and steps</a:t>
            </a:r>
          </a:p>
          <a:p>
            <a:pPr marL="171450" indent="-171450">
              <a:buFont typeface="Arial" panose="020B0604020202020204" pitchFamily="34" charset="0"/>
              <a:buChar char="•"/>
            </a:pPr>
            <a:r>
              <a:rPr lang="en-US" sz="1200" dirty="0" smtClean="0"/>
              <a:t>Surveys/ Questionnaire – Collect feedback from customers employees</a:t>
            </a:r>
          </a:p>
          <a:p>
            <a:endParaRPr lang="en-US" sz="1200" dirty="0" smtClean="0"/>
          </a:p>
          <a:p>
            <a:r>
              <a:rPr lang="en-US" sz="1200" dirty="0" smtClean="0"/>
              <a:t>3. </a:t>
            </a:r>
            <a:r>
              <a:rPr lang="en-IN" sz="1200" dirty="0"/>
              <a:t>Requirement </a:t>
            </a:r>
            <a:r>
              <a:rPr lang="en-IN" sz="1200" dirty="0" smtClean="0"/>
              <a:t>Documentation </a:t>
            </a:r>
          </a:p>
          <a:p>
            <a:pPr marL="171450" indent="-171450">
              <a:buFont typeface="Arial" panose="020B0604020202020204" pitchFamily="34" charset="0"/>
              <a:buChar char="•"/>
            </a:pPr>
            <a:r>
              <a:rPr lang="en-US" sz="1200" dirty="0"/>
              <a:t>Business Requirement Document (BRD) – captures business needs, goals, and scope.</a:t>
            </a:r>
          </a:p>
          <a:p>
            <a:pPr marL="171450" indent="-171450">
              <a:buFont typeface="Arial" panose="020B0604020202020204" pitchFamily="34" charset="0"/>
              <a:buChar char="•"/>
            </a:pPr>
            <a:r>
              <a:rPr lang="en-US" sz="1200" dirty="0"/>
              <a:t>Functional Requirement Specification (FRS) – lists all system functionalities in detail.</a:t>
            </a:r>
          </a:p>
          <a:p>
            <a:pPr marL="171450" indent="-171450">
              <a:buFont typeface="Arial" panose="020B0604020202020204" pitchFamily="34" charset="0"/>
              <a:buChar char="•"/>
            </a:pPr>
            <a:r>
              <a:rPr lang="en-US" sz="1200" dirty="0"/>
              <a:t>Use Case Diagrams &amp; Descriptions – visual representation of loan processes and interactions.</a:t>
            </a:r>
          </a:p>
          <a:p>
            <a:pPr marL="171450" indent="-171450">
              <a:buFont typeface="Arial" panose="020B0604020202020204" pitchFamily="34" charset="0"/>
              <a:buChar char="•"/>
            </a:pPr>
            <a:r>
              <a:rPr lang="en-US" sz="1200" dirty="0"/>
              <a:t>Data Flow Diagrams (DFD) – show data movement between modules and CBS integration.</a:t>
            </a:r>
          </a:p>
          <a:p>
            <a:pPr marL="171450" indent="-171450">
              <a:buFont typeface="Arial" panose="020B0604020202020204" pitchFamily="34" charset="0"/>
              <a:buChar char="•"/>
            </a:pPr>
            <a:r>
              <a:rPr lang="en-US" sz="1200" dirty="0"/>
              <a:t>Requirement Traceability Matrix (RTM) – maps requirements to design, development, and testing phases.</a:t>
            </a:r>
          </a:p>
          <a:p>
            <a:pPr marL="171450" indent="-171450">
              <a:buFont typeface="Arial" panose="020B0604020202020204" pitchFamily="34" charset="0"/>
              <a:buChar char="•"/>
            </a:pPr>
            <a:r>
              <a:rPr lang="en-US" sz="1200" dirty="0"/>
              <a:t>Stakeholder Sign-Off Forms – for approval of requirements and scope.</a:t>
            </a:r>
          </a:p>
          <a:p>
            <a:endParaRPr lang="en-US" sz="1200" dirty="0" smtClean="0"/>
          </a:p>
        </p:txBody>
      </p:sp>
    </p:spTree>
    <p:extLst>
      <p:ext uri="{BB962C8B-B14F-4D97-AF65-F5344CB8AC3E}">
        <p14:creationId xmlns:p14="http://schemas.microsoft.com/office/powerpoint/2010/main" val="2635239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404664"/>
            <a:ext cx="8280920" cy="5878532"/>
          </a:xfrm>
          <a:prstGeom prst="rect">
            <a:avLst/>
          </a:prstGeom>
          <a:noFill/>
        </p:spPr>
        <p:txBody>
          <a:bodyPr wrap="square" rtlCol="0">
            <a:spAutoFit/>
          </a:bodyPr>
          <a:lstStyle/>
          <a:p>
            <a:r>
              <a:rPr lang="en-US" sz="2000" b="1" dirty="0" smtClean="0"/>
              <a:t>Waterfall Model/Approach</a:t>
            </a:r>
          </a:p>
          <a:p>
            <a:endParaRPr lang="en-US" sz="2000" b="1" dirty="0"/>
          </a:p>
          <a:p>
            <a:r>
              <a:rPr lang="en-US" sz="1200" b="1" dirty="0"/>
              <a:t>Design – 15 </a:t>
            </a:r>
            <a:r>
              <a:rPr lang="en-US" sz="1200" b="1" dirty="0" smtClean="0"/>
              <a:t>days</a:t>
            </a:r>
          </a:p>
          <a:p>
            <a:endParaRPr lang="en-US" sz="1200" b="1" dirty="0"/>
          </a:p>
          <a:p>
            <a:r>
              <a:rPr lang="en-US" sz="1200" dirty="0"/>
              <a:t>To create a </a:t>
            </a:r>
            <a:r>
              <a:rPr lang="en-US" sz="1200" b="1" dirty="0"/>
              <a:t>comprehensive system design</a:t>
            </a:r>
            <a:r>
              <a:rPr lang="en-US" sz="1200" dirty="0"/>
              <a:t> that translates the gathered requirements into a </a:t>
            </a:r>
            <a:r>
              <a:rPr lang="en-US" sz="1200" b="1" dirty="0"/>
              <a:t>functional and technical blueprint</a:t>
            </a:r>
            <a:r>
              <a:rPr lang="en-US" sz="1200" dirty="0"/>
              <a:t>, ensuring smooth development, integration, and scalability of the ELMS system.</a:t>
            </a:r>
          </a:p>
          <a:p>
            <a:endParaRPr lang="en-US" sz="1200" dirty="0"/>
          </a:p>
          <a:p>
            <a:r>
              <a:rPr lang="en-US" sz="1200" dirty="0"/>
              <a:t>Define </a:t>
            </a:r>
            <a:r>
              <a:rPr lang="en-US" sz="1200" b="1" dirty="0"/>
              <a:t>system architecture</a:t>
            </a:r>
            <a:r>
              <a:rPr lang="en-US" sz="1200" dirty="0"/>
              <a:t> including frontend, backend, and database layers.</a:t>
            </a:r>
          </a:p>
          <a:p>
            <a:r>
              <a:rPr lang="en-US" sz="1200" dirty="0"/>
              <a:t>Identify </a:t>
            </a:r>
            <a:r>
              <a:rPr lang="en-US" sz="1200" b="1" dirty="0"/>
              <a:t>modules and components</a:t>
            </a:r>
            <a:r>
              <a:rPr lang="en-US" sz="1200" dirty="0"/>
              <a:t>:</a:t>
            </a:r>
          </a:p>
          <a:p>
            <a:r>
              <a:rPr lang="en-US" sz="1200" dirty="0"/>
              <a:t>Loan Eligibility Engine</a:t>
            </a:r>
          </a:p>
          <a:p>
            <a:r>
              <a:rPr lang="en-US" sz="1200" dirty="0"/>
              <a:t>Customer Dashboard</a:t>
            </a:r>
          </a:p>
          <a:p>
            <a:r>
              <a:rPr lang="en-US" sz="1200" dirty="0"/>
              <a:t>Notifications &amp; Alerts Module</a:t>
            </a:r>
          </a:p>
          <a:p>
            <a:r>
              <a:rPr lang="en-US" sz="1200" dirty="0"/>
              <a:t>MIS Reporting &amp; Analytics</a:t>
            </a:r>
          </a:p>
          <a:p>
            <a:r>
              <a:rPr lang="en-US" sz="1200" dirty="0"/>
              <a:t>Plan </a:t>
            </a:r>
            <a:r>
              <a:rPr lang="en-US" sz="1200" b="1" dirty="0"/>
              <a:t>integration points</a:t>
            </a:r>
            <a:r>
              <a:rPr lang="en-US" sz="1200" dirty="0"/>
              <a:t> with Core Banking System (CBS) and other existing banking modules.</a:t>
            </a:r>
          </a:p>
          <a:p>
            <a:r>
              <a:rPr lang="en-US" sz="1200" dirty="0"/>
              <a:t>Define </a:t>
            </a:r>
            <a:r>
              <a:rPr lang="en-US" sz="1200" b="1" dirty="0"/>
              <a:t>security architecture</a:t>
            </a:r>
            <a:r>
              <a:rPr lang="en-US" sz="1200" dirty="0"/>
              <a:t>: role-based access, encryption, and audit logs.</a:t>
            </a:r>
          </a:p>
          <a:p>
            <a:endParaRPr lang="en-US" sz="1200" dirty="0"/>
          </a:p>
          <a:p>
            <a:r>
              <a:rPr lang="en-IN" sz="1200" dirty="0"/>
              <a:t>Create </a:t>
            </a:r>
            <a:r>
              <a:rPr lang="en-IN" sz="1200" b="1" dirty="0"/>
              <a:t>detailed workflow diagrams</a:t>
            </a:r>
            <a:r>
              <a:rPr lang="en-IN" sz="1200" dirty="0"/>
              <a:t> for each module:</a:t>
            </a:r>
          </a:p>
          <a:p>
            <a:r>
              <a:rPr lang="en-IN" sz="1200" dirty="0"/>
              <a:t>Loan application submission → Eligibility check → Approval/Rejection → Notification → MIS update</a:t>
            </a:r>
          </a:p>
          <a:p>
            <a:r>
              <a:rPr lang="en-IN" sz="1200" dirty="0"/>
              <a:t>Design </a:t>
            </a:r>
            <a:r>
              <a:rPr lang="en-IN" sz="1200" b="1" dirty="0"/>
              <a:t>database schema and tables</a:t>
            </a:r>
            <a:r>
              <a:rPr lang="en-IN" sz="1200" dirty="0"/>
              <a:t> for customer loan data, eligibility rules, repayment schedules, and logs.</a:t>
            </a:r>
          </a:p>
          <a:p>
            <a:r>
              <a:rPr lang="en-IN" sz="1200" dirty="0"/>
              <a:t>Define </a:t>
            </a:r>
            <a:r>
              <a:rPr lang="en-IN" sz="1200" b="1" dirty="0"/>
              <a:t>UI wireframes and layouts</a:t>
            </a:r>
            <a:r>
              <a:rPr lang="en-IN" sz="1200" dirty="0"/>
              <a:t> for dashboards, application forms, and notification screens.</a:t>
            </a:r>
          </a:p>
          <a:p>
            <a:r>
              <a:rPr lang="en-IN" sz="1200" dirty="0"/>
              <a:t>Prepare </a:t>
            </a:r>
            <a:r>
              <a:rPr lang="en-IN" sz="1200" b="1" dirty="0"/>
              <a:t>API specifications</a:t>
            </a:r>
            <a:r>
              <a:rPr lang="en-IN" sz="1200" dirty="0"/>
              <a:t> for integration with CBS and notification services (email/SMS).</a:t>
            </a:r>
          </a:p>
          <a:p>
            <a:endParaRPr lang="en-US" sz="1200" dirty="0"/>
          </a:p>
          <a:p>
            <a:r>
              <a:rPr lang="en-US" sz="1200" b="1" dirty="0"/>
              <a:t>Design Reviews</a:t>
            </a:r>
            <a:endParaRPr lang="en-US" sz="1200" dirty="0"/>
          </a:p>
          <a:p>
            <a:r>
              <a:rPr lang="en-US" sz="1200" dirty="0"/>
              <a:t>Conduct </a:t>
            </a:r>
            <a:r>
              <a:rPr lang="en-US" sz="1200" b="1" dirty="0"/>
              <a:t>peer and stakeholder reviews</a:t>
            </a:r>
            <a:r>
              <a:rPr lang="en-US" sz="1200" dirty="0"/>
              <a:t> for HLD and LLD.</a:t>
            </a:r>
          </a:p>
          <a:p>
            <a:r>
              <a:rPr lang="en-US" sz="1200" dirty="0"/>
              <a:t>Validate design against </a:t>
            </a:r>
            <a:r>
              <a:rPr lang="en-US" sz="1200" b="1" dirty="0"/>
              <a:t>requirements in BRD/FRS</a:t>
            </a:r>
            <a:r>
              <a:rPr lang="en-US" sz="1200" dirty="0"/>
              <a:t>.</a:t>
            </a:r>
          </a:p>
          <a:p>
            <a:r>
              <a:rPr lang="en-US" sz="1200" dirty="0"/>
              <a:t>Incorporate feedback and finalize design documents.</a:t>
            </a:r>
          </a:p>
          <a:p>
            <a:endParaRPr lang="en-US" sz="1200" b="1" dirty="0"/>
          </a:p>
          <a:p>
            <a:r>
              <a:rPr lang="en-US" sz="1200" b="1" dirty="0"/>
              <a:t>Prototype </a:t>
            </a:r>
            <a:r>
              <a:rPr lang="en-US" sz="1200" b="1" dirty="0" smtClean="0"/>
              <a:t>Development</a:t>
            </a:r>
            <a:endParaRPr lang="en-US" sz="1200" dirty="0"/>
          </a:p>
          <a:p>
            <a:r>
              <a:rPr lang="en-US" sz="1200" dirty="0"/>
              <a:t>Create a </a:t>
            </a:r>
            <a:r>
              <a:rPr lang="en-US" sz="1200" b="1" dirty="0"/>
              <a:t>small prototype or mockup</a:t>
            </a:r>
            <a:r>
              <a:rPr lang="en-US" sz="1200" dirty="0"/>
              <a:t> for critical modules like the customer dashboard and loan eligibility engine.</a:t>
            </a:r>
          </a:p>
          <a:p>
            <a:r>
              <a:rPr lang="en-US" sz="1200" dirty="0"/>
              <a:t>Helps stakeholders </a:t>
            </a:r>
            <a:r>
              <a:rPr lang="en-US" sz="1200" b="1" dirty="0"/>
              <a:t>visualize workflow</a:t>
            </a:r>
            <a:r>
              <a:rPr lang="en-US" sz="1200" dirty="0"/>
              <a:t> before full development</a:t>
            </a:r>
            <a:r>
              <a:rPr lang="en-US" sz="1200" dirty="0" smtClean="0"/>
              <a:t>.</a:t>
            </a:r>
            <a:endParaRPr lang="en-US" sz="1200" dirty="0"/>
          </a:p>
        </p:txBody>
      </p:sp>
    </p:spTree>
    <p:extLst>
      <p:ext uri="{BB962C8B-B14F-4D97-AF65-F5344CB8AC3E}">
        <p14:creationId xmlns:p14="http://schemas.microsoft.com/office/powerpoint/2010/main" val="24760788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1493</TotalTime>
  <Words>2202</Words>
  <Application>Microsoft Office PowerPoint</Application>
  <PresentationFormat>On-screen Show (4:3)</PresentationFormat>
  <Paragraphs>345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40</cp:revision>
  <dcterms:created xsi:type="dcterms:W3CDTF">2025-10-01T07:20:44Z</dcterms:created>
  <dcterms:modified xsi:type="dcterms:W3CDTF">2025-10-25T09:45:53Z</dcterms:modified>
</cp:coreProperties>
</file>