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2" r:id="rId4"/>
  </p:sldMasterIdLst>
  <p:notesMasterIdLst>
    <p:notesMasterId r:id="rId23"/>
  </p:notesMasterIdLst>
  <p:sldIdLst>
    <p:sldId id="257" r:id="rId5"/>
    <p:sldId id="265" r:id="rId6"/>
    <p:sldId id="258" r:id="rId7"/>
    <p:sldId id="259" r:id="rId8"/>
    <p:sldId id="260" r:id="rId9"/>
    <p:sldId id="261" r:id="rId10"/>
    <p:sldId id="262" r:id="rId11"/>
    <p:sldId id="263" r:id="rId12"/>
    <p:sldId id="264" r:id="rId13"/>
    <p:sldId id="266" r:id="rId14"/>
    <p:sldId id="267" r:id="rId15"/>
    <p:sldId id="268" r:id="rId16"/>
    <p:sldId id="269" r:id="rId17"/>
    <p:sldId id="270" r:id="rId18"/>
    <p:sldId id="271" r:id="rId19"/>
    <p:sldId id="272" r:id="rId20"/>
    <p:sldId id="273" r:id="rId21"/>
    <p:sldId id="274"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02" autoAdjust="0"/>
    <p:restoredTop sz="93447" autoAdjust="0"/>
  </p:normalViewPr>
  <p:slideViewPr>
    <p:cSldViewPr snapToGrid="0">
      <p:cViewPr varScale="1">
        <p:scale>
          <a:sx n="59" d="100"/>
          <a:sy n="59" d="100"/>
        </p:scale>
        <p:origin x="1000" y="5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8" d="100"/>
          <a:sy n="48" d="100"/>
        </p:scale>
        <p:origin x="2752" y="3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9ABEF7-089E-45DA-9F66-B21F715B9471}" type="datetimeFigureOut">
              <a:rPr lang="en-IN" smtClean="0"/>
              <a:t>16-08-2025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F8C8EC-6089-428C-9194-A3167A129490}" type="slidenum">
              <a:rPr lang="en-IN" smtClean="0"/>
              <a:t>‹#›</a:t>
            </a:fld>
            <a:endParaRPr lang="en-IN"/>
          </a:p>
        </p:txBody>
      </p:sp>
    </p:spTree>
    <p:extLst>
      <p:ext uri="{BB962C8B-B14F-4D97-AF65-F5344CB8AC3E}">
        <p14:creationId xmlns:p14="http://schemas.microsoft.com/office/powerpoint/2010/main" val="18216560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C2F8C8EC-6089-428C-9194-A3167A129490}" type="slidenum">
              <a:rPr lang="en-IN" smtClean="0"/>
              <a:t>1</a:t>
            </a:fld>
            <a:endParaRPr lang="en-IN"/>
          </a:p>
        </p:txBody>
      </p:sp>
    </p:spTree>
    <p:extLst>
      <p:ext uri="{BB962C8B-B14F-4D97-AF65-F5344CB8AC3E}">
        <p14:creationId xmlns:p14="http://schemas.microsoft.com/office/powerpoint/2010/main" val="3359856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8/16/2025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900175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8/16/2025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83591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8/16/2025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88849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8/16/2025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5244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8/16/2025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66680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8/16/2025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48332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8/16/2025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4804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8/16/2025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3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8/16/2025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29494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8/16/2025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61766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8/16/2025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73289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8/16/2025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000897896"/>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11" r:id="rId5"/>
    <p:sldLayoutId id="2147483760" r:id="rId6"/>
    <p:sldLayoutId id="2147483762" r:id="rId7"/>
    <p:sldLayoutId id="2147483706" r:id="rId8"/>
    <p:sldLayoutId id="2147483709" r:id="rId9"/>
    <p:sldLayoutId id="2147483707" r:id="rId10"/>
    <p:sldLayoutId id="2147483708" r:id="rId11"/>
  </p:sldLayoutIdLst>
  <p:hf sldNum="0" hdr="0" ftr="0" dt="0"/>
  <p:txStyles>
    <p:titleStyle>
      <a:lvl1pPr algn="l" defTabSz="457200" rtl="0" eaLnBrk="1" latinLnBrk="0" hangingPunct="1">
        <a:lnSpc>
          <a:spcPct val="100000"/>
        </a:lnSpc>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D6D7A0BC-0046-4CAA-8E7F-DCAFE511E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C21E816-31F5-48BB-BD02-D15F2F18B48A}"/>
              </a:ext>
            </a:extLst>
          </p:cNvPr>
          <p:cNvSpPr>
            <a:spLocks noGrp="1"/>
          </p:cNvSpPr>
          <p:nvPr>
            <p:ph type="ctrTitle"/>
          </p:nvPr>
        </p:nvSpPr>
        <p:spPr>
          <a:xfrm>
            <a:off x="581191" y="1020431"/>
            <a:ext cx="10993549" cy="1475013"/>
          </a:xfrm>
        </p:spPr>
        <p:txBody>
          <a:bodyPr>
            <a:normAutofit/>
          </a:bodyPr>
          <a:lstStyle/>
          <a:p>
            <a:r>
              <a:rPr lang="en-US" dirty="0"/>
              <a:t>Project Proposal – ICS Global Proxy Services</a:t>
            </a:r>
          </a:p>
        </p:txBody>
      </p:sp>
      <p:sp>
        <p:nvSpPr>
          <p:cNvPr id="3" name="Subtitle 2">
            <a:extLst>
              <a:ext uri="{FF2B5EF4-FFF2-40B4-BE49-F238E27FC236}">
                <a16:creationId xmlns:a16="http://schemas.microsoft.com/office/drawing/2014/main" id="{835D6E6B-3353-491C-A3C6-F278D6CED8B3}"/>
              </a:ext>
            </a:extLst>
          </p:cNvPr>
          <p:cNvSpPr>
            <a:spLocks noGrp="1"/>
          </p:cNvSpPr>
          <p:nvPr>
            <p:ph type="subTitle" idx="1"/>
          </p:nvPr>
        </p:nvSpPr>
        <p:spPr>
          <a:xfrm>
            <a:off x="581194" y="2495445"/>
            <a:ext cx="10993546" cy="468233"/>
          </a:xfrm>
        </p:spPr>
        <p:txBody>
          <a:bodyPr>
            <a:normAutofit/>
          </a:bodyPr>
          <a:lstStyle/>
          <a:p>
            <a:r>
              <a:rPr lang="en-US" dirty="0"/>
              <a:t>Enhancement of Internal Tools for Proxy Voting Event Management</a:t>
            </a:r>
          </a:p>
        </p:txBody>
      </p:sp>
      <p:sp>
        <p:nvSpPr>
          <p:cNvPr id="20" name="Rectangle 19">
            <a:extLst>
              <a:ext uri="{FF2B5EF4-FFF2-40B4-BE49-F238E27FC236}">
                <a16:creationId xmlns:a16="http://schemas.microsoft.com/office/drawing/2014/main" id="{E7C6334F-6411-41EC-AD7D-179EDD8B5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6B02CEE-3AF8-4349-9B3E-8970E6DF62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3">
            <a:extLst>
              <a:ext uri="{FF2B5EF4-FFF2-40B4-BE49-F238E27FC236}">
                <a16:creationId xmlns:a16="http://schemas.microsoft.com/office/drawing/2014/main" id="{AAA01CF0-3FB5-44EB-B7DE-F2E86374C2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6" name="Picture 5" descr="abstract image">
            <a:extLst>
              <a:ext uri="{FF2B5EF4-FFF2-40B4-BE49-F238E27FC236}">
                <a16:creationId xmlns:a16="http://schemas.microsoft.com/office/drawing/2014/main" id="{F1A8C364-94D4-4630-BAD0-78722F347055}"/>
              </a:ext>
            </a:extLst>
          </p:cNvPr>
          <p:cNvPicPr>
            <a:picLocks noChangeAspect="1"/>
          </p:cNvPicPr>
          <p:nvPr/>
        </p:nvPicPr>
        <p:blipFill rotWithShape="1">
          <a:blip r:embed="rId3">
            <a:extLst>
              <a:ext uri="{28A0092B-C50C-407E-A947-70E740481C1C}">
                <a14:useLocalDpi xmlns:a14="http://schemas.microsoft.com/office/drawing/2010/main" val="0"/>
              </a:ext>
            </a:extLst>
          </a:blip>
          <a:srcRect/>
          <a:stretch/>
        </p:blipFill>
        <p:spPr>
          <a:xfrm>
            <a:off x="711177" y="3140407"/>
            <a:ext cx="7646722" cy="2248021"/>
          </a:xfrm>
          <a:prstGeom prst="rect">
            <a:avLst/>
          </a:prstGeom>
        </p:spPr>
      </p:pic>
      <p:sp>
        <p:nvSpPr>
          <p:cNvPr id="5" name="TextBox 4">
            <a:extLst>
              <a:ext uri="{FF2B5EF4-FFF2-40B4-BE49-F238E27FC236}">
                <a16:creationId xmlns:a16="http://schemas.microsoft.com/office/drawing/2014/main" id="{69D02D88-8BF2-8B08-B232-10EA10DDAC8C}"/>
              </a:ext>
            </a:extLst>
          </p:cNvPr>
          <p:cNvSpPr txBox="1"/>
          <p:nvPr/>
        </p:nvSpPr>
        <p:spPr>
          <a:xfrm>
            <a:off x="8897126" y="3242275"/>
            <a:ext cx="2293388" cy="1200329"/>
          </a:xfrm>
          <a:prstGeom prst="rect">
            <a:avLst/>
          </a:prstGeom>
          <a:noFill/>
        </p:spPr>
        <p:txBody>
          <a:bodyPr wrap="square">
            <a:spAutoFit/>
          </a:bodyPr>
          <a:lstStyle/>
          <a:p>
            <a:r>
              <a:rPr lang="en-US" b="1" dirty="0"/>
              <a:t>Prepared By:</a:t>
            </a:r>
            <a:br>
              <a:rPr lang="en-US" dirty="0"/>
            </a:br>
            <a:r>
              <a:rPr lang="en-US" dirty="0"/>
              <a:t>Anirudh </a:t>
            </a:r>
            <a:r>
              <a:rPr lang="en-US" dirty="0" err="1"/>
              <a:t>Gottipamula</a:t>
            </a:r>
            <a:r>
              <a:rPr lang="en-US" dirty="0"/>
              <a:t> </a:t>
            </a:r>
            <a:r>
              <a:rPr lang="en-US" b="1" dirty="0"/>
              <a:t>Date:</a:t>
            </a:r>
            <a:br>
              <a:rPr lang="en-US" dirty="0"/>
            </a:br>
            <a:r>
              <a:rPr lang="en-US" dirty="0"/>
              <a:t>16/08/2025</a:t>
            </a:r>
          </a:p>
        </p:txBody>
      </p:sp>
    </p:spTree>
    <p:extLst>
      <p:ext uri="{BB962C8B-B14F-4D97-AF65-F5344CB8AC3E}">
        <p14:creationId xmlns:p14="http://schemas.microsoft.com/office/powerpoint/2010/main" val="247580555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AB225B-2FF4-9A86-80C3-A2FC8E0AE0F6}"/>
              </a:ext>
            </a:extLst>
          </p:cNvPr>
          <p:cNvSpPr>
            <a:spLocks noGrp="1"/>
          </p:cNvSpPr>
          <p:nvPr>
            <p:ph idx="1"/>
          </p:nvPr>
        </p:nvSpPr>
        <p:spPr>
          <a:xfrm>
            <a:off x="504992" y="1611757"/>
            <a:ext cx="11029615" cy="3634486"/>
          </a:xfrm>
        </p:spPr>
        <p:txBody>
          <a:bodyPr>
            <a:normAutofit fontScale="25000" lnSpcReduction="20000"/>
          </a:bodyPr>
          <a:lstStyle/>
          <a:p>
            <a:pPr marL="0" indent="0">
              <a:buNone/>
            </a:pPr>
            <a:r>
              <a:rPr lang="en-IN" sz="7200" b="1" dirty="0"/>
              <a:t>3. Development</a:t>
            </a:r>
          </a:p>
          <a:p>
            <a:r>
              <a:rPr lang="en-IN" sz="7200" dirty="0"/>
              <a:t>Enhance MOCHA and Mainframe screens to support automated updates.</a:t>
            </a:r>
          </a:p>
          <a:p>
            <a:r>
              <a:rPr lang="en-IN" sz="7200" dirty="0"/>
              <a:t>Develop validation and error-handling mechanisms for event data.</a:t>
            </a:r>
          </a:p>
          <a:p>
            <a:r>
              <a:rPr lang="en-IN" sz="7200" dirty="0"/>
              <a:t>Implement request tracking and monitoring dashboards.</a:t>
            </a:r>
          </a:p>
          <a:p>
            <a:r>
              <a:rPr lang="en-IN" sz="7200" dirty="0"/>
              <a:t>Build modules for notifications and internal stakeholder communication.</a:t>
            </a:r>
          </a:p>
          <a:p>
            <a:r>
              <a:rPr lang="en-IN" sz="7200" dirty="0"/>
              <a:t>Backend enhancements using COBOL/Mainframe technologies (or relevant tech stack).</a:t>
            </a:r>
          </a:p>
          <a:p>
            <a:pPr marL="0" indent="0">
              <a:buNone/>
            </a:pPr>
            <a:r>
              <a:rPr lang="en-IN" sz="7200" b="1" dirty="0"/>
              <a:t>Deliverable:</a:t>
            </a:r>
            <a:r>
              <a:rPr lang="en-IN" sz="7200" dirty="0"/>
              <a:t> Fully coded and internally tested modules.</a:t>
            </a:r>
          </a:p>
          <a:p>
            <a:pPr marL="0" indent="0">
              <a:buNone/>
            </a:pPr>
            <a:r>
              <a:rPr lang="en-US" sz="7200" b="1" dirty="0"/>
              <a:t>4. Testing</a:t>
            </a:r>
          </a:p>
          <a:p>
            <a:r>
              <a:rPr lang="en-US" sz="7200" dirty="0"/>
              <a:t>Perform unit testing of enhancements to ensure correctness.</a:t>
            </a:r>
          </a:p>
          <a:p>
            <a:r>
              <a:rPr lang="en-US" sz="7200" dirty="0"/>
              <a:t>Conduct system and integration testing across MOCHA, Screen 400, and Screen 10.</a:t>
            </a:r>
          </a:p>
          <a:p>
            <a:r>
              <a:rPr lang="en-US" sz="7200" dirty="0"/>
              <a:t>Validate data accuracy, turnaround time improvements, and compliance.</a:t>
            </a:r>
          </a:p>
          <a:p>
            <a:r>
              <a:rPr lang="en-US" sz="7200" dirty="0"/>
              <a:t>Conduct User Acceptance Testing (UAT) with operations team.</a:t>
            </a:r>
          </a:p>
          <a:p>
            <a:pPr marL="0" indent="0">
              <a:buNone/>
            </a:pPr>
            <a:r>
              <a:rPr lang="en-US" sz="7200" b="1" dirty="0"/>
              <a:t>Deliverable:</a:t>
            </a:r>
            <a:r>
              <a:rPr lang="en-US" sz="7200" dirty="0"/>
              <a:t> Test Plan, Test Cases, and UAT Sign-off Document.</a:t>
            </a:r>
          </a:p>
          <a:p>
            <a:pPr marL="0" indent="0">
              <a:buNone/>
            </a:pPr>
            <a:endParaRPr lang="en-IN" dirty="0"/>
          </a:p>
          <a:p>
            <a:pPr marL="0" indent="0">
              <a:buNone/>
            </a:pPr>
            <a:endParaRPr lang="en-IN" dirty="0"/>
          </a:p>
        </p:txBody>
      </p:sp>
    </p:spTree>
    <p:extLst>
      <p:ext uri="{BB962C8B-B14F-4D97-AF65-F5344CB8AC3E}">
        <p14:creationId xmlns:p14="http://schemas.microsoft.com/office/powerpoint/2010/main" val="1887284193"/>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E663EDE-E9F3-A188-EF5D-037B9A43C6AC}"/>
              </a:ext>
            </a:extLst>
          </p:cNvPr>
          <p:cNvSpPr>
            <a:spLocks noGrp="1"/>
          </p:cNvSpPr>
          <p:nvPr>
            <p:ph idx="1"/>
          </p:nvPr>
        </p:nvSpPr>
        <p:spPr>
          <a:xfrm>
            <a:off x="581192" y="1382921"/>
            <a:ext cx="11029615" cy="3634486"/>
          </a:xfrm>
        </p:spPr>
        <p:txBody>
          <a:bodyPr>
            <a:normAutofit fontScale="70000" lnSpcReduction="20000"/>
          </a:bodyPr>
          <a:lstStyle/>
          <a:p>
            <a:pPr marL="0" indent="0">
              <a:buNone/>
            </a:pPr>
            <a:r>
              <a:rPr lang="en-US" sz="2300" b="1" dirty="0"/>
              <a:t>5. Deployment</a:t>
            </a:r>
          </a:p>
          <a:p>
            <a:r>
              <a:rPr lang="en-US" sz="2300" dirty="0"/>
              <a:t>Migrate enhancements into production environment.</a:t>
            </a:r>
          </a:p>
          <a:p>
            <a:r>
              <a:rPr lang="en-US" sz="2300" dirty="0"/>
              <a:t>Conduct final verification of proxy event updates in live systems.</a:t>
            </a:r>
          </a:p>
          <a:p>
            <a:r>
              <a:rPr lang="en-US" sz="2300" dirty="0"/>
              <a:t>Monitor initial updates for accuracy and stability.</a:t>
            </a:r>
          </a:p>
          <a:p>
            <a:pPr marL="0" indent="0">
              <a:buNone/>
            </a:pPr>
            <a:r>
              <a:rPr lang="en-US" sz="2300" b="1" dirty="0"/>
              <a:t>Deliverable:</a:t>
            </a:r>
            <a:r>
              <a:rPr lang="en-US" sz="2300" dirty="0"/>
              <a:t> Production Release Notes and Deployment Sign-off.</a:t>
            </a:r>
          </a:p>
          <a:p>
            <a:pPr marL="0" indent="0">
              <a:buNone/>
            </a:pPr>
            <a:r>
              <a:rPr lang="en-IN" sz="2300" b="1" dirty="0"/>
              <a:t>6. Maintenance &amp; Support</a:t>
            </a:r>
          </a:p>
          <a:p>
            <a:r>
              <a:rPr lang="en-IN" sz="2300" dirty="0"/>
              <a:t>Provide ongoing support for operations teams using the enhanced tools.</a:t>
            </a:r>
          </a:p>
          <a:p>
            <a:r>
              <a:rPr lang="en-IN" sz="2300" dirty="0"/>
              <a:t>Monitor system performance, error rates, and scalability.</a:t>
            </a:r>
          </a:p>
          <a:p>
            <a:r>
              <a:rPr lang="en-IN" sz="2300" dirty="0"/>
              <a:t>Roll out periodic updates for continuous improvement.</a:t>
            </a:r>
          </a:p>
          <a:p>
            <a:pPr marL="0" indent="0">
              <a:buNone/>
            </a:pPr>
            <a:r>
              <a:rPr lang="en-IN" sz="2300" b="1" dirty="0"/>
              <a:t>Deliverable:</a:t>
            </a:r>
            <a:r>
              <a:rPr lang="en-IN" sz="2300" dirty="0"/>
              <a:t> Maintenance &amp; Support Logs, Enhancement Roadmap.</a:t>
            </a:r>
          </a:p>
          <a:p>
            <a:pPr marL="0" indent="0">
              <a:buNone/>
            </a:pPr>
            <a:endParaRPr lang="en-IN" dirty="0"/>
          </a:p>
        </p:txBody>
      </p:sp>
    </p:spTree>
    <p:extLst>
      <p:ext uri="{BB962C8B-B14F-4D97-AF65-F5344CB8AC3E}">
        <p14:creationId xmlns:p14="http://schemas.microsoft.com/office/powerpoint/2010/main" val="994314673"/>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904A4-7B75-7DCE-3409-726808C721AB}"/>
              </a:ext>
            </a:extLst>
          </p:cNvPr>
          <p:cNvSpPr>
            <a:spLocks noGrp="1"/>
          </p:cNvSpPr>
          <p:nvPr>
            <p:ph type="title"/>
          </p:nvPr>
        </p:nvSpPr>
        <p:spPr/>
        <p:txBody>
          <a:bodyPr/>
          <a:lstStyle/>
          <a:p>
            <a:r>
              <a:rPr lang="en-US" dirty="0"/>
              <a:t>Key Characteristics of Waterfall in This Project</a:t>
            </a:r>
            <a:endParaRPr lang="en-IN" dirty="0"/>
          </a:p>
        </p:txBody>
      </p:sp>
      <p:sp>
        <p:nvSpPr>
          <p:cNvPr id="3" name="Content Placeholder 2">
            <a:extLst>
              <a:ext uri="{FF2B5EF4-FFF2-40B4-BE49-F238E27FC236}">
                <a16:creationId xmlns:a16="http://schemas.microsoft.com/office/drawing/2014/main" id="{98F20B9B-E709-23DA-0E6C-4E5225290804}"/>
              </a:ext>
            </a:extLst>
          </p:cNvPr>
          <p:cNvSpPr>
            <a:spLocks noGrp="1"/>
          </p:cNvSpPr>
          <p:nvPr>
            <p:ph idx="1"/>
          </p:nvPr>
        </p:nvSpPr>
        <p:spPr/>
        <p:txBody>
          <a:bodyPr>
            <a:normAutofit lnSpcReduction="10000"/>
          </a:bodyPr>
          <a:lstStyle/>
          <a:p>
            <a:r>
              <a:rPr lang="en-US" b="1" dirty="0"/>
              <a:t>Clear Structure:</a:t>
            </a:r>
            <a:br>
              <a:rPr lang="en-US" dirty="0"/>
            </a:br>
            <a:r>
              <a:rPr lang="en-US" dirty="0"/>
              <a:t>Each phase (Requirements → Design → Development → Testing → Deployment) is well-defined and documented for clarity.</a:t>
            </a:r>
          </a:p>
          <a:p>
            <a:r>
              <a:rPr lang="en-US" b="1" dirty="0"/>
              <a:t>Minimal Changes During Development:</a:t>
            </a:r>
            <a:br>
              <a:rPr lang="en-US" dirty="0"/>
            </a:br>
            <a:r>
              <a:rPr lang="en-US" dirty="0"/>
              <a:t>Requirements for proxy event updates are expected to be stable and frozen before design and coding begin.</a:t>
            </a:r>
          </a:p>
          <a:p>
            <a:r>
              <a:rPr lang="en-US" b="1" dirty="0"/>
              <a:t>Heavy Documentation:</a:t>
            </a:r>
            <a:br>
              <a:rPr lang="en-US" dirty="0"/>
            </a:br>
            <a:r>
              <a:rPr lang="en-US" dirty="0"/>
              <a:t>Detailed requirement specifications, design documents, and test cases ensure a clear understanding between business stakeholders and IT teams.</a:t>
            </a:r>
          </a:p>
          <a:p>
            <a:r>
              <a:rPr lang="en-US" b="1" dirty="0"/>
              <a:t>Ideal for Predictable Projects:</a:t>
            </a:r>
            <a:br>
              <a:rPr lang="en-US" dirty="0"/>
            </a:br>
            <a:r>
              <a:rPr lang="en-US" dirty="0"/>
              <a:t>Since the process of proxy event updates (Meeting Date, Record Date, Event Type, Location, Event ID) is well-known and repeatable, Waterfall is a suitable approach.</a:t>
            </a:r>
          </a:p>
          <a:p>
            <a:endParaRPr lang="en-IN" dirty="0"/>
          </a:p>
        </p:txBody>
      </p:sp>
    </p:spTree>
    <p:extLst>
      <p:ext uri="{BB962C8B-B14F-4D97-AF65-F5344CB8AC3E}">
        <p14:creationId xmlns:p14="http://schemas.microsoft.com/office/powerpoint/2010/main" val="3187839353"/>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A2CA5-1FF1-0436-E1E7-E3FF7E7C9742}"/>
              </a:ext>
            </a:extLst>
          </p:cNvPr>
          <p:cNvSpPr>
            <a:spLocks noGrp="1"/>
          </p:cNvSpPr>
          <p:nvPr>
            <p:ph type="title"/>
          </p:nvPr>
        </p:nvSpPr>
        <p:spPr/>
        <p:txBody>
          <a:bodyPr/>
          <a:lstStyle/>
          <a:p>
            <a:r>
              <a:rPr lang="en-IN" dirty="0"/>
              <a:t>Resources for ICS Global Proxy Services – Internal Tool Enhancements</a:t>
            </a:r>
          </a:p>
        </p:txBody>
      </p:sp>
      <p:sp>
        <p:nvSpPr>
          <p:cNvPr id="3" name="Content Placeholder 2">
            <a:extLst>
              <a:ext uri="{FF2B5EF4-FFF2-40B4-BE49-F238E27FC236}">
                <a16:creationId xmlns:a16="http://schemas.microsoft.com/office/drawing/2014/main" id="{59D16E8B-776B-3D46-6174-79CC98970458}"/>
              </a:ext>
            </a:extLst>
          </p:cNvPr>
          <p:cNvSpPr>
            <a:spLocks noGrp="1"/>
          </p:cNvSpPr>
          <p:nvPr>
            <p:ph idx="1"/>
          </p:nvPr>
        </p:nvSpPr>
        <p:spPr/>
        <p:txBody>
          <a:bodyPr>
            <a:normAutofit fontScale="40000" lnSpcReduction="20000"/>
          </a:bodyPr>
          <a:lstStyle/>
          <a:p>
            <a:pPr marL="0" indent="0">
              <a:buNone/>
            </a:pPr>
            <a:r>
              <a:rPr lang="en-US" sz="3600" b="1" dirty="0"/>
              <a:t>People (Human Resources)</a:t>
            </a:r>
          </a:p>
          <a:p>
            <a:pPr marL="0" indent="0">
              <a:buNone/>
            </a:pPr>
            <a:r>
              <a:rPr lang="en-US" sz="3600" b="1" dirty="0"/>
              <a:t>From Broadridge Financial Solutions Pvt. Ltd.:</a:t>
            </a:r>
            <a:endParaRPr lang="en-US" sz="3600" dirty="0"/>
          </a:p>
          <a:p>
            <a:r>
              <a:rPr lang="en-US" sz="3600" dirty="0"/>
              <a:t>Project Manager (1): Oversees project execution, manages timelines, and coordinates with business stakeholders.</a:t>
            </a:r>
          </a:p>
          <a:p>
            <a:r>
              <a:rPr lang="en-US" sz="3600" dirty="0"/>
              <a:t>Mainframe/COBOL Developers (4–5): Responsible for coding enhancements in MOCHA, Screen 400, and Screen 10.</a:t>
            </a:r>
          </a:p>
          <a:p>
            <a:r>
              <a:rPr lang="en-US" sz="3600" dirty="0"/>
              <a:t>Database Administrators (2): Manage and optimize databases used for storing proxy event details.</a:t>
            </a:r>
          </a:p>
          <a:p>
            <a:r>
              <a:rPr lang="en-US" sz="3600" dirty="0"/>
              <a:t>System Administrators (2): Handle mainframe environments, manage deployments, and ensure system security &amp; availability.</a:t>
            </a:r>
          </a:p>
          <a:p>
            <a:r>
              <a:rPr lang="en-US" sz="3600" dirty="0"/>
              <a:t>Testing Team (QA Testers) (3): Conduct unit testing, integration testing, system testing, and UAT.</a:t>
            </a:r>
          </a:p>
          <a:p>
            <a:r>
              <a:rPr lang="en-US" sz="3600" dirty="0"/>
              <a:t>Business Analyst (Me): Gather requirements, create documentation, support UAT, validate deliverables, and assist in go-live.</a:t>
            </a:r>
          </a:p>
          <a:p>
            <a:pPr marL="0" indent="0">
              <a:buNone/>
            </a:pPr>
            <a:r>
              <a:rPr lang="en-US" sz="3600" b="1" dirty="0"/>
              <a:t>From Business Stakeholders (Operations / Proxy Services Team):</a:t>
            </a:r>
            <a:endParaRPr lang="en-US" sz="3600" dirty="0"/>
          </a:p>
          <a:p>
            <a:r>
              <a:rPr lang="en-US" sz="3600" dirty="0"/>
              <a:t>Business Stakeholders (2–3): Provide detailed requirements, validate deliverables, and participate in UAT.</a:t>
            </a:r>
          </a:p>
          <a:p>
            <a:r>
              <a:rPr lang="en-US" sz="3600" dirty="0"/>
              <a:t>Process Experts / Current Users (2–3): Share knowledge of existing manual update processes and test the new enhancements.</a:t>
            </a:r>
          </a:p>
          <a:p>
            <a:pPr marL="0" indent="0">
              <a:buNone/>
            </a:pPr>
            <a:endParaRPr lang="en-IN" dirty="0"/>
          </a:p>
        </p:txBody>
      </p:sp>
    </p:spTree>
    <p:extLst>
      <p:ext uri="{BB962C8B-B14F-4D97-AF65-F5344CB8AC3E}">
        <p14:creationId xmlns:p14="http://schemas.microsoft.com/office/powerpoint/2010/main" val="1111869587"/>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669B72-85F5-4E15-AA60-B58D084EAE64}"/>
              </a:ext>
            </a:extLst>
          </p:cNvPr>
          <p:cNvSpPr>
            <a:spLocks noGrp="1"/>
          </p:cNvSpPr>
          <p:nvPr>
            <p:ph idx="1"/>
          </p:nvPr>
        </p:nvSpPr>
        <p:spPr>
          <a:xfrm>
            <a:off x="265507" y="893063"/>
            <a:ext cx="12949751" cy="6247965"/>
          </a:xfrm>
        </p:spPr>
        <p:txBody>
          <a:bodyPr>
            <a:normAutofit/>
          </a:bodyPr>
          <a:lstStyle/>
          <a:p>
            <a:pPr marL="0" indent="0">
              <a:buNone/>
            </a:pPr>
            <a:r>
              <a:rPr lang="en-US" b="1" dirty="0"/>
              <a:t>Time (Timeline)</a:t>
            </a:r>
          </a:p>
          <a:p>
            <a:r>
              <a:rPr lang="en-US" dirty="0"/>
              <a:t>Estimated Total Project Duration: 4–6 months</a:t>
            </a:r>
          </a:p>
          <a:p>
            <a:r>
              <a:rPr lang="en-US" dirty="0"/>
              <a:t>Requirement Gathering and Analysis – 1 month</a:t>
            </a:r>
          </a:p>
          <a:p>
            <a:r>
              <a:rPr lang="en-US" dirty="0"/>
              <a:t>System Design – 1 month</a:t>
            </a:r>
          </a:p>
          <a:p>
            <a:r>
              <a:rPr lang="en-US" dirty="0"/>
              <a:t>Development – 1.5–2 months</a:t>
            </a:r>
          </a:p>
          <a:p>
            <a:r>
              <a:rPr lang="en-US" dirty="0"/>
              <a:t>Testing – 1 month</a:t>
            </a:r>
          </a:p>
          <a:p>
            <a:r>
              <a:rPr lang="en-US" dirty="0"/>
              <a:t>Deployment and Go-live – 0.5 month</a:t>
            </a:r>
          </a:p>
          <a:p>
            <a:r>
              <a:rPr lang="en-US" dirty="0"/>
              <a:t>Support and Stabilization – 1 month post-deployment</a:t>
            </a:r>
          </a:p>
          <a:p>
            <a:pPr marL="0" indent="0">
              <a:buNone/>
            </a:pPr>
            <a:r>
              <a:rPr lang="en-US" b="1" dirty="0"/>
              <a:t>Budget</a:t>
            </a:r>
          </a:p>
          <a:p>
            <a:r>
              <a:rPr lang="en-US" dirty="0"/>
              <a:t>Estimated Budget Components:</a:t>
            </a:r>
          </a:p>
          <a:p>
            <a:r>
              <a:rPr lang="en-US" dirty="0"/>
              <a:t>Development Costs: Salaries for BA, developers, DB admins, testers, and project manager.</a:t>
            </a:r>
          </a:p>
          <a:p>
            <a:r>
              <a:rPr lang="en-US" dirty="0"/>
              <a:t>Infrastructure Costs: Mainframe resources, servers, and backup systems.</a:t>
            </a:r>
          </a:p>
          <a:p>
            <a:r>
              <a:rPr lang="en-US" dirty="0"/>
              <a:t>Licensing Costs: Tools/software for monitoring, reporting, or validation (if required).</a:t>
            </a:r>
          </a:p>
          <a:p>
            <a:r>
              <a:rPr lang="en-US" dirty="0"/>
              <a:t>Training Costs: Sessions for operations staff to adapt to enhanced tools.</a:t>
            </a:r>
          </a:p>
          <a:p>
            <a:r>
              <a:rPr lang="en-US" dirty="0"/>
              <a:t>Support &amp; Maintenance Costs: Post-deployment monitoring and stabilization.</a:t>
            </a:r>
          </a:p>
          <a:p>
            <a:pPr marL="0" indent="0">
              <a:buNone/>
            </a:pPr>
            <a:endParaRPr lang="en-US" dirty="0"/>
          </a:p>
          <a:p>
            <a:endParaRPr lang="en-IN" dirty="0"/>
          </a:p>
        </p:txBody>
      </p:sp>
    </p:spTree>
    <p:extLst>
      <p:ext uri="{BB962C8B-B14F-4D97-AF65-F5344CB8AC3E}">
        <p14:creationId xmlns:p14="http://schemas.microsoft.com/office/powerpoint/2010/main" val="2380697781"/>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66E5A9-94E9-3846-A131-9DAA7C01C672}"/>
              </a:ext>
            </a:extLst>
          </p:cNvPr>
          <p:cNvSpPr>
            <a:spLocks noGrp="1"/>
          </p:cNvSpPr>
          <p:nvPr>
            <p:ph idx="1"/>
          </p:nvPr>
        </p:nvSpPr>
        <p:spPr>
          <a:xfrm>
            <a:off x="504993" y="816863"/>
            <a:ext cx="13515807" cy="5703679"/>
          </a:xfrm>
        </p:spPr>
        <p:txBody>
          <a:bodyPr>
            <a:normAutofit/>
          </a:bodyPr>
          <a:lstStyle/>
          <a:p>
            <a:pPr marL="0" indent="0">
              <a:buNone/>
            </a:pPr>
            <a:r>
              <a:rPr lang="en-US" b="1" dirty="0">
                <a:solidFill>
                  <a:srgbClr val="FF0000"/>
                </a:solidFill>
              </a:rPr>
              <a:t>Rough Budget Range (Indicative):</a:t>
            </a:r>
            <a:br>
              <a:rPr lang="en-US" dirty="0"/>
            </a:br>
            <a:r>
              <a:rPr lang="en-US" b="1" dirty="0"/>
              <a:t>25–35 Lakhs INR</a:t>
            </a:r>
            <a:r>
              <a:rPr lang="en-US" dirty="0"/>
              <a:t> (depending on scope of enhancements, tools, and duration).</a:t>
            </a:r>
          </a:p>
          <a:p>
            <a:pPr marL="0" indent="0">
              <a:buNone/>
            </a:pPr>
            <a:r>
              <a:rPr lang="en-US" b="1" dirty="0"/>
              <a:t>Other Resources</a:t>
            </a:r>
          </a:p>
          <a:p>
            <a:pPr marL="0" indent="0">
              <a:buNone/>
            </a:pPr>
            <a:r>
              <a:rPr lang="en-US" b="1" dirty="0"/>
              <a:t>Hardware:</a:t>
            </a:r>
            <a:endParaRPr lang="en-US" dirty="0"/>
          </a:p>
          <a:p>
            <a:r>
              <a:rPr lang="en-US" dirty="0"/>
              <a:t>Dedicated mainframe environment for MOCHA, Screen 400, and Screen 10.</a:t>
            </a:r>
          </a:p>
          <a:p>
            <a:r>
              <a:rPr lang="en-US" dirty="0"/>
              <a:t>Backup and disaster recovery systems.</a:t>
            </a:r>
          </a:p>
          <a:p>
            <a:pPr marL="0" indent="0">
              <a:buNone/>
            </a:pPr>
            <a:r>
              <a:rPr lang="en-US" b="1" dirty="0"/>
              <a:t>Software:</a:t>
            </a:r>
            <a:endParaRPr lang="en-US" dirty="0"/>
          </a:p>
          <a:p>
            <a:r>
              <a:rPr lang="en-US" dirty="0"/>
              <a:t>Development tools (Mainframe editors, database tools).</a:t>
            </a:r>
          </a:p>
          <a:p>
            <a:r>
              <a:rPr lang="en-US" dirty="0"/>
              <a:t>Automated validation and reporting tools.</a:t>
            </a:r>
          </a:p>
          <a:p>
            <a:r>
              <a:rPr lang="en-US" dirty="0"/>
              <a:t>Documentation and workflow management tools.</a:t>
            </a:r>
          </a:p>
          <a:p>
            <a:pPr marL="0" indent="0">
              <a:buNone/>
            </a:pPr>
            <a:r>
              <a:rPr lang="en-US" b="1" dirty="0"/>
              <a:t>Network:</a:t>
            </a:r>
            <a:endParaRPr lang="en-US" dirty="0"/>
          </a:p>
          <a:p>
            <a:r>
              <a:rPr lang="en-US" dirty="0"/>
              <a:t>Secure VPN connections for client data handling.</a:t>
            </a:r>
          </a:p>
          <a:p>
            <a:r>
              <a:rPr lang="en-US" dirty="0"/>
              <a:t>High-speed connectivity for seamless updates across systems.</a:t>
            </a:r>
          </a:p>
          <a:p>
            <a:pPr marL="0" indent="0">
              <a:buNone/>
            </a:pPr>
            <a:endParaRPr lang="en-IN" dirty="0"/>
          </a:p>
        </p:txBody>
      </p:sp>
    </p:spTree>
    <p:extLst>
      <p:ext uri="{BB962C8B-B14F-4D97-AF65-F5344CB8AC3E}">
        <p14:creationId xmlns:p14="http://schemas.microsoft.com/office/powerpoint/2010/main" val="2485675403"/>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91605D-AFC6-ECEA-045F-60DCD05B9DAC}"/>
              </a:ext>
            </a:extLst>
          </p:cNvPr>
          <p:cNvSpPr>
            <a:spLocks noGrp="1"/>
          </p:cNvSpPr>
          <p:nvPr>
            <p:ph type="title"/>
          </p:nvPr>
        </p:nvSpPr>
        <p:spPr>
          <a:xfrm>
            <a:off x="391622" y="0"/>
            <a:ext cx="11029616" cy="1188720"/>
          </a:xfrm>
        </p:spPr>
        <p:txBody>
          <a:bodyPr/>
          <a:lstStyle/>
          <a:p>
            <a:r>
              <a:rPr lang="en-IN" dirty="0"/>
              <a:t>Risks and Dependencies</a:t>
            </a:r>
          </a:p>
        </p:txBody>
      </p:sp>
      <p:sp>
        <p:nvSpPr>
          <p:cNvPr id="4" name="Rectangle 1">
            <a:extLst>
              <a:ext uri="{FF2B5EF4-FFF2-40B4-BE49-F238E27FC236}">
                <a16:creationId xmlns:a16="http://schemas.microsoft.com/office/drawing/2014/main" id="{EEC3EF90-44E9-D7AE-95D7-B3DDABBAFDFB}"/>
              </a:ext>
            </a:extLst>
          </p:cNvPr>
          <p:cNvSpPr>
            <a:spLocks noGrp="1" noChangeArrowheads="1"/>
          </p:cNvSpPr>
          <p:nvPr>
            <p:ph idx="1"/>
          </p:nvPr>
        </p:nvSpPr>
        <p:spPr bwMode="auto">
          <a:xfrm>
            <a:off x="391622" y="1188720"/>
            <a:ext cx="11029616" cy="5926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en-US" sz="1800" b="1" dirty="0"/>
              <a:t>Risks</a:t>
            </a:r>
          </a:p>
          <a:p>
            <a:r>
              <a:rPr lang="en-US" sz="1800" b="1" dirty="0"/>
              <a:t>Incomplete or Changing Requirements:</a:t>
            </a:r>
            <a:r>
              <a:rPr lang="en-US" sz="1800" dirty="0"/>
              <a:t> If business stakeholders are not clear, or if requirements keep changing, it could delay the project and rework may increase.</a:t>
            </a:r>
          </a:p>
          <a:p>
            <a:r>
              <a:rPr lang="en-US" sz="1800" b="1" dirty="0"/>
              <a:t>Legacy System Limitations:</a:t>
            </a:r>
            <a:r>
              <a:rPr lang="en-US" sz="1800" dirty="0"/>
              <a:t> MOCHA and Mainframe screens (400 &amp; 10) are legacy systems, which may limit the scope of automation and enhancements.</a:t>
            </a:r>
          </a:p>
          <a:p>
            <a:r>
              <a:rPr lang="en-US" sz="1800" b="1" dirty="0"/>
              <a:t>Technical Complexity:</a:t>
            </a:r>
            <a:r>
              <a:rPr lang="en-US" sz="1800" dirty="0"/>
              <a:t> Enhancing existing mainframe modules and integrating validation/monitoring features may face unforeseen technical challenges.</a:t>
            </a:r>
          </a:p>
          <a:p>
            <a:r>
              <a:rPr lang="en-US" sz="1800" b="1" dirty="0"/>
              <a:t>Data Security Risks:</a:t>
            </a:r>
            <a:r>
              <a:rPr lang="en-US" sz="1800" dirty="0"/>
              <a:t> Proxy event data is sensitive; lack of strong security controls could lead to breaches or compliance violations.</a:t>
            </a:r>
          </a:p>
          <a:p>
            <a:r>
              <a:rPr lang="en-US" sz="1800" b="1" dirty="0"/>
              <a:t>User Resistance:</a:t>
            </a:r>
            <a:r>
              <a:rPr lang="en-US" sz="1800" dirty="0"/>
              <a:t> Operations staff accustomed to manual processes might resist adapting to enhanced tools, slowing adoption.</a:t>
            </a:r>
          </a:p>
          <a:p>
            <a:r>
              <a:rPr lang="en-US" sz="1800" b="1" dirty="0"/>
              <a:t>Testing Gaps:</a:t>
            </a:r>
            <a:r>
              <a:rPr lang="en-US" sz="1800" dirty="0"/>
              <a:t> If end-to-end testing is not comprehensive, errors may still slip through, impacting event accuracy and compliance.</a:t>
            </a:r>
          </a:p>
          <a:p>
            <a:r>
              <a:rPr lang="en-US" sz="1800" b="1" dirty="0"/>
              <a:t>System Downtime:</a:t>
            </a:r>
            <a:r>
              <a:rPr lang="en-US" sz="1800" dirty="0"/>
              <a:t> Post-deployment issues could disrupt proxy event updates, </a:t>
            </a:r>
            <a:r>
              <a:rPr lang="en-IN" sz="1800" dirty="0"/>
              <a:t>impacting ongoing client commitments.</a:t>
            </a:r>
            <a:endParaRPr lang="en-US" sz="1800" dirty="0"/>
          </a:p>
          <a:p>
            <a:pPr marL="0" lvl="0" indent="0" defTabSz="914400" eaLnBrk="0" fontAlgn="base" hangingPunct="0">
              <a:lnSpc>
                <a:spcPct val="100000"/>
              </a:lnSpc>
              <a:spcBef>
                <a:spcPct val="0"/>
              </a:spcBef>
              <a:spcAft>
                <a:spcPct val="0"/>
              </a:spcAft>
              <a:buClrTx/>
              <a:buSzTx/>
              <a:buNone/>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41995145"/>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ED220F-9B7C-6A51-8BF0-7C39191EBAB6}"/>
              </a:ext>
            </a:extLst>
          </p:cNvPr>
          <p:cNvSpPr>
            <a:spLocks noGrp="1"/>
          </p:cNvSpPr>
          <p:nvPr>
            <p:ph idx="1"/>
          </p:nvPr>
        </p:nvSpPr>
        <p:spPr/>
        <p:txBody>
          <a:bodyPr>
            <a:normAutofit/>
          </a:bodyPr>
          <a:lstStyle/>
          <a:p>
            <a:pPr marL="0" indent="0">
              <a:buNone/>
            </a:pPr>
            <a:r>
              <a:rPr lang="en-US" b="1" dirty="0"/>
              <a:t>Dependencies</a:t>
            </a:r>
          </a:p>
          <a:p>
            <a:pPr marL="0" indent="0">
              <a:buNone/>
            </a:pPr>
            <a:endParaRPr lang="en-US" b="1" dirty="0"/>
          </a:p>
          <a:p>
            <a:r>
              <a:rPr lang="en-US" b="1" dirty="0"/>
              <a:t>Stakeholder Availability:</a:t>
            </a:r>
            <a:r>
              <a:rPr lang="en-US" dirty="0"/>
              <a:t> Timely inputs from business stakeholders and process experts are required for requirement clarity and UAT.</a:t>
            </a:r>
          </a:p>
          <a:p>
            <a:r>
              <a:rPr lang="en-US" b="1" dirty="0"/>
              <a:t>Mainframe Resource Availability:</a:t>
            </a:r>
            <a:r>
              <a:rPr lang="en-US" dirty="0"/>
              <a:t> Development and testing depend on uninterrupted access to mainframe systems.</a:t>
            </a:r>
          </a:p>
          <a:p>
            <a:r>
              <a:rPr lang="en-US" b="1" dirty="0"/>
              <a:t>Vendor Support:</a:t>
            </a:r>
            <a:r>
              <a:rPr lang="en-US" dirty="0"/>
              <a:t> Dependence on mainframe vendor/IT support for implementing certain system-level changes.</a:t>
            </a:r>
          </a:p>
          <a:p>
            <a:r>
              <a:rPr lang="en-US" b="1" dirty="0"/>
              <a:t>Change Management:</a:t>
            </a:r>
            <a:r>
              <a:rPr lang="en-US" dirty="0"/>
              <a:t> Adoption depends on effective training and willingness of users to shift from manual to enhanced processes.</a:t>
            </a:r>
          </a:p>
          <a:p>
            <a:endParaRPr lang="en-IN" dirty="0"/>
          </a:p>
        </p:txBody>
      </p:sp>
    </p:spTree>
    <p:extLst>
      <p:ext uri="{BB962C8B-B14F-4D97-AF65-F5344CB8AC3E}">
        <p14:creationId xmlns:p14="http://schemas.microsoft.com/office/powerpoint/2010/main" val="2202358315"/>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CFE1B-3BFE-4CC6-3B5B-88F3424282FF}"/>
              </a:ext>
            </a:extLst>
          </p:cNvPr>
          <p:cNvSpPr>
            <a:spLocks noGrp="1"/>
          </p:cNvSpPr>
          <p:nvPr>
            <p:ph type="title"/>
          </p:nvPr>
        </p:nvSpPr>
        <p:spPr/>
        <p:txBody>
          <a:bodyPr/>
          <a:lstStyle/>
          <a:p>
            <a:r>
              <a:rPr lang="en-US" dirty="0"/>
              <a:t>Thank you</a:t>
            </a:r>
            <a:endParaRPr lang="en-IN" dirty="0"/>
          </a:p>
        </p:txBody>
      </p:sp>
    </p:spTree>
    <p:extLst>
      <p:ext uri="{BB962C8B-B14F-4D97-AF65-F5344CB8AC3E}">
        <p14:creationId xmlns:p14="http://schemas.microsoft.com/office/powerpoint/2010/main" val="383469053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1C696-E3FC-BF04-B47D-B52C7D9CF723}"/>
              </a:ext>
            </a:extLst>
          </p:cNvPr>
          <p:cNvSpPr>
            <a:spLocks noGrp="1"/>
          </p:cNvSpPr>
          <p:nvPr>
            <p:ph type="title"/>
          </p:nvPr>
        </p:nvSpPr>
        <p:spPr/>
        <p:txBody>
          <a:bodyPr/>
          <a:lstStyle/>
          <a:p>
            <a:r>
              <a:rPr lang="en-IN" dirty="0"/>
              <a:t>Situation </a:t>
            </a:r>
          </a:p>
        </p:txBody>
      </p:sp>
      <p:sp>
        <p:nvSpPr>
          <p:cNvPr id="3" name="Content Placeholder 2">
            <a:extLst>
              <a:ext uri="{FF2B5EF4-FFF2-40B4-BE49-F238E27FC236}">
                <a16:creationId xmlns:a16="http://schemas.microsoft.com/office/drawing/2014/main" id="{BA215980-7573-DE18-7552-069B432BA6A9}"/>
              </a:ext>
            </a:extLst>
          </p:cNvPr>
          <p:cNvSpPr>
            <a:spLocks noGrp="1"/>
          </p:cNvSpPr>
          <p:nvPr>
            <p:ph idx="1"/>
          </p:nvPr>
        </p:nvSpPr>
        <p:spPr>
          <a:xfrm>
            <a:off x="407020" y="1890876"/>
            <a:ext cx="11029615" cy="3634486"/>
          </a:xfrm>
        </p:spPr>
        <p:txBody>
          <a:bodyPr/>
          <a:lstStyle/>
          <a:p>
            <a:r>
              <a:rPr lang="en-US" dirty="0"/>
              <a:t>The ICS Global Proxy Services project ensures seamless handling of proxy voting events for clients worldwide. At present, updates to event details (Meeting Date, Record Date, Meeting Type, Location, Event ID) are manually performed in internal tools (MOCHA, Mainframe Screen 400, and Screen 10).</a:t>
            </a:r>
          </a:p>
          <a:p>
            <a:r>
              <a:rPr lang="en-US" dirty="0"/>
              <a:t>Currently, proxy voting event details (Meeting Date, Record Date, Event Type, Location, Event ID) require frequent client-driven updates. The internal tools (MOCHA, Mainframe Screen 400, Screen 10) are used for this, but manual handling leads to delays, inefficiencies, and higher chances of errors.</a:t>
            </a:r>
            <a:endParaRPr lang="en-IN" dirty="0"/>
          </a:p>
        </p:txBody>
      </p:sp>
    </p:spTree>
    <p:extLst>
      <p:ext uri="{BB962C8B-B14F-4D97-AF65-F5344CB8AC3E}">
        <p14:creationId xmlns:p14="http://schemas.microsoft.com/office/powerpoint/2010/main" val="3065627054"/>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2972-3449-42D1-8185-B4BEFD52AB44}"/>
              </a:ext>
            </a:extLst>
          </p:cNvPr>
          <p:cNvSpPr>
            <a:spLocks noGrp="1"/>
          </p:cNvSpPr>
          <p:nvPr>
            <p:ph type="title"/>
          </p:nvPr>
        </p:nvSpPr>
        <p:spPr/>
        <p:txBody>
          <a:bodyPr/>
          <a:lstStyle/>
          <a:p>
            <a:r>
              <a:rPr lang="en-IN" dirty="0"/>
              <a:t>Problem</a:t>
            </a:r>
            <a:endParaRPr lang="en-US" dirty="0"/>
          </a:p>
        </p:txBody>
      </p:sp>
      <p:sp>
        <p:nvSpPr>
          <p:cNvPr id="6" name="Content Placeholder 4">
            <a:extLst>
              <a:ext uri="{FF2B5EF4-FFF2-40B4-BE49-F238E27FC236}">
                <a16:creationId xmlns:a16="http://schemas.microsoft.com/office/drawing/2014/main" id="{2BF7CC65-33D9-6D70-538E-87AC63BCB6AA}"/>
              </a:ext>
            </a:extLst>
          </p:cNvPr>
          <p:cNvSpPr>
            <a:spLocks noGrp="1"/>
          </p:cNvSpPr>
          <p:nvPr>
            <p:ph idx="1"/>
          </p:nvPr>
        </p:nvSpPr>
        <p:spPr>
          <a:xfrm>
            <a:off x="581192" y="2340864"/>
            <a:ext cx="11029615" cy="3634486"/>
          </a:xfrm>
        </p:spPr>
        <p:txBody>
          <a:bodyPr>
            <a:noAutofit/>
          </a:bodyPr>
          <a:lstStyle/>
          <a:p>
            <a:r>
              <a:rPr lang="en-US" sz="1600" b="1" dirty="0"/>
              <a:t>High Risk of Human Errors:</a:t>
            </a:r>
            <a:br>
              <a:rPr lang="en-US" sz="1600" dirty="0"/>
            </a:br>
            <a:r>
              <a:rPr lang="en-US" sz="1600" dirty="0"/>
              <a:t>Manual updates of proxy event details (Meeting Date, Record Date, Event Type, Location, Event ID) often lead to typographical mistakes and inconsistencies.</a:t>
            </a:r>
          </a:p>
          <a:p>
            <a:r>
              <a:rPr lang="en-US" sz="1600" b="1" dirty="0"/>
              <a:t>Delays in Event Updates:</a:t>
            </a:r>
            <a:br>
              <a:rPr lang="en-US" sz="1600" dirty="0"/>
            </a:br>
            <a:r>
              <a:rPr lang="en-US" sz="1600" dirty="0"/>
              <a:t>The manual process causes delays in processing client requests and updating event details, impacting turnaround times.</a:t>
            </a:r>
          </a:p>
          <a:p>
            <a:r>
              <a:rPr lang="en-US" sz="1600" b="1" dirty="0"/>
              <a:t>Missed or Overlooked Requests:</a:t>
            </a:r>
            <a:br>
              <a:rPr lang="en-US" sz="1600" dirty="0"/>
            </a:br>
            <a:r>
              <a:rPr lang="en-US" sz="1600" dirty="0"/>
              <a:t>Client-driven changes are sometimes missed or not captured promptly, resulting in rework and client dissatisfaction.</a:t>
            </a:r>
          </a:p>
          <a:p>
            <a:r>
              <a:rPr lang="en-US" sz="1600" b="1" dirty="0"/>
              <a:t>Scalability Issues:</a:t>
            </a:r>
            <a:br>
              <a:rPr lang="en-US" sz="1600" dirty="0"/>
            </a:br>
            <a:r>
              <a:rPr lang="en-US" sz="1600" dirty="0"/>
              <a:t>As the number of proxy events and client requests grow, the manual process struggles to keep up efficiently, leading to performance bottlenecks.</a:t>
            </a:r>
          </a:p>
          <a:p>
            <a:r>
              <a:rPr lang="en-US" sz="1600" b="1" dirty="0"/>
              <a:t>Compliance Risks:</a:t>
            </a:r>
            <a:br>
              <a:rPr lang="en-US" sz="1600" dirty="0"/>
            </a:br>
            <a:r>
              <a:rPr lang="en-US" sz="1600" dirty="0"/>
              <a:t>Inaccurate or delayed updates may result in non-compliance with proxy voting regulations and client-specific requirements.</a:t>
            </a:r>
          </a:p>
        </p:txBody>
      </p:sp>
    </p:spTree>
    <p:extLst>
      <p:ext uri="{BB962C8B-B14F-4D97-AF65-F5344CB8AC3E}">
        <p14:creationId xmlns:p14="http://schemas.microsoft.com/office/powerpoint/2010/main" val="263784652"/>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AC570-6C94-6EC5-CE45-73AA44F8812F}"/>
              </a:ext>
            </a:extLst>
          </p:cNvPr>
          <p:cNvSpPr>
            <a:spLocks noGrp="1"/>
          </p:cNvSpPr>
          <p:nvPr>
            <p:ph type="title"/>
          </p:nvPr>
        </p:nvSpPr>
        <p:spPr>
          <a:xfrm>
            <a:off x="450563" y="107796"/>
            <a:ext cx="11029616" cy="1188720"/>
          </a:xfrm>
        </p:spPr>
        <p:txBody>
          <a:bodyPr/>
          <a:lstStyle/>
          <a:p>
            <a:r>
              <a:rPr lang="en-IN" dirty="0"/>
              <a:t>Opportunity:</a:t>
            </a:r>
          </a:p>
        </p:txBody>
      </p:sp>
      <p:sp>
        <p:nvSpPr>
          <p:cNvPr id="3" name="Content Placeholder 2">
            <a:extLst>
              <a:ext uri="{FF2B5EF4-FFF2-40B4-BE49-F238E27FC236}">
                <a16:creationId xmlns:a16="http://schemas.microsoft.com/office/drawing/2014/main" id="{673C2FC3-4C38-E6C6-1319-7EE1D600CA8E}"/>
              </a:ext>
            </a:extLst>
          </p:cNvPr>
          <p:cNvSpPr>
            <a:spLocks noGrp="1"/>
          </p:cNvSpPr>
          <p:nvPr>
            <p:ph idx="1"/>
          </p:nvPr>
        </p:nvSpPr>
        <p:spPr>
          <a:xfrm>
            <a:off x="319935" y="2183901"/>
            <a:ext cx="11029615" cy="3634486"/>
          </a:xfrm>
        </p:spPr>
        <p:txBody>
          <a:bodyPr>
            <a:noAutofit/>
          </a:bodyPr>
          <a:lstStyle/>
          <a:p>
            <a:r>
              <a:rPr lang="en-US" sz="1600" b="1" dirty="0"/>
              <a:t>Automation of Event Updates:</a:t>
            </a:r>
            <a:br>
              <a:rPr lang="en-US" sz="1600" dirty="0"/>
            </a:br>
            <a:r>
              <a:rPr lang="en-US" sz="1600" dirty="0"/>
              <a:t>Implementing enhanced workflows and automation for proxy event updates can drastically reduce manual errors and processing times.</a:t>
            </a:r>
          </a:p>
          <a:p>
            <a:r>
              <a:rPr lang="en-US" sz="1600" b="1" dirty="0"/>
              <a:t>Improved Stakeholder Satisfaction:</a:t>
            </a:r>
            <a:br>
              <a:rPr lang="en-US" sz="1600" dirty="0"/>
            </a:br>
            <a:r>
              <a:rPr lang="en-US" sz="1600" dirty="0"/>
              <a:t>Faster and more accurate updates will improve trust and satisfaction for both clients and internal operations teams.</a:t>
            </a:r>
          </a:p>
          <a:p>
            <a:r>
              <a:rPr lang="en-US" sz="1600" b="1" dirty="0"/>
              <a:t>Efficient Request Management:</a:t>
            </a:r>
            <a:br>
              <a:rPr lang="en-US" sz="1600" dirty="0"/>
            </a:br>
            <a:r>
              <a:rPr lang="en-US" sz="1600" dirty="0"/>
              <a:t>Automated tracking and validation will ensure no client request for event changes is missed or overlooked.</a:t>
            </a:r>
          </a:p>
          <a:p>
            <a:r>
              <a:rPr lang="en-US" sz="1600" b="1" dirty="0"/>
              <a:t>Operational Scalability:</a:t>
            </a:r>
            <a:br>
              <a:rPr lang="en-US" sz="1600" dirty="0"/>
            </a:br>
            <a:r>
              <a:rPr lang="en-US" sz="1600" dirty="0"/>
              <a:t>Enhancements will allow Broadridge to handle larger volumes of proxy events without proportionally increasing workforce costs.</a:t>
            </a:r>
          </a:p>
          <a:p>
            <a:r>
              <a:rPr lang="en-US" sz="1600" b="1" dirty="0"/>
              <a:t>Regulatory Compliance:</a:t>
            </a:r>
            <a:br>
              <a:rPr lang="en-US" sz="1600" dirty="0"/>
            </a:br>
            <a:r>
              <a:rPr lang="en-US" sz="1600" dirty="0"/>
              <a:t>Automating validations and standardizing updates ensures strict adherence to global proxy voting regulations and client-specific requirements.</a:t>
            </a:r>
          </a:p>
          <a:p>
            <a:r>
              <a:rPr lang="en-US" sz="1600" b="1" dirty="0"/>
              <a:t>Competitive Advantage:</a:t>
            </a:r>
            <a:br>
              <a:rPr lang="en-US" sz="1600" dirty="0"/>
            </a:br>
            <a:r>
              <a:rPr lang="en-US" sz="1600" dirty="0"/>
              <a:t>Streamlining operations positions Broadridge as a more reliable and modern proxy service provider compared to competitors still relying on manual processes.</a:t>
            </a:r>
          </a:p>
        </p:txBody>
      </p:sp>
    </p:spTree>
    <p:extLst>
      <p:ext uri="{BB962C8B-B14F-4D97-AF65-F5344CB8AC3E}">
        <p14:creationId xmlns:p14="http://schemas.microsoft.com/office/powerpoint/2010/main" val="3314572345"/>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07129-0746-4618-3AC2-054460CA246C}"/>
              </a:ext>
            </a:extLst>
          </p:cNvPr>
          <p:cNvSpPr>
            <a:spLocks noGrp="1"/>
          </p:cNvSpPr>
          <p:nvPr>
            <p:ph type="title"/>
          </p:nvPr>
        </p:nvSpPr>
        <p:spPr/>
        <p:txBody>
          <a:bodyPr/>
          <a:lstStyle/>
          <a:p>
            <a:r>
              <a:rPr lang="en-IN" dirty="0"/>
              <a:t>Purpose Statement (Goals)</a:t>
            </a:r>
          </a:p>
        </p:txBody>
      </p:sp>
      <p:sp>
        <p:nvSpPr>
          <p:cNvPr id="3" name="Content Placeholder 2">
            <a:extLst>
              <a:ext uri="{FF2B5EF4-FFF2-40B4-BE49-F238E27FC236}">
                <a16:creationId xmlns:a16="http://schemas.microsoft.com/office/drawing/2014/main" id="{6D5B3A9C-C21F-7556-5A50-654A4095B51C}"/>
              </a:ext>
            </a:extLst>
          </p:cNvPr>
          <p:cNvSpPr>
            <a:spLocks noGrp="1"/>
          </p:cNvSpPr>
          <p:nvPr>
            <p:ph idx="1"/>
          </p:nvPr>
        </p:nvSpPr>
        <p:spPr>
          <a:xfrm>
            <a:off x="483220" y="2710978"/>
            <a:ext cx="11029615" cy="3634486"/>
          </a:xfrm>
        </p:spPr>
        <p:txBody>
          <a:bodyPr>
            <a:normAutofit fontScale="92500" lnSpcReduction="20000"/>
          </a:bodyPr>
          <a:lstStyle/>
          <a:p>
            <a:pPr marL="0" indent="0">
              <a:buNone/>
            </a:pPr>
            <a:r>
              <a:rPr lang="en-US" dirty="0"/>
              <a:t>The purpose of the ICS Global Proxy Services Enhancement project is to streamline and automate the process of updating proxy event details (Meeting Date, Record Date, Meeting Type, Location, Event ID) to ensure efficiency, accuracy, and compliance.</a:t>
            </a:r>
          </a:p>
          <a:p>
            <a:pPr marL="0" indent="0">
              <a:buNone/>
            </a:pPr>
            <a:r>
              <a:rPr lang="en-US" dirty="0"/>
              <a:t>The project aims to:</a:t>
            </a:r>
          </a:p>
          <a:p>
            <a:r>
              <a:rPr lang="en-US" dirty="0"/>
              <a:t>Eliminate manual errors by integrating validation and automation into internal tools (MOCHA, Screen 400, Screen 10).</a:t>
            </a:r>
          </a:p>
          <a:p>
            <a:r>
              <a:rPr lang="en-US" dirty="0"/>
              <a:t>Reduce turnaround time for processing and updating client requests.</a:t>
            </a:r>
          </a:p>
          <a:p>
            <a:r>
              <a:rPr lang="en-US" dirty="0"/>
              <a:t>Ensure no client-driven changes are missed through automated tracking and monitoring.</a:t>
            </a:r>
          </a:p>
          <a:p>
            <a:r>
              <a:rPr lang="en-US" dirty="0"/>
              <a:t>Enhance operational efficiency and enable the team to manage increasing event volumes without additional manual effort.</a:t>
            </a:r>
          </a:p>
          <a:p>
            <a:r>
              <a:rPr lang="en-US" dirty="0"/>
              <a:t>Improve stakeholder satisfaction by delivering faster, error-free, and reliable event updates.</a:t>
            </a:r>
          </a:p>
          <a:p>
            <a:r>
              <a:rPr lang="en-US" dirty="0"/>
              <a:t>Provide a scalable solution that supports future business growth and higher client demand.</a:t>
            </a:r>
          </a:p>
          <a:p>
            <a:r>
              <a:rPr lang="en-US" dirty="0"/>
              <a:t>Strengthen Broadridge’s reputation as a leader in </a:t>
            </a:r>
            <a:r>
              <a:rPr lang="en-US" b="1" dirty="0"/>
              <a:t>efficient, technology-driven proxy voting services</a:t>
            </a:r>
            <a:r>
              <a:rPr lang="en-US" dirty="0"/>
              <a:t>.</a:t>
            </a:r>
          </a:p>
          <a:p>
            <a:pPr marL="0" indent="0">
              <a:buNone/>
            </a:pPr>
            <a:endParaRPr lang="en-US" sz="1600" dirty="0"/>
          </a:p>
          <a:p>
            <a:endParaRPr lang="en-IN" sz="1600" dirty="0"/>
          </a:p>
        </p:txBody>
      </p:sp>
    </p:spTree>
    <p:extLst>
      <p:ext uri="{BB962C8B-B14F-4D97-AF65-F5344CB8AC3E}">
        <p14:creationId xmlns:p14="http://schemas.microsoft.com/office/powerpoint/2010/main" val="17502715"/>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B69F81-0C52-0556-36A7-638EA40C1F6C}"/>
              </a:ext>
            </a:extLst>
          </p:cNvPr>
          <p:cNvSpPr>
            <a:spLocks noGrp="1"/>
          </p:cNvSpPr>
          <p:nvPr>
            <p:ph type="title"/>
          </p:nvPr>
        </p:nvSpPr>
        <p:spPr>
          <a:xfrm>
            <a:off x="393172" y="-168701"/>
            <a:ext cx="11029616" cy="1188720"/>
          </a:xfrm>
        </p:spPr>
        <p:txBody>
          <a:bodyPr/>
          <a:lstStyle/>
          <a:p>
            <a:r>
              <a:rPr lang="en-IN" dirty="0"/>
              <a:t>Project Objectives</a:t>
            </a:r>
          </a:p>
        </p:txBody>
      </p:sp>
      <p:sp>
        <p:nvSpPr>
          <p:cNvPr id="4" name="Rectangle 1">
            <a:extLst>
              <a:ext uri="{FF2B5EF4-FFF2-40B4-BE49-F238E27FC236}">
                <a16:creationId xmlns:a16="http://schemas.microsoft.com/office/drawing/2014/main" id="{20AB627F-4619-02AF-7B1B-55CBCAB597B1}"/>
              </a:ext>
            </a:extLst>
          </p:cNvPr>
          <p:cNvSpPr>
            <a:spLocks noGrp="1" noChangeArrowheads="1"/>
          </p:cNvSpPr>
          <p:nvPr>
            <p:ph idx="1"/>
          </p:nvPr>
        </p:nvSpPr>
        <p:spPr bwMode="auto">
          <a:xfrm>
            <a:off x="281352" y="1020019"/>
            <a:ext cx="11253255" cy="67987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400" b="1" dirty="0"/>
              <a:t>Automate Event Updates:</a:t>
            </a:r>
            <a:br>
              <a:rPr lang="en-US" sz="1400" dirty="0"/>
            </a:br>
            <a:r>
              <a:rPr lang="en-US" sz="1400" dirty="0"/>
              <a:t>Design and implement functionality to streamline updates of proxy event details (Meeting Date, Record Date, Meeting Type, Location, Event ID) with minimal manual intervention.</a:t>
            </a:r>
          </a:p>
          <a:p>
            <a:r>
              <a:rPr lang="en-US" sz="1400" b="1" dirty="0"/>
              <a:t>Enhance Data Accuracy:</a:t>
            </a:r>
            <a:br>
              <a:rPr lang="en-US" sz="1400" dirty="0"/>
            </a:br>
            <a:r>
              <a:rPr lang="en-US" sz="1400" dirty="0"/>
              <a:t>Integrate validation and verification mechanisms within MOCHA and Mainframe Screens (400 &amp; 10) to minimize typographical and manual errors.</a:t>
            </a:r>
          </a:p>
          <a:p>
            <a:r>
              <a:rPr lang="en-US" sz="1400" b="1" dirty="0"/>
              <a:t>Reduce Turnaround Time:</a:t>
            </a:r>
            <a:br>
              <a:rPr lang="en-US" sz="1400" dirty="0"/>
            </a:br>
            <a:r>
              <a:rPr lang="en-US" sz="1400" dirty="0"/>
              <a:t>Achieve faster processing of client requests by optimizing workflows and reducing dependency on manual updates.</a:t>
            </a:r>
          </a:p>
          <a:p>
            <a:r>
              <a:rPr lang="en-US" sz="1400" b="1" dirty="0"/>
              <a:t>Strengthen Monitoring and Tracking:</a:t>
            </a:r>
            <a:br>
              <a:rPr lang="en-US" sz="1400" dirty="0"/>
            </a:br>
            <a:r>
              <a:rPr lang="en-US" sz="1400" dirty="0"/>
              <a:t>Provide dashboards or reports to track incoming client requests, update status, and completion timelines.</a:t>
            </a:r>
          </a:p>
          <a:p>
            <a:r>
              <a:rPr lang="en-US" sz="1400" b="1" dirty="0"/>
              <a:t>Improve Stakeholder Communication:</a:t>
            </a:r>
            <a:br>
              <a:rPr lang="en-US" sz="1400" dirty="0"/>
            </a:br>
            <a:r>
              <a:rPr lang="en-US" sz="1400" dirty="0"/>
              <a:t>Ensure timely notifications and confirmations to internal teams and clients about updates and changes.</a:t>
            </a:r>
          </a:p>
          <a:p>
            <a:r>
              <a:rPr lang="en-US" sz="1400" b="1" dirty="0"/>
              <a:t>Ensure Scalability:</a:t>
            </a:r>
            <a:br>
              <a:rPr lang="en-US" sz="1400" dirty="0"/>
            </a:br>
            <a:r>
              <a:rPr lang="en-US" sz="1400" dirty="0"/>
              <a:t>Build enhancements that allow the system to handle at least </a:t>
            </a:r>
            <a:r>
              <a:rPr lang="en-US" sz="1400" b="1" dirty="0"/>
              <a:t>2x current event volumes</a:t>
            </a:r>
            <a:r>
              <a:rPr lang="en-US" sz="1400" dirty="0"/>
              <a:t> without performance issues.</a:t>
            </a:r>
          </a:p>
          <a:p>
            <a:r>
              <a:rPr lang="en-US" sz="1400" b="1" dirty="0"/>
              <a:t>Implement Robust Testing Mechanisms:</a:t>
            </a:r>
            <a:br>
              <a:rPr lang="en-US" sz="1400" dirty="0"/>
            </a:br>
            <a:r>
              <a:rPr lang="en-US" sz="1400" dirty="0"/>
              <a:t>Conduct end-to-end testing across various event scenarios to validate data accuracy, compliance, and usability.</a:t>
            </a:r>
          </a:p>
          <a:p>
            <a:r>
              <a:rPr lang="en-US" sz="1400" b="1" dirty="0"/>
              <a:t>Support Regulatory Compliance:</a:t>
            </a:r>
            <a:br>
              <a:rPr lang="en-US" sz="1400" dirty="0"/>
            </a:br>
            <a:r>
              <a:rPr lang="en-US" sz="1400" dirty="0"/>
              <a:t>Ensure all updates adhere to </a:t>
            </a:r>
            <a:r>
              <a:rPr lang="en-US" sz="1400" b="1" dirty="0"/>
              <a:t>global proxy voting regulations</a:t>
            </a:r>
            <a:r>
              <a:rPr lang="en-US" sz="1400" dirty="0"/>
              <a:t> and client-specific compliance requirements.</a:t>
            </a:r>
          </a:p>
          <a:p>
            <a:r>
              <a:rPr lang="en-US" sz="1400" b="1" dirty="0"/>
              <a:t>Training and Change Management:</a:t>
            </a:r>
            <a:br>
              <a:rPr lang="en-US" sz="1400" dirty="0"/>
            </a:br>
            <a:r>
              <a:rPr lang="en-US" sz="1400" dirty="0"/>
              <a:t>Train operations staff and business analysts to effectively use the enhanced tools and manage the transition smoothly.</a:t>
            </a:r>
          </a:p>
          <a:p>
            <a:endParaRPr lang="en-US" sz="1400" dirty="0"/>
          </a:p>
          <a:p>
            <a:endParaRPr lang="en-US" sz="1400" dirty="0"/>
          </a:p>
          <a:p>
            <a:pPr marR="0" lvl="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1400" b="0" i="0" u="none" strike="noStrike" cap="none" normalizeH="0" baseline="0" dirty="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1618370846"/>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10C7D-9751-09B9-0886-D88089980DD0}"/>
              </a:ext>
            </a:extLst>
          </p:cNvPr>
          <p:cNvSpPr>
            <a:spLocks noGrp="1"/>
          </p:cNvSpPr>
          <p:nvPr>
            <p:ph type="title"/>
          </p:nvPr>
        </p:nvSpPr>
        <p:spPr/>
        <p:txBody>
          <a:bodyPr/>
          <a:lstStyle/>
          <a:p>
            <a:r>
              <a:rPr lang="en-IN" dirty="0"/>
              <a:t>Success Criteria</a:t>
            </a:r>
          </a:p>
        </p:txBody>
      </p:sp>
      <p:sp>
        <p:nvSpPr>
          <p:cNvPr id="4" name="Rectangle 1">
            <a:extLst>
              <a:ext uri="{FF2B5EF4-FFF2-40B4-BE49-F238E27FC236}">
                <a16:creationId xmlns:a16="http://schemas.microsoft.com/office/drawing/2014/main" id="{25139AF9-569B-DF06-B221-FC6BB23C4261}"/>
              </a:ext>
            </a:extLst>
          </p:cNvPr>
          <p:cNvSpPr>
            <a:spLocks noGrp="1" noChangeArrowheads="1"/>
          </p:cNvSpPr>
          <p:nvPr>
            <p:ph idx="1"/>
          </p:nvPr>
        </p:nvSpPr>
        <p:spPr bwMode="auto">
          <a:xfrm>
            <a:off x="410339" y="2124410"/>
            <a:ext cx="11371321" cy="3662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1400" b="1" dirty="0"/>
              <a:t>Error Rate Reduction:</a:t>
            </a:r>
            <a:br>
              <a:rPr lang="en-US" sz="1400" dirty="0"/>
            </a:br>
            <a:r>
              <a:rPr lang="en-US" sz="1400" dirty="0"/>
              <a:t>Manual errors in updating proxy event details (Meeting Date, Record Date, Event Type, Location, Event ID) are reduced by at least </a:t>
            </a:r>
            <a:r>
              <a:rPr lang="en-US" sz="1400" b="1" dirty="0"/>
              <a:t>90%</a:t>
            </a:r>
            <a:r>
              <a:rPr lang="en-US" sz="1400" dirty="0"/>
              <a:t> compared to the current process.</a:t>
            </a:r>
          </a:p>
          <a:p>
            <a:r>
              <a:rPr lang="en-US" sz="1400" b="1" dirty="0"/>
              <a:t>Turnaround Time Improvement:</a:t>
            </a:r>
            <a:br>
              <a:rPr lang="en-US" sz="1400" dirty="0"/>
            </a:br>
            <a:r>
              <a:rPr lang="en-US" sz="1400" dirty="0"/>
              <a:t>Average time to update and validate client requests is reduced by at least </a:t>
            </a:r>
            <a:r>
              <a:rPr lang="en-US" sz="1400" b="1" dirty="0"/>
              <a:t>40–50%</a:t>
            </a:r>
            <a:r>
              <a:rPr lang="en-US" sz="1400" dirty="0"/>
              <a:t> after enhancements.</a:t>
            </a:r>
          </a:p>
          <a:p>
            <a:r>
              <a:rPr lang="en-US" sz="1400" b="1" dirty="0"/>
              <a:t>Data Accuracy:</a:t>
            </a:r>
            <a:br>
              <a:rPr lang="en-US" sz="1400" dirty="0"/>
            </a:br>
            <a:r>
              <a:rPr lang="en-US" sz="1400" dirty="0"/>
              <a:t>All updates to proxy events match client requirements with </a:t>
            </a:r>
            <a:r>
              <a:rPr lang="en-US" sz="1400" b="1" dirty="0"/>
              <a:t>100% accuracy</a:t>
            </a:r>
            <a:r>
              <a:rPr lang="en-US" sz="1400" dirty="0"/>
              <a:t>, validated through automated checks and manual audits.</a:t>
            </a:r>
          </a:p>
          <a:p>
            <a:r>
              <a:rPr lang="en-US" sz="1400" b="1" dirty="0"/>
              <a:t>Stakeholder Satisfaction:</a:t>
            </a:r>
            <a:br>
              <a:rPr lang="en-US" sz="1400" dirty="0"/>
            </a:br>
            <a:r>
              <a:rPr lang="en-US" sz="1400" dirty="0"/>
              <a:t>Feedback from clients and internal operations teams shows an improvement of at least </a:t>
            </a:r>
            <a:r>
              <a:rPr lang="en-US" sz="1400" b="1" dirty="0"/>
              <a:t>30% satisfaction</a:t>
            </a:r>
            <a:r>
              <a:rPr lang="en-US" sz="1400" dirty="0"/>
              <a:t> within the first six months after implementation.</a:t>
            </a:r>
          </a:p>
          <a:p>
            <a:r>
              <a:rPr lang="en-US" sz="1400" b="1" dirty="0"/>
              <a:t>System Uptime and Availability:</a:t>
            </a:r>
            <a:br>
              <a:rPr lang="en-US" sz="1400" dirty="0"/>
            </a:br>
            <a:r>
              <a:rPr lang="en-US" sz="1400" dirty="0"/>
              <a:t>Internal tools (MOCHA, Screen 400, Screen 10) maintain </a:t>
            </a:r>
            <a:r>
              <a:rPr lang="en-US" sz="1400" b="1" dirty="0"/>
              <a:t>99% uptime</a:t>
            </a:r>
            <a:r>
              <a:rPr lang="en-US" sz="1400" dirty="0"/>
              <a:t> to ensure continuous availability for processing updates.</a:t>
            </a:r>
          </a:p>
          <a:p>
            <a:pPr defTabSz="914400" eaLnBrk="0" fontAlgn="base" hangingPunct="0">
              <a:lnSpc>
                <a:spcPct val="100000"/>
              </a:lnSpc>
              <a:spcBef>
                <a:spcPct val="0"/>
              </a:spcBef>
              <a:spcAft>
                <a:spcPct val="0"/>
              </a:spcAft>
              <a:buClrTx/>
              <a:buSzTx/>
              <a:buFont typeface="Arial" panose="020B0604020202020204" pitchFamily="34" charset="0"/>
              <a:buChar char="•"/>
            </a:pPr>
            <a:endParaRPr kumimoji="0" lang="en-US" altLang="en-US" sz="11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84844908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0DED8-F356-C727-4A2C-83206074369D}"/>
              </a:ext>
            </a:extLst>
          </p:cNvPr>
          <p:cNvSpPr>
            <a:spLocks noGrp="1"/>
          </p:cNvSpPr>
          <p:nvPr>
            <p:ph type="title"/>
          </p:nvPr>
        </p:nvSpPr>
        <p:spPr/>
        <p:txBody>
          <a:bodyPr/>
          <a:lstStyle/>
          <a:p>
            <a:r>
              <a:rPr lang="en-IN" dirty="0"/>
              <a:t>Success Criteria</a:t>
            </a:r>
          </a:p>
        </p:txBody>
      </p:sp>
      <p:sp>
        <p:nvSpPr>
          <p:cNvPr id="3" name="Content Placeholder 2">
            <a:extLst>
              <a:ext uri="{FF2B5EF4-FFF2-40B4-BE49-F238E27FC236}">
                <a16:creationId xmlns:a16="http://schemas.microsoft.com/office/drawing/2014/main" id="{4C7A745F-1C7C-BADE-33C2-8C3C07D8F5C5}"/>
              </a:ext>
            </a:extLst>
          </p:cNvPr>
          <p:cNvSpPr>
            <a:spLocks noGrp="1"/>
          </p:cNvSpPr>
          <p:nvPr>
            <p:ph idx="1"/>
          </p:nvPr>
        </p:nvSpPr>
        <p:spPr/>
        <p:txBody>
          <a:bodyPr/>
          <a:lstStyle/>
          <a:p>
            <a:r>
              <a:rPr lang="en-US" sz="1400" b="1" dirty="0"/>
              <a:t>Scalability:</a:t>
            </a:r>
            <a:br>
              <a:rPr lang="en-US" sz="1400" dirty="0"/>
            </a:br>
            <a:r>
              <a:rPr lang="en-US" sz="1400" dirty="0"/>
              <a:t>The enhanced system can handle at least </a:t>
            </a:r>
            <a:r>
              <a:rPr lang="en-US" sz="1400" b="1" dirty="0"/>
              <a:t>2x the current volume of event updates</a:t>
            </a:r>
            <a:r>
              <a:rPr lang="en-US" sz="1400" dirty="0"/>
              <a:t> without performance degradation.</a:t>
            </a:r>
          </a:p>
          <a:p>
            <a:r>
              <a:rPr lang="en-US" sz="1400" b="1" dirty="0"/>
              <a:t>Compliance:</a:t>
            </a:r>
            <a:br>
              <a:rPr lang="en-US" sz="1400" dirty="0"/>
            </a:br>
            <a:r>
              <a:rPr lang="en-US" sz="1400" dirty="0"/>
              <a:t>All proxy event updates comply with </a:t>
            </a:r>
            <a:r>
              <a:rPr lang="en-US" sz="1400" b="1" dirty="0"/>
              <a:t>global regulatory standards and client-specific proxy requirements</a:t>
            </a:r>
            <a:r>
              <a:rPr lang="en-US" sz="1400" dirty="0"/>
              <a:t>.</a:t>
            </a:r>
          </a:p>
          <a:p>
            <a:r>
              <a:rPr lang="en-US" sz="1400" b="1" dirty="0"/>
              <a:t>Process Efficiency:</a:t>
            </a:r>
            <a:br>
              <a:rPr lang="en-US" sz="1400" dirty="0"/>
            </a:br>
            <a:r>
              <a:rPr lang="en-US" sz="1400" dirty="0"/>
              <a:t>At least </a:t>
            </a:r>
            <a:r>
              <a:rPr lang="en-US" sz="1400" b="1" dirty="0"/>
              <a:t>25% reduction in rework or manual corrections</a:t>
            </a:r>
            <a:r>
              <a:rPr lang="en-US" sz="1400" dirty="0"/>
              <a:t> due to improved validations and automation.</a:t>
            </a:r>
          </a:p>
          <a:p>
            <a:r>
              <a:rPr lang="en-US" sz="1400" b="1" dirty="0"/>
              <a:t>Project Delivery on Time and Budget:</a:t>
            </a:r>
            <a:br>
              <a:rPr lang="en-US" sz="1400" dirty="0"/>
            </a:br>
            <a:r>
              <a:rPr lang="en-US" sz="1400" dirty="0"/>
              <a:t>The enhancement project is delivered within the agreed </a:t>
            </a:r>
            <a:r>
              <a:rPr lang="en-US" sz="1400" b="1" dirty="0"/>
              <a:t>4–6 month timeframe</a:t>
            </a:r>
            <a:r>
              <a:rPr lang="en-US" sz="1400" dirty="0"/>
              <a:t> and within the allocated budget, meeting all defined deliverables.</a:t>
            </a:r>
          </a:p>
          <a:p>
            <a:pPr marL="0" indent="0">
              <a:buNone/>
            </a:pPr>
            <a:endParaRPr lang="en-IN" dirty="0"/>
          </a:p>
        </p:txBody>
      </p:sp>
    </p:spTree>
    <p:extLst>
      <p:ext uri="{BB962C8B-B14F-4D97-AF65-F5344CB8AC3E}">
        <p14:creationId xmlns:p14="http://schemas.microsoft.com/office/powerpoint/2010/main" val="2532789971"/>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9EF7F-76B9-2DB5-902E-C2B4C87A8D78}"/>
              </a:ext>
            </a:extLst>
          </p:cNvPr>
          <p:cNvSpPr>
            <a:spLocks noGrp="1"/>
          </p:cNvSpPr>
          <p:nvPr>
            <p:ph type="title"/>
          </p:nvPr>
        </p:nvSpPr>
        <p:spPr>
          <a:xfrm>
            <a:off x="232849" y="0"/>
            <a:ext cx="11029616" cy="1188720"/>
          </a:xfrm>
        </p:spPr>
        <p:txBody>
          <a:bodyPr/>
          <a:lstStyle/>
          <a:p>
            <a:r>
              <a:rPr lang="en-US" dirty="0"/>
              <a:t>Waterfall Method / Approach – ICS Global Proxy Services</a:t>
            </a:r>
            <a:endParaRPr lang="en-IN" dirty="0"/>
          </a:p>
        </p:txBody>
      </p:sp>
      <p:sp>
        <p:nvSpPr>
          <p:cNvPr id="3" name="Content Placeholder 2">
            <a:extLst>
              <a:ext uri="{FF2B5EF4-FFF2-40B4-BE49-F238E27FC236}">
                <a16:creationId xmlns:a16="http://schemas.microsoft.com/office/drawing/2014/main" id="{8C7D39A5-ABB3-6BD8-4C9D-B6502A90466F}"/>
              </a:ext>
            </a:extLst>
          </p:cNvPr>
          <p:cNvSpPr>
            <a:spLocks noGrp="1"/>
          </p:cNvSpPr>
          <p:nvPr>
            <p:ph idx="1"/>
          </p:nvPr>
        </p:nvSpPr>
        <p:spPr>
          <a:xfrm>
            <a:off x="319935" y="2808515"/>
            <a:ext cx="11029615" cy="3634486"/>
          </a:xfrm>
        </p:spPr>
        <p:txBody>
          <a:bodyPr>
            <a:normAutofit fontScale="25000" lnSpcReduction="20000"/>
          </a:bodyPr>
          <a:lstStyle/>
          <a:p>
            <a:pPr marL="0" indent="0">
              <a:buNone/>
            </a:pPr>
            <a:r>
              <a:rPr lang="en-US" sz="5600" dirty="0"/>
              <a:t>The Waterfall model is a linear and sequential approach where the project progresses through distinct phases. Each phase must be completed before the next begins, with minimal overlap between stages.</a:t>
            </a:r>
          </a:p>
          <a:p>
            <a:pPr marL="0" indent="0">
              <a:buNone/>
            </a:pPr>
            <a:r>
              <a:rPr lang="en-US" sz="6400" b="1" dirty="0"/>
              <a:t>1. Requirement Gathering and Analysis</a:t>
            </a:r>
          </a:p>
          <a:p>
            <a:r>
              <a:rPr lang="en-US" sz="6400" dirty="0"/>
              <a:t>Collect detailed requirements from business stakeholders regarding proxy event updates (Meeting Date, Record Date, Meeting Type, Location, Event ID).</a:t>
            </a:r>
          </a:p>
          <a:p>
            <a:r>
              <a:rPr lang="en-US" sz="6400" dirty="0"/>
              <a:t>Understand validation rules and compliance needs for proxy voting events.</a:t>
            </a:r>
          </a:p>
          <a:p>
            <a:r>
              <a:rPr lang="en-US" sz="6400" dirty="0"/>
              <a:t>Document functional and non-functional requirements.</a:t>
            </a:r>
          </a:p>
          <a:p>
            <a:r>
              <a:rPr lang="en-US" sz="6400" dirty="0"/>
              <a:t>Define clear acceptance criteria and success factors.</a:t>
            </a:r>
          </a:p>
          <a:p>
            <a:pPr marL="0" indent="0">
              <a:buNone/>
            </a:pPr>
            <a:r>
              <a:rPr lang="en-US" sz="6400" b="1" dirty="0"/>
              <a:t>Deliverable:</a:t>
            </a:r>
            <a:r>
              <a:rPr lang="en-US" sz="6400" dirty="0"/>
              <a:t> Requirements Specification Document (RSD).</a:t>
            </a:r>
          </a:p>
          <a:p>
            <a:pPr marL="0" indent="0">
              <a:buNone/>
            </a:pPr>
            <a:r>
              <a:rPr lang="en-IN" sz="6400" b="1" dirty="0"/>
              <a:t>2. System Design</a:t>
            </a:r>
          </a:p>
          <a:p>
            <a:r>
              <a:rPr lang="en-IN" sz="6400" dirty="0"/>
              <a:t>Create the overall system architecture based on documented requirements.</a:t>
            </a:r>
          </a:p>
          <a:p>
            <a:r>
              <a:rPr lang="en-IN" sz="6400" dirty="0"/>
              <a:t>Design updates for MOCHA, Mainframe Screen 400 &amp; Screen 10 to support automation and validation.</a:t>
            </a:r>
          </a:p>
          <a:p>
            <a:r>
              <a:rPr lang="en-IN" sz="6400" dirty="0"/>
              <a:t>Design database structures for storing and tracking proxy event data.</a:t>
            </a:r>
          </a:p>
          <a:p>
            <a:r>
              <a:rPr lang="en-IN" sz="6400" dirty="0"/>
              <a:t>Prepare process flow diagrams, use case diagrams, and activity diagrams.</a:t>
            </a:r>
          </a:p>
          <a:p>
            <a:pPr marL="0" indent="0">
              <a:buNone/>
            </a:pPr>
            <a:r>
              <a:rPr lang="en-IN" sz="6400" b="1" dirty="0"/>
              <a:t>Deliverable:</a:t>
            </a:r>
            <a:r>
              <a:rPr lang="en-IN" sz="6400" dirty="0"/>
              <a:t> System Design Document (SDD).</a:t>
            </a:r>
          </a:p>
          <a:p>
            <a:pPr marL="0" indent="0">
              <a:buNone/>
            </a:pPr>
            <a:endParaRPr lang="en-US" dirty="0"/>
          </a:p>
          <a:p>
            <a:endParaRPr lang="en-US" dirty="0"/>
          </a:p>
          <a:p>
            <a:endParaRPr lang="en-US" dirty="0"/>
          </a:p>
          <a:p>
            <a:endParaRPr lang="en-US" dirty="0"/>
          </a:p>
          <a:p>
            <a:endParaRPr lang="en-US" dirty="0"/>
          </a:p>
          <a:p>
            <a:endParaRPr lang="en-IN" dirty="0"/>
          </a:p>
        </p:txBody>
      </p:sp>
    </p:spTree>
    <p:extLst>
      <p:ext uri="{BB962C8B-B14F-4D97-AF65-F5344CB8AC3E}">
        <p14:creationId xmlns:p14="http://schemas.microsoft.com/office/powerpoint/2010/main" val="2006394249"/>
      </p:ext>
    </p:extLst>
  </p:cSld>
  <p:clrMapOvr>
    <a:masterClrMapping/>
  </p:clrMapOvr>
  <p:transition spd="slow">
    <p:push dir="u"/>
  </p:transition>
</p:sld>
</file>

<file path=ppt/theme/theme1.xml><?xml version="1.0" encoding="utf-8"?>
<a:theme xmlns:a="http://schemas.openxmlformats.org/drawingml/2006/main" name="DividendVTI">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Dividend">
      <a:majorFont>
        <a:latin typeface="Franklin Gothic Demi"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927BD4C1-B6B1-4715-ABF9-E660A51A4EA0}">
  <ds:schemaRefs>
    <ds:schemaRef ds:uri="http://schemas.microsoft.com/sharepoint/v3/contenttype/forms"/>
  </ds:schemaRefs>
</ds:datastoreItem>
</file>

<file path=customXml/itemProps2.xml><?xml version="1.0" encoding="utf-8"?>
<ds:datastoreItem xmlns:ds="http://schemas.openxmlformats.org/officeDocument/2006/customXml" ds:itemID="{41E7CA09-9778-4414-AE97-8064B12DA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289AE2-D2AE-49D1-AFAC-3A79F6794255}">
  <ds:schemaRefs>
    <ds:schemaRef ds:uri="http://schemas.microsoft.com/office/2006/metadata/properties"/>
    <ds:schemaRef ds:uri="http://schemas.microsoft.com/office/infopath/2007/PartnerControls"/>
    <ds:schemaRef ds:uri="71af3243-3dd4-4a8d-8c0d-dd76da1f02a5"/>
  </ds:schemaRefs>
</ds:datastoreItem>
</file>

<file path=docProps/app.xml><?xml version="1.0" encoding="utf-8"?>
<Properties xmlns="http://schemas.openxmlformats.org/officeDocument/2006/extended-properties" xmlns:vt="http://schemas.openxmlformats.org/officeDocument/2006/docPropsVTypes">
  <Template>{2CE6FEE9-BA95-4DB6-AA06-E67D0F2ABCAF}tf33552983_win32</Template>
  <TotalTime>77</TotalTime>
  <Words>2144</Words>
  <Application>Microsoft Office PowerPoint</Application>
  <PresentationFormat>Widescreen</PresentationFormat>
  <Paragraphs>155</Paragraphs>
  <Slides>18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Franklin Gothic Book</vt:lpstr>
      <vt:lpstr>Franklin Gothic Demi</vt:lpstr>
      <vt:lpstr>Wingdings 2</vt:lpstr>
      <vt:lpstr>DividendVTI</vt:lpstr>
      <vt:lpstr>Project Proposal – ICS Global Proxy Services</vt:lpstr>
      <vt:lpstr>Situation </vt:lpstr>
      <vt:lpstr>Problem</vt:lpstr>
      <vt:lpstr>Opportunity:</vt:lpstr>
      <vt:lpstr>Purpose Statement (Goals)</vt:lpstr>
      <vt:lpstr>Project Objectives</vt:lpstr>
      <vt:lpstr>Success Criteria</vt:lpstr>
      <vt:lpstr>Success Criteria</vt:lpstr>
      <vt:lpstr>Waterfall Method / Approach – ICS Global Proxy Services</vt:lpstr>
      <vt:lpstr>PowerPoint Presentation</vt:lpstr>
      <vt:lpstr>PowerPoint Presentation</vt:lpstr>
      <vt:lpstr>Key Characteristics of Waterfall in This Project</vt:lpstr>
      <vt:lpstr>Resources for ICS Global Proxy Services – Internal Tool Enhancements</vt:lpstr>
      <vt:lpstr>PowerPoint Presentation</vt:lpstr>
      <vt:lpstr>PowerPoint Presentation</vt:lpstr>
      <vt:lpstr>Risks and Dependencies</vt:lpstr>
      <vt:lpstr>PowerPoint Presentation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4</cp:revision>
  <dcterms:created xsi:type="dcterms:W3CDTF">2025-08-16T07:57:10Z</dcterms:created>
  <dcterms:modified xsi:type="dcterms:W3CDTF">2025-08-16T09:14:30Z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