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71" r:id="rId8"/>
    <p:sldId id="269" r:id="rId9"/>
    <p:sldId id="270" r:id="rId10"/>
    <p:sldId id="264" r:id="rId11"/>
    <p:sldId id="262" r:id="rId12"/>
    <p:sldId id="265" r:id="rId13"/>
    <p:sldId id="272" r:id="rId14"/>
    <p:sldId id="266" r:id="rId15"/>
    <p:sldId id="267" r:id="rId16"/>
    <p:sldId id="268"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p:scale>
          <a:sx n="50" d="100"/>
          <a:sy n="50" d="100"/>
        </p:scale>
        <p:origin x="-86" y="7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6/7/2025</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6/7/2025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6/7/2025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6/7/2025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6/7/2025</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6/7/2025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6/7/2025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6/7/2025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6/7/2025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6/7/2025</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6/7/2025</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6/7/2025</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36CDA-C07C-4D66-AC53-C050EEF04A11}"/>
              </a:ext>
            </a:extLst>
          </p:cNvPr>
          <p:cNvSpPr>
            <a:spLocks noGrp="1"/>
          </p:cNvSpPr>
          <p:nvPr>
            <p:ph type="ctrTitle"/>
          </p:nvPr>
        </p:nvSpPr>
        <p:spPr>
          <a:xfrm>
            <a:off x="1915126" y="1425888"/>
            <a:ext cx="8361229" cy="2098226"/>
          </a:xfrm>
        </p:spPr>
        <p:txBody>
          <a:bodyPr/>
          <a:lstStyle/>
          <a:p>
            <a:r>
              <a:rPr lang="en-US" dirty="0"/>
              <a:t>Agile project</a:t>
            </a:r>
            <a:endParaRPr lang="en-IN" dirty="0"/>
          </a:p>
        </p:txBody>
      </p:sp>
      <p:sp>
        <p:nvSpPr>
          <p:cNvPr id="3" name="Subtitle 2">
            <a:extLst>
              <a:ext uri="{FF2B5EF4-FFF2-40B4-BE49-F238E27FC236}">
                <a16:creationId xmlns:a16="http://schemas.microsoft.com/office/drawing/2014/main" id="{6E8E4855-8BD1-435C-84D0-1C490D52481D}"/>
              </a:ext>
            </a:extLst>
          </p:cNvPr>
          <p:cNvSpPr>
            <a:spLocks noGrp="1"/>
          </p:cNvSpPr>
          <p:nvPr>
            <p:ph type="subTitle" idx="1"/>
          </p:nvPr>
        </p:nvSpPr>
        <p:spPr>
          <a:xfrm>
            <a:off x="2679905" y="4382999"/>
            <a:ext cx="6831673" cy="1086237"/>
          </a:xfrm>
        </p:spPr>
        <p:txBody>
          <a:bodyPr>
            <a:normAutofit/>
          </a:bodyPr>
          <a:lstStyle/>
          <a:p>
            <a:r>
              <a:rPr lang="en-US" sz="2500" dirty="0"/>
              <a:t>Prepared by – Sreevidya L N Sharma</a:t>
            </a:r>
          </a:p>
          <a:p>
            <a:r>
              <a:rPr lang="en-US" sz="2500" dirty="0"/>
              <a:t>Date : /0/2025 </a:t>
            </a:r>
            <a:endParaRPr lang="en-IN" sz="2500" dirty="0"/>
          </a:p>
        </p:txBody>
      </p:sp>
    </p:spTree>
    <p:extLst>
      <p:ext uri="{BB962C8B-B14F-4D97-AF65-F5344CB8AC3E}">
        <p14:creationId xmlns:p14="http://schemas.microsoft.com/office/powerpoint/2010/main" val="1937811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8C7377-C26F-4591-A70A-A5E33293DD94}"/>
              </a:ext>
            </a:extLst>
          </p:cNvPr>
          <p:cNvSpPr>
            <a:spLocks noGrp="1"/>
          </p:cNvSpPr>
          <p:nvPr>
            <p:ph type="title"/>
          </p:nvPr>
        </p:nvSpPr>
        <p:spPr>
          <a:xfrm>
            <a:off x="1295400" y="1"/>
            <a:ext cx="9601200" cy="622300"/>
          </a:xfrm>
        </p:spPr>
        <p:txBody>
          <a:bodyPr>
            <a:normAutofit fontScale="90000"/>
          </a:bodyPr>
          <a:lstStyle/>
          <a:p>
            <a:pPr algn="ctr"/>
            <a:r>
              <a:rPr lang="en-IN" i="0" u="none" strike="noStrike" baseline="0" dirty="0"/>
              <a:t>Methods/Approach: Agile Scrum</a:t>
            </a:r>
            <a:endParaRPr lang="en-IN" dirty="0"/>
          </a:p>
        </p:txBody>
      </p:sp>
      <p:sp>
        <p:nvSpPr>
          <p:cNvPr id="3" name="Content Placeholder 2">
            <a:extLst>
              <a:ext uri="{FF2B5EF4-FFF2-40B4-BE49-F238E27FC236}">
                <a16:creationId xmlns:a16="http://schemas.microsoft.com/office/drawing/2014/main" id="{06ACD655-093E-4F2B-A57B-DDF68834118E}"/>
              </a:ext>
            </a:extLst>
          </p:cNvPr>
          <p:cNvSpPr>
            <a:spLocks noGrp="1"/>
          </p:cNvSpPr>
          <p:nvPr>
            <p:ph idx="1"/>
          </p:nvPr>
        </p:nvSpPr>
        <p:spPr>
          <a:xfrm>
            <a:off x="909320" y="838201"/>
            <a:ext cx="11282680" cy="6019798"/>
          </a:xfrm>
        </p:spPr>
        <p:txBody>
          <a:bodyPr>
            <a:normAutofit/>
          </a:bodyPr>
          <a:lstStyle/>
          <a:p>
            <a:pPr marL="457200" indent="-457200">
              <a:lnSpc>
                <a:spcPct val="110000"/>
              </a:lnSpc>
              <a:spcAft>
                <a:spcPts val="800"/>
              </a:spcAft>
              <a:buAutoNum type="arabicPeriod"/>
            </a:pPr>
            <a:r>
              <a:rPr lang="en-IN" sz="1500" b="1" dirty="0">
                <a:solidFill>
                  <a:srgbClr val="000000"/>
                </a:solidFill>
                <a:effectLst/>
                <a:ea typeface="Times New Roman" panose="02020603050405020304" pitchFamily="18" charset="0"/>
              </a:rPr>
              <a:t>Establish Selection Committee and Define Requirements </a:t>
            </a:r>
          </a:p>
          <a:p>
            <a:pPr>
              <a:lnSpc>
                <a:spcPct val="110000"/>
              </a:lnSpc>
              <a:spcAft>
                <a:spcPts val="800"/>
              </a:spcAft>
            </a:pPr>
            <a:r>
              <a:rPr lang="en-US" sz="1400" b="1" dirty="0"/>
              <a:t>Agile Phase:</a:t>
            </a:r>
            <a:r>
              <a:rPr lang="en-US" sz="1400" dirty="0"/>
              <a:t> </a:t>
            </a:r>
            <a:r>
              <a:rPr lang="en-US" sz="1400" b="1" dirty="0"/>
              <a:t>Inception / Product Backlog Creation</a:t>
            </a:r>
          </a:p>
          <a:p>
            <a:pPr>
              <a:lnSpc>
                <a:spcPct val="110000"/>
              </a:lnSpc>
              <a:spcAft>
                <a:spcPts val="800"/>
              </a:spcAft>
            </a:pPr>
            <a:r>
              <a:rPr lang="en-US" sz="1400" dirty="0"/>
              <a:t>Form a cross-functional Scrum team including a Product Owner (from Audit), Scrum Master, IT leads, and stakeholders from compliance and operations. Collaboratively define high-level requirements through workshops and brainstorming sessions, focusing on features like Audit Workflow Management, Data Integration, Real-time Analytics, and Document Handling.</a:t>
            </a:r>
            <a:br>
              <a:rPr lang="en-US" sz="1400" dirty="0"/>
            </a:br>
            <a:r>
              <a:rPr lang="en-US" sz="1400" dirty="0"/>
              <a:t>Use techniques such as </a:t>
            </a:r>
            <a:r>
              <a:rPr lang="en-US" sz="1400" dirty="0" err="1"/>
              <a:t>MoSCoW</a:t>
            </a:r>
            <a:r>
              <a:rPr lang="en-US" sz="1400" dirty="0"/>
              <a:t> and user stories to document functional and non-functional requirements. Validate using FURPS and refine into epics and stories.</a:t>
            </a:r>
          </a:p>
          <a:p>
            <a:pPr>
              <a:lnSpc>
                <a:spcPct val="110000"/>
              </a:lnSpc>
              <a:spcAft>
                <a:spcPts val="800"/>
              </a:spcAft>
            </a:pPr>
            <a:r>
              <a:rPr lang="en-US" sz="1400" b="1" dirty="0"/>
              <a:t>Output:</a:t>
            </a:r>
            <a:r>
              <a:rPr lang="en-US" sz="1400" dirty="0"/>
              <a:t> </a:t>
            </a:r>
            <a:r>
              <a:rPr lang="en-US" sz="1400" b="1" dirty="0"/>
              <a:t>Prioritized Product Backlog with Epics and Initial User Stories.</a:t>
            </a:r>
            <a:endParaRPr lang="en-IN" sz="1500" b="1" dirty="0">
              <a:solidFill>
                <a:srgbClr val="000000"/>
              </a:solidFill>
              <a:effectLst/>
              <a:ea typeface="Times New Roman" panose="02020603050405020304" pitchFamily="18" charset="0"/>
            </a:endParaRPr>
          </a:p>
          <a:p>
            <a:pPr>
              <a:lnSpc>
                <a:spcPct val="110000"/>
              </a:lnSpc>
              <a:spcAft>
                <a:spcPts val="800"/>
              </a:spcAft>
            </a:pPr>
            <a:endParaRPr lang="en-IN" b="1" dirty="0">
              <a:solidFill>
                <a:srgbClr val="000000"/>
              </a:solidFill>
              <a:effectLst/>
              <a:ea typeface="Times New Roman" panose="02020603050405020304" pitchFamily="18" charset="0"/>
            </a:endParaRPr>
          </a:p>
          <a:p>
            <a:pPr marL="0" indent="0">
              <a:lnSpc>
                <a:spcPct val="110000"/>
              </a:lnSpc>
              <a:spcAft>
                <a:spcPts val="800"/>
              </a:spcAft>
              <a:buNone/>
            </a:pPr>
            <a:r>
              <a:rPr lang="en-IN" sz="1500" b="1" dirty="0">
                <a:solidFill>
                  <a:srgbClr val="000000"/>
                </a:solidFill>
                <a:effectLst/>
                <a:ea typeface="Times New Roman" panose="02020603050405020304" pitchFamily="18" charset="0"/>
              </a:rPr>
              <a:t>2. </a:t>
            </a:r>
            <a:r>
              <a:rPr lang="en-US" sz="1500" b="1" dirty="0"/>
              <a:t>Select Vendors and Finalists through RFP, Demonstrations, and Reviews</a:t>
            </a:r>
          </a:p>
          <a:p>
            <a:r>
              <a:rPr lang="en-US" sz="1400" b="1" dirty="0"/>
              <a:t>Agile Phase:</a:t>
            </a:r>
            <a:r>
              <a:rPr lang="en-US" sz="1400" dirty="0"/>
              <a:t> </a:t>
            </a:r>
            <a:r>
              <a:rPr lang="en-US" sz="1400" b="1" dirty="0"/>
              <a:t>Inception / Exploration</a:t>
            </a:r>
          </a:p>
          <a:p>
            <a:r>
              <a:rPr lang="en-US" sz="1400" dirty="0"/>
              <a:t>Invite vendors to submit RFP responses aligned with business goals and audit software needs. Conduct </a:t>
            </a:r>
            <a:r>
              <a:rPr lang="en-US" sz="1400" b="1" dirty="0"/>
              <a:t>collaborative product demonstrations</a:t>
            </a:r>
            <a:r>
              <a:rPr lang="en-US" sz="1400" dirty="0"/>
              <a:t> involving Product Owner, Scrum Team, and stakeholders to evaluate usability, integration capabilities, and compliance alignment.</a:t>
            </a:r>
            <a:br>
              <a:rPr lang="en-US" sz="1400" dirty="0"/>
            </a:br>
            <a:r>
              <a:rPr lang="en-US" sz="1400" dirty="0"/>
              <a:t>Use a </a:t>
            </a:r>
            <a:r>
              <a:rPr lang="en-US" sz="1400" b="1" dirty="0"/>
              <a:t>weighted scoring model</a:t>
            </a:r>
            <a:r>
              <a:rPr lang="en-US" sz="1400" dirty="0"/>
              <a:t> and feedback loops to shortlist the best-fit solutions. Prioritize vendor features into backlog items for potential MVP builds or configurations.</a:t>
            </a:r>
          </a:p>
          <a:p>
            <a:r>
              <a:rPr lang="en-US" sz="1400" b="1" dirty="0"/>
              <a:t>Output:</a:t>
            </a:r>
            <a:r>
              <a:rPr lang="en-US" sz="1400" dirty="0"/>
              <a:t> </a:t>
            </a:r>
            <a:r>
              <a:rPr lang="en-US" sz="1400" b="1" dirty="0"/>
              <a:t>Shortlisted Vendor List, Evaluation Scorecard, and Feature Fit Gap Analysis documented as Epics and Stories in the Product Backlog.</a:t>
            </a:r>
          </a:p>
          <a:p>
            <a:pPr marL="0" indent="0">
              <a:lnSpc>
                <a:spcPct val="110000"/>
              </a:lnSpc>
              <a:spcAft>
                <a:spcPts val="800"/>
              </a:spcAft>
              <a:buNone/>
            </a:pPr>
            <a:endParaRPr lang="en-IN" sz="1500" b="1" dirty="0">
              <a:solidFill>
                <a:srgbClr val="000000"/>
              </a:solidFill>
              <a:effectLst/>
              <a:ea typeface="Times New Roman" panose="02020603050405020304" pitchFamily="18" charset="0"/>
            </a:endParaRPr>
          </a:p>
        </p:txBody>
      </p:sp>
    </p:spTree>
    <p:extLst>
      <p:ext uri="{BB962C8B-B14F-4D97-AF65-F5344CB8AC3E}">
        <p14:creationId xmlns:p14="http://schemas.microsoft.com/office/powerpoint/2010/main" val="25467890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8779F-F7A9-4D9D-AFDC-E630D4A4FC21}"/>
              </a:ext>
            </a:extLst>
          </p:cNvPr>
          <p:cNvSpPr>
            <a:spLocks noGrp="1"/>
          </p:cNvSpPr>
          <p:nvPr>
            <p:ph type="title"/>
          </p:nvPr>
        </p:nvSpPr>
        <p:spPr>
          <a:xfrm>
            <a:off x="1409153" y="-20320"/>
            <a:ext cx="9601200" cy="294640"/>
          </a:xfrm>
        </p:spPr>
        <p:txBody>
          <a:bodyPr>
            <a:noAutofit/>
          </a:bodyPr>
          <a:lstStyle/>
          <a:p>
            <a:pPr algn="ctr"/>
            <a:r>
              <a:rPr lang="en-IN" sz="2500" i="0" u="none" strike="noStrike" baseline="0" dirty="0"/>
              <a:t>Methods/Approach: Agile Scrum (Cont’d)</a:t>
            </a:r>
            <a:endParaRPr lang="en-IN" sz="2500" dirty="0"/>
          </a:p>
        </p:txBody>
      </p:sp>
      <p:sp>
        <p:nvSpPr>
          <p:cNvPr id="3" name="Content Placeholder 2">
            <a:extLst>
              <a:ext uri="{FF2B5EF4-FFF2-40B4-BE49-F238E27FC236}">
                <a16:creationId xmlns:a16="http://schemas.microsoft.com/office/drawing/2014/main" id="{B0B728F6-4031-41D8-BD1D-2ACC3796D4DD}"/>
              </a:ext>
            </a:extLst>
          </p:cNvPr>
          <p:cNvSpPr>
            <a:spLocks noGrp="1"/>
          </p:cNvSpPr>
          <p:nvPr>
            <p:ph idx="1"/>
          </p:nvPr>
        </p:nvSpPr>
        <p:spPr>
          <a:xfrm>
            <a:off x="792480" y="375920"/>
            <a:ext cx="11521440" cy="6654800"/>
          </a:xfrm>
        </p:spPr>
        <p:txBody>
          <a:bodyPr>
            <a:normAutofit fontScale="92500" lnSpcReduction="10000"/>
          </a:bodyPr>
          <a:lstStyle/>
          <a:p>
            <a:pPr marL="0" indent="0">
              <a:buNone/>
            </a:pPr>
            <a:r>
              <a:rPr lang="en-US" sz="1500" b="1" dirty="0"/>
              <a:t>3. Select and Implement Solution. Train Users and Technical Staff. Establish Support Processes</a:t>
            </a:r>
          </a:p>
          <a:p>
            <a:r>
              <a:rPr lang="en-US" sz="1400" b="1" dirty="0"/>
              <a:t>Agile Phase: Sprint Execution / Release / Review &amp; Retrospective</a:t>
            </a:r>
          </a:p>
          <a:p>
            <a:r>
              <a:rPr lang="en-US" sz="1400" dirty="0"/>
              <a:t>Select the final vendor based on sprint results, demos, and stakeholder feedback. Begin implementation through iterative sprints—configuring, integrating, and customizing the selected solution based on prioritized user stories. Conduct </a:t>
            </a:r>
            <a:r>
              <a:rPr lang="en-US" sz="1400" b="1" dirty="0"/>
              <a:t>incremental training</a:t>
            </a:r>
            <a:r>
              <a:rPr lang="en-US" sz="1400" dirty="0"/>
              <a:t> sessions during and after each sprint for both end users (auditors, compliance staff) and technical support teams.</a:t>
            </a:r>
          </a:p>
          <a:p>
            <a:r>
              <a:rPr lang="en-US" sz="1400" dirty="0"/>
              <a:t>Establish </a:t>
            </a:r>
            <a:r>
              <a:rPr lang="en-US" sz="1400" b="1" dirty="0"/>
              <a:t>support processes</a:t>
            </a:r>
            <a:r>
              <a:rPr lang="en-US" sz="1400" dirty="0"/>
              <a:t> by documenting incident handling, user guides, and feedback mechanisms during sprint reviews. Include training and knowledge transfer as part of the </a:t>
            </a:r>
            <a:r>
              <a:rPr lang="en-US" sz="1400" b="1" dirty="0"/>
              <a:t>Definition of Done (DoD)</a:t>
            </a:r>
            <a:r>
              <a:rPr lang="en-US" sz="1400" dirty="0"/>
              <a:t>.</a:t>
            </a:r>
          </a:p>
          <a:p>
            <a:r>
              <a:rPr lang="en-US" sz="1400" b="1" dirty="0"/>
              <a:t>Output:</a:t>
            </a:r>
            <a:endParaRPr lang="en-US" sz="1400" dirty="0"/>
          </a:p>
          <a:p>
            <a:pPr>
              <a:buFont typeface="Arial" panose="020B0604020202020204" pitchFamily="34" charset="0"/>
              <a:buChar char="•"/>
            </a:pPr>
            <a:r>
              <a:rPr lang="en-US" sz="1400" b="1" dirty="0"/>
              <a:t>Configured &amp; deployed Financial Statement Audit solution (MVP or full release)</a:t>
            </a:r>
          </a:p>
          <a:p>
            <a:pPr>
              <a:buFont typeface="Arial" panose="020B0604020202020204" pitchFamily="34" charset="0"/>
              <a:buChar char="•"/>
            </a:pPr>
            <a:r>
              <a:rPr lang="en-US" sz="1400" b="1" dirty="0"/>
              <a:t>Trained user base and IT support staff</a:t>
            </a:r>
          </a:p>
          <a:p>
            <a:pPr>
              <a:buFont typeface="Arial" panose="020B0604020202020204" pitchFamily="34" charset="0"/>
              <a:buChar char="•"/>
            </a:pPr>
            <a:r>
              <a:rPr lang="en-US" sz="1400" b="1" dirty="0"/>
              <a:t>Operational support documentation and knowledge base</a:t>
            </a:r>
          </a:p>
          <a:p>
            <a:pPr marL="0" indent="0">
              <a:buNone/>
            </a:pPr>
            <a:endParaRPr lang="en-US" sz="1500" b="1" dirty="0"/>
          </a:p>
          <a:p>
            <a:pPr marL="342900" indent="-342900">
              <a:buAutoNum type="arabicPeriod" startAt="4"/>
            </a:pPr>
            <a:r>
              <a:rPr lang="en-US" sz="1500" b="1" dirty="0"/>
              <a:t>Go Live with New System</a:t>
            </a:r>
          </a:p>
          <a:p>
            <a:r>
              <a:rPr lang="en-US" sz="1400" b="1" dirty="0"/>
              <a:t>Agile Phase: Release / Deployment</a:t>
            </a:r>
          </a:p>
          <a:p>
            <a:r>
              <a:rPr lang="en-US" sz="1400" dirty="0"/>
              <a:t>After completing development and user acceptance testing across multiple sprints, deploy the finalized version of the Financial Statement Audit software into the production environment. Ensure all user stories in the </a:t>
            </a:r>
            <a:r>
              <a:rPr lang="en-US" sz="1400" b="1" dirty="0"/>
              <a:t>Definition of Done (DoD)</a:t>
            </a:r>
            <a:r>
              <a:rPr lang="en-US" sz="1400" dirty="0"/>
              <a:t> are met, including security, performance, and compliance requirements. Conduct a </a:t>
            </a:r>
            <a:r>
              <a:rPr lang="en-US" sz="1400" b="1" dirty="0"/>
              <a:t>Sprint Review</a:t>
            </a:r>
            <a:r>
              <a:rPr lang="en-US" sz="1400" dirty="0"/>
              <a:t> with stakeholders and confirm readiness for production.</a:t>
            </a:r>
          </a:p>
          <a:p>
            <a:r>
              <a:rPr lang="en-US" sz="1400" dirty="0"/>
              <a:t>Support the go-live through </a:t>
            </a:r>
            <a:r>
              <a:rPr lang="en-US" sz="1400" b="1" dirty="0"/>
              <a:t>release notes</a:t>
            </a:r>
            <a:r>
              <a:rPr lang="en-US" sz="1400" dirty="0"/>
              <a:t>, user communication, and help desk readiness. Monitor post-deployment performance and gather real-time feedback for future backlog grooming.</a:t>
            </a:r>
          </a:p>
          <a:p>
            <a:r>
              <a:rPr lang="en-US" sz="1400" b="1" dirty="0"/>
              <a:t>Output:</a:t>
            </a:r>
            <a:endParaRPr lang="en-US" sz="1400" dirty="0"/>
          </a:p>
          <a:p>
            <a:pPr>
              <a:buFont typeface="Arial" panose="020B0604020202020204" pitchFamily="34" charset="0"/>
              <a:buChar char="•"/>
            </a:pPr>
            <a:r>
              <a:rPr lang="en-US" sz="1400" b="1" dirty="0"/>
              <a:t>Production Deployment of the Audit Software</a:t>
            </a:r>
          </a:p>
          <a:p>
            <a:pPr>
              <a:buFont typeface="Arial" panose="020B0604020202020204" pitchFamily="34" charset="0"/>
              <a:buChar char="•"/>
            </a:pPr>
            <a:r>
              <a:rPr lang="en-US" sz="1400" b="1" dirty="0"/>
              <a:t>Stakeholder Sign-off and Release Notes</a:t>
            </a:r>
          </a:p>
          <a:p>
            <a:pPr>
              <a:buFont typeface="Arial" panose="020B0604020202020204" pitchFamily="34" charset="0"/>
              <a:buChar char="•"/>
            </a:pPr>
            <a:r>
              <a:rPr lang="en-US" sz="1400" b="1" dirty="0"/>
              <a:t>Post-Go-Live Support Plan</a:t>
            </a:r>
          </a:p>
          <a:p>
            <a:pPr marL="0" indent="0">
              <a:buNone/>
            </a:pPr>
            <a:endParaRPr lang="en-US" sz="1500" b="1" dirty="0"/>
          </a:p>
        </p:txBody>
      </p:sp>
    </p:spTree>
    <p:extLst>
      <p:ext uri="{BB962C8B-B14F-4D97-AF65-F5344CB8AC3E}">
        <p14:creationId xmlns:p14="http://schemas.microsoft.com/office/powerpoint/2010/main" val="5455385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68D3C3-17BD-4BCC-B670-1BCEE82115D4}"/>
              </a:ext>
            </a:extLst>
          </p:cNvPr>
          <p:cNvSpPr>
            <a:spLocks noGrp="1"/>
          </p:cNvSpPr>
          <p:nvPr>
            <p:ph type="title"/>
          </p:nvPr>
        </p:nvSpPr>
        <p:spPr>
          <a:xfrm>
            <a:off x="1478280" y="1"/>
            <a:ext cx="9601200" cy="579120"/>
          </a:xfrm>
        </p:spPr>
        <p:txBody>
          <a:bodyPr>
            <a:normAutofit fontScale="90000"/>
          </a:bodyPr>
          <a:lstStyle/>
          <a:p>
            <a:pPr algn="ctr"/>
            <a:r>
              <a:rPr lang="en-IN" i="0" u="none" strike="noStrike" baseline="0" dirty="0"/>
              <a:t>Resources</a:t>
            </a:r>
            <a:endParaRPr lang="en-IN" dirty="0"/>
          </a:p>
        </p:txBody>
      </p:sp>
      <p:sp>
        <p:nvSpPr>
          <p:cNvPr id="3" name="Content Placeholder 2">
            <a:extLst>
              <a:ext uri="{FF2B5EF4-FFF2-40B4-BE49-F238E27FC236}">
                <a16:creationId xmlns:a16="http://schemas.microsoft.com/office/drawing/2014/main" id="{FFE0F36F-7856-481E-80AE-F8198393F92C}"/>
              </a:ext>
            </a:extLst>
          </p:cNvPr>
          <p:cNvSpPr>
            <a:spLocks noGrp="1"/>
          </p:cNvSpPr>
          <p:nvPr>
            <p:ph idx="1"/>
          </p:nvPr>
        </p:nvSpPr>
        <p:spPr>
          <a:xfrm>
            <a:off x="960120" y="579121"/>
            <a:ext cx="10957560" cy="6278879"/>
          </a:xfrm>
        </p:spPr>
        <p:txBody>
          <a:bodyPr>
            <a:normAutofit/>
          </a:bodyPr>
          <a:lstStyle/>
          <a:p>
            <a:r>
              <a:rPr lang="en-US" b="1" i="0" u="none" strike="noStrike" baseline="0" dirty="0">
                <a:solidFill>
                  <a:srgbClr val="000000"/>
                </a:solidFill>
              </a:rPr>
              <a:t>People – project team members from client community and ITS. </a:t>
            </a:r>
          </a:p>
          <a:p>
            <a:pPr marL="0" indent="0">
              <a:buNone/>
            </a:pPr>
            <a:r>
              <a:rPr lang="en-US" sz="1600" dirty="0"/>
              <a:t>The project team includes cross-functional members from the client’s audit, compliance, and finance departments, along with IT specialists from the Internal Technology Services (ITS) group. These individuals collaborate closely within Agile Scrum roles to ensure business and technical alignment throughout the project lifecycle.</a:t>
            </a:r>
          </a:p>
          <a:p>
            <a:pPr marL="0" indent="0">
              <a:buNone/>
            </a:pPr>
            <a:endParaRPr lang="en-US" sz="1600" b="0" i="0" u="none" strike="noStrike" baseline="0" dirty="0">
              <a:solidFill>
                <a:srgbClr val="000000"/>
              </a:solidFill>
              <a:latin typeface="Arial" panose="020B0604020202020204" pitchFamily="34" charset="0"/>
            </a:endParaRPr>
          </a:p>
          <a:p>
            <a:r>
              <a:rPr lang="en-US" b="1" i="0" u="none" strike="noStrike" baseline="0" dirty="0">
                <a:solidFill>
                  <a:srgbClr val="000000"/>
                </a:solidFill>
              </a:rPr>
              <a:t>Time – implementation within &lt;&lt;n&gt;&gt; months. </a:t>
            </a:r>
          </a:p>
          <a:p>
            <a:pPr marL="0" indent="0">
              <a:buNone/>
            </a:pPr>
            <a:r>
              <a:rPr lang="en-US" sz="1600" dirty="0"/>
              <a:t>Time – Implementation is targeted to be completed within </a:t>
            </a:r>
            <a:r>
              <a:rPr lang="en-US" sz="1600" b="1" dirty="0"/>
              <a:t>6 months</a:t>
            </a:r>
            <a:r>
              <a:rPr lang="en-US" sz="1600" dirty="0"/>
              <a:t>, following iterative Agile sprints that deliver incremental value and allow for continuous feedback and improvement throughout the development lifecycle.  For example : </a:t>
            </a:r>
          </a:p>
          <a:p>
            <a:pPr marL="0" indent="0">
              <a:buNone/>
            </a:pPr>
            <a:endParaRPr lang="en-IN" sz="1800" b="0" i="0" u="none" strike="noStrike" baseline="0" dirty="0">
              <a:solidFill>
                <a:srgbClr val="000000"/>
              </a:solidFill>
              <a:latin typeface="Arial" panose="020B0604020202020204" pitchFamily="34" charset="0"/>
            </a:endParaRPr>
          </a:p>
          <a:p>
            <a:pPr marL="0" indent="0">
              <a:buNone/>
            </a:pPr>
            <a:endParaRPr lang="en-IN" sz="1800" b="0" i="0" u="none" strike="noStrike" baseline="0" dirty="0">
              <a:solidFill>
                <a:srgbClr val="000000"/>
              </a:solidFill>
              <a:latin typeface="Arial" panose="020B0604020202020204" pitchFamily="34" charset="0"/>
            </a:endParaRPr>
          </a:p>
        </p:txBody>
      </p:sp>
      <p:graphicFrame>
        <p:nvGraphicFramePr>
          <p:cNvPr id="4" name="Table 3">
            <a:extLst>
              <a:ext uri="{FF2B5EF4-FFF2-40B4-BE49-F238E27FC236}">
                <a16:creationId xmlns:a16="http://schemas.microsoft.com/office/drawing/2014/main" id="{6747CBDB-1D1D-4FDC-A0C0-6A99392EE53D}"/>
              </a:ext>
            </a:extLst>
          </p:cNvPr>
          <p:cNvGraphicFramePr>
            <a:graphicFrameLocks noGrp="1"/>
          </p:cNvGraphicFramePr>
          <p:nvPr>
            <p:extLst>
              <p:ext uri="{D42A27DB-BD31-4B8C-83A1-F6EECF244321}">
                <p14:modId xmlns:p14="http://schemas.microsoft.com/office/powerpoint/2010/main" val="144647802"/>
              </p:ext>
            </p:extLst>
          </p:nvPr>
        </p:nvGraphicFramePr>
        <p:xfrm>
          <a:off x="1143000" y="3240671"/>
          <a:ext cx="11000975" cy="3604264"/>
        </p:xfrm>
        <a:graphic>
          <a:graphicData uri="http://schemas.openxmlformats.org/drawingml/2006/table">
            <a:tbl>
              <a:tblPr/>
              <a:tblGrid>
                <a:gridCol w="3817855">
                  <a:extLst>
                    <a:ext uri="{9D8B030D-6E8A-4147-A177-3AD203B41FA5}">
                      <a16:colId xmlns:a16="http://schemas.microsoft.com/office/drawing/2014/main" val="877210096"/>
                    </a:ext>
                  </a:extLst>
                </a:gridCol>
                <a:gridCol w="3591560">
                  <a:extLst>
                    <a:ext uri="{9D8B030D-6E8A-4147-A177-3AD203B41FA5}">
                      <a16:colId xmlns:a16="http://schemas.microsoft.com/office/drawing/2014/main" val="253229228"/>
                    </a:ext>
                  </a:extLst>
                </a:gridCol>
                <a:gridCol w="3591560">
                  <a:extLst>
                    <a:ext uri="{9D8B030D-6E8A-4147-A177-3AD203B41FA5}">
                      <a16:colId xmlns:a16="http://schemas.microsoft.com/office/drawing/2014/main" val="3547576455"/>
                    </a:ext>
                  </a:extLst>
                </a:gridCol>
              </a:tblGrid>
              <a:tr h="341086">
                <a:tc>
                  <a:txBody>
                    <a:bodyPr/>
                    <a:lstStyle/>
                    <a:p>
                      <a:r>
                        <a:rPr lang="en-IN" sz="1700" b="1" dirty="0"/>
                        <a:t>Agile Phase</a:t>
                      </a:r>
                    </a:p>
                  </a:txBody>
                  <a:tcPr marL="85271" marR="85271" marT="42636" marB="42636" anchor="ctr">
                    <a:lnL>
                      <a:noFill/>
                    </a:lnL>
                    <a:lnR>
                      <a:noFill/>
                    </a:lnR>
                    <a:lnT>
                      <a:noFill/>
                    </a:lnT>
                    <a:lnB>
                      <a:noFill/>
                    </a:lnB>
                  </a:tcPr>
                </a:tc>
                <a:tc>
                  <a:txBody>
                    <a:bodyPr/>
                    <a:lstStyle/>
                    <a:p>
                      <a:r>
                        <a:rPr lang="en-IN" sz="1700" b="1" dirty="0"/>
                        <a:t>Duration (Days)</a:t>
                      </a:r>
                    </a:p>
                  </a:txBody>
                  <a:tcPr marL="85271" marR="85271" marT="42636" marB="42636" anchor="ctr">
                    <a:lnL>
                      <a:noFill/>
                    </a:lnL>
                    <a:lnR>
                      <a:noFill/>
                    </a:lnR>
                    <a:lnT>
                      <a:noFill/>
                    </a:lnT>
                    <a:lnB>
                      <a:noFill/>
                    </a:lnB>
                  </a:tcPr>
                </a:tc>
                <a:tc>
                  <a:txBody>
                    <a:bodyPr/>
                    <a:lstStyle/>
                    <a:p>
                      <a:r>
                        <a:rPr lang="en-IN" sz="1700" b="1" dirty="0"/>
                        <a:t>Duration (Months)</a:t>
                      </a:r>
                    </a:p>
                  </a:txBody>
                  <a:tcPr marL="85271" marR="85271" marT="42636" marB="42636" anchor="ctr">
                    <a:lnL>
                      <a:noFill/>
                    </a:lnL>
                    <a:lnR>
                      <a:noFill/>
                    </a:lnR>
                    <a:lnT>
                      <a:noFill/>
                    </a:lnT>
                    <a:lnB>
                      <a:noFill/>
                    </a:lnB>
                  </a:tcPr>
                </a:tc>
                <a:extLst>
                  <a:ext uri="{0D108BD9-81ED-4DB2-BD59-A6C34878D82A}">
                    <a16:rowId xmlns:a16="http://schemas.microsoft.com/office/drawing/2014/main" val="3206473346"/>
                  </a:ext>
                </a:extLst>
              </a:tr>
              <a:tr h="341086">
                <a:tc>
                  <a:txBody>
                    <a:bodyPr/>
                    <a:lstStyle/>
                    <a:p>
                      <a:r>
                        <a:rPr lang="en-IN" sz="1700" b="1"/>
                        <a:t>Sprint Planning</a:t>
                      </a:r>
                      <a:endParaRPr lang="en-IN" sz="1700"/>
                    </a:p>
                  </a:txBody>
                  <a:tcPr marL="85271" marR="85271" marT="42636" marB="42636" anchor="ctr">
                    <a:lnL>
                      <a:noFill/>
                    </a:lnL>
                    <a:lnR>
                      <a:noFill/>
                    </a:lnR>
                    <a:lnT>
                      <a:noFill/>
                    </a:lnT>
                    <a:lnB>
                      <a:noFill/>
                    </a:lnB>
                  </a:tcPr>
                </a:tc>
                <a:tc>
                  <a:txBody>
                    <a:bodyPr/>
                    <a:lstStyle/>
                    <a:p>
                      <a:r>
                        <a:rPr lang="en-IN" sz="1700" dirty="0"/>
                        <a:t>1–2 days</a:t>
                      </a:r>
                    </a:p>
                  </a:txBody>
                  <a:tcPr marL="85271" marR="85271" marT="42636" marB="42636" anchor="ctr">
                    <a:lnL>
                      <a:noFill/>
                    </a:lnL>
                    <a:lnR>
                      <a:noFill/>
                    </a:lnR>
                    <a:lnT>
                      <a:noFill/>
                    </a:lnT>
                    <a:lnB>
                      <a:noFill/>
                    </a:lnB>
                  </a:tcPr>
                </a:tc>
                <a:tc>
                  <a:txBody>
                    <a:bodyPr/>
                    <a:lstStyle/>
                    <a:p>
                      <a:r>
                        <a:rPr lang="en-IN" sz="1700" dirty="0"/>
                        <a:t>~0.1 months</a:t>
                      </a:r>
                    </a:p>
                  </a:txBody>
                  <a:tcPr marL="85271" marR="85271" marT="42636" marB="42636" anchor="ctr">
                    <a:lnL>
                      <a:noFill/>
                    </a:lnL>
                    <a:lnR>
                      <a:noFill/>
                    </a:lnR>
                    <a:lnT>
                      <a:noFill/>
                    </a:lnT>
                    <a:lnB>
                      <a:noFill/>
                    </a:lnB>
                  </a:tcPr>
                </a:tc>
                <a:extLst>
                  <a:ext uri="{0D108BD9-81ED-4DB2-BD59-A6C34878D82A}">
                    <a16:rowId xmlns:a16="http://schemas.microsoft.com/office/drawing/2014/main" val="1576362440"/>
                  </a:ext>
                </a:extLst>
              </a:tr>
              <a:tr h="341086">
                <a:tc>
                  <a:txBody>
                    <a:bodyPr/>
                    <a:lstStyle/>
                    <a:p>
                      <a:r>
                        <a:rPr lang="en-IN" sz="1700" b="1"/>
                        <a:t>Sprint Execution</a:t>
                      </a:r>
                      <a:endParaRPr lang="en-IN" sz="1700"/>
                    </a:p>
                  </a:txBody>
                  <a:tcPr marL="85271" marR="85271" marT="42636" marB="42636" anchor="ctr">
                    <a:lnL>
                      <a:noFill/>
                    </a:lnL>
                    <a:lnR>
                      <a:noFill/>
                    </a:lnR>
                    <a:lnT>
                      <a:noFill/>
                    </a:lnT>
                    <a:lnB>
                      <a:noFill/>
                    </a:lnB>
                  </a:tcPr>
                </a:tc>
                <a:tc>
                  <a:txBody>
                    <a:bodyPr/>
                    <a:lstStyle/>
                    <a:p>
                      <a:r>
                        <a:rPr lang="en-IN" sz="1700"/>
                        <a:t>10–14 days</a:t>
                      </a:r>
                    </a:p>
                  </a:txBody>
                  <a:tcPr marL="85271" marR="85271" marT="42636" marB="42636" anchor="ctr">
                    <a:lnL>
                      <a:noFill/>
                    </a:lnL>
                    <a:lnR>
                      <a:noFill/>
                    </a:lnR>
                    <a:lnT>
                      <a:noFill/>
                    </a:lnT>
                    <a:lnB>
                      <a:noFill/>
                    </a:lnB>
                  </a:tcPr>
                </a:tc>
                <a:tc>
                  <a:txBody>
                    <a:bodyPr/>
                    <a:lstStyle/>
                    <a:p>
                      <a:r>
                        <a:rPr lang="en-IN" sz="1700"/>
                        <a:t>~0.5 months</a:t>
                      </a:r>
                    </a:p>
                  </a:txBody>
                  <a:tcPr marL="85271" marR="85271" marT="42636" marB="42636" anchor="ctr">
                    <a:lnL>
                      <a:noFill/>
                    </a:lnL>
                    <a:lnR>
                      <a:noFill/>
                    </a:lnR>
                    <a:lnT>
                      <a:noFill/>
                    </a:lnT>
                    <a:lnB>
                      <a:noFill/>
                    </a:lnB>
                  </a:tcPr>
                </a:tc>
                <a:extLst>
                  <a:ext uri="{0D108BD9-81ED-4DB2-BD59-A6C34878D82A}">
                    <a16:rowId xmlns:a16="http://schemas.microsoft.com/office/drawing/2014/main" val="845886021"/>
                  </a:ext>
                </a:extLst>
              </a:tr>
              <a:tr h="341086">
                <a:tc>
                  <a:txBody>
                    <a:bodyPr/>
                    <a:lstStyle/>
                    <a:p>
                      <a:r>
                        <a:rPr lang="en-IN" sz="1700" b="1"/>
                        <a:t>Daily Standups</a:t>
                      </a:r>
                      <a:endParaRPr lang="en-IN" sz="1700"/>
                    </a:p>
                  </a:txBody>
                  <a:tcPr marL="85271" marR="85271" marT="42636" marB="42636" anchor="ctr">
                    <a:lnL>
                      <a:noFill/>
                    </a:lnL>
                    <a:lnR>
                      <a:noFill/>
                    </a:lnR>
                    <a:lnT>
                      <a:noFill/>
                    </a:lnT>
                    <a:lnB>
                      <a:noFill/>
                    </a:lnB>
                  </a:tcPr>
                </a:tc>
                <a:tc>
                  <a:txBody>
                    <a:bodyPr/>
                    <a:lstStyle/>
                    <a:p>
                      <a:r>
                        <a:rPr lang="en-IN" sz="1700"/>
                        <a:t>Daily (15 mins)</a:t>
                      </a:r>
                    </a:p>
                  </a:txBody>
                  <a:tcPr marL="85271" marR="85271" marT="42636" marB="42636" anchor="ctr">
                    <a:lnL>
                      <a:noFill/>
                    </a:lnL>
                    <a:lnR>
                      <a:noFill/>
                    </a:lnR>
                    <a:lnT>
                      <a:noFill/>
                    </a:lnT>
                    <a:lnB>
                      <a:noFill/>
                    </a:lnB>
                  </a:tcPr>
                </a:tc>
                <a:tc>
                  <a:txBody>
                    <a:bodyPr/>
                    <a:lstStyle/>
                    <a:p>
                      <a:r>
                        <a:rPr lang="en-IN" sz="1700"/>
                        <a:t>Ongoing during sprint</a:t>
                      </a:r>
                    </a:p>
                  </a:txBody>
                  <a:tcPr marL="85271" marR="85271" marT="42636" marB="42636" anchor="ctr">
                    <a:lnL>
                      <a:noFill/>
                    </a:lnL>
                    <a:lnR>
                      <a:noFill/>
                    </a:lnR>
                    <a:lnT>
                      <a:noFill/>
                    </a:lnT>
                    <a:lnB>
                      <a:noFill/>
                    </a:lnB>
                  </a:tcPr>
                </a:tc>
                <a:extLst>
                  <a:ext uri="{0D108BD9-81ED-4DB2-BD59-A6C34878D82A}">
                    <a16:rowId xmlns:a16="http://schemas.microsoft.com/office/drawing/2014/main" val="3657331107"/>
                  </a:ext>
                </a:extLst>
              </a:tr>
              <a:tr h="341086">
                <a:tc>
                  <a:txBody>
                    <a:bodyPr/>
                    <a:lstStyle/>
                    <a:p>
                      <a:r>
                        <a:rPr lang="en-IN" sz="1700" b="1" dirty="0"/>
                        <a:t>Sprint Review</a:t>
                      </a:r>
                      <a:endParaRPr lang="en-IN" sz="1700" dirty="0"/>
                    </a:p>
                  </a:txBody>
                  <a:tcPr marL="85271" marR="85271" marT="42636" marB="42636" anchor="ctr">
                    <a:lnL>
                      <a:noFill/>
                    </a:lnL>
                    <a:lnR>
                      <a:noFill/>
                    </a:lnR>
                    <a:lnT>
                      <a:noFill/>
                    </a:lnT>
                    <a:lnB>
                      <a:noFill/>
                    </a:lnB>
                  </a:tcPr>
                </a:tc>
                <a:tc>
                  <a:txBody>
                    <a:bodyPr/>
                    <a:lstStyle/>
                    <a:p>
                      <a:r>
                        <a:rPr lang="en-IN" sz="1700"/>
                        <a:t>0.5–1 day</a:t>
                      </a:r>
                    </a:p>
                  </a:txBody>
                  <a:tcPr marL="85271" marR="85271" marT="42636" marB="42636" anchor="ctr">
                    <a:lnL>
                      <a:noFill/>
                    </a:lnL>
                    <a:lnR>
                      <a:noFill/>
                    </a:lnR>
                    <a:lnT>
                      <a:noFill/>
                    </a:lnT>
                    <a:lnB>
                      <a:noFill/>
                    </a:lnB>
                  </a:tcPr>
                </a:tc>
                <a:tc>
                  <a:txBody>
                    <a:bodyPr/>
                    <a:lstStyle/>
                    <a:p>
                      <a:r>
                        <a:rPr lang="en-IN" sz="1700"/>
                        <a:t>~0.03 months</a:t>
                      </a:r>
                    </a:p>
                  </a:txBody>
                  <a:tcPr marL="85271" marR="85271" marT="42636" marB="42636" anchor="ctr">
                    <a:lnL>
                      <a:noFill/>
                    </a:lnL>
                    <a:lnR>
                      <a:noFill/>
                    </a:lnR>
                    <a:lnT>
                      <a:noFill/>
                    </a:lnT>
                    <a:lnB>
                      <a:noFill/>
                    </a:lnB>
                  </a:tcPr>
                </a:tc>
                <a:extLst>
                  <a:ext uri="{0D108BD9-81ED-4DB2-BD59-A6C34878D82A}">
                    <a16:rowId xmlns:a16="http://schemas.microsoft.com/office/drawing/2014/main" val="946891232"/>
                  </a:ext>
                </a:extLst>
              </a:tr>
              <a:tr h="341086">
                <a:tc>
                  <a:txBody>
                    <a:bodyPr/>
                    <a:lstStyle/>
                    <a:p>
                      <a:r>
                        <a:rPr lang="en-IN" sz="1700" b="1"/>
                        <a:t>Sprint Retrospective</a:t>
                      </a:r>
                      <a:endParaRPr lang="en-IN" sz="1700"/>
                    </a:p>
                  </a:txBody>
                  <a:tcPr marL="85271" marR="85271" marT="42636" marB="42636" anchor="ctr">
                    <a:lnL>
                      <a:noFill/>
                    </a:lnL>
                    <a:lnR>
                      <a:noFill/>
                    </a:lnR>
                    <a:lnT>
                      <a:noFill/>
                    </a:lnT>
                    <a:lnB>
                      <a:noFill/>
                    </a:lnB>
                  </a:tcPr>
                </a:tc>
                <a:tc>
                  <a:txBody>
                    <a:bodyPr/>
                    <a:lstStyle/>
                    <a:p>
                      <a:r>
                        <a:rPr lang="en-IN" sz="1700"/>
                        <a:t>0.5–1 day</a:t>
                      </a:r>
                    </a:p>
                  </a:txBody>
                  <a:tcPr marL="85271" marR="85271" marT="42636" marB="42636" anchor="ctr">
                    <a:lnL>
                      <a:noFill/>
                    </a:lnL>
                    <a:lnR>
                      <a:noFill/>
                    </a:lnR>
                    <a:lnT>
                      <a:noFill/>
                    </a:lnT>
                    <a:lnB>
                      <a:noFill/>
                    </a:lnB>
                  </a:tcPr>
                </a:tc>
                <a:tc>
                  <a:txBody>
                    <a:bodyPr/>
                    <a:lstStyle/>
                    <a:p>
                      <a:r>
                        <a:rPr lang="en-IN" sz="1700"/>
                        <a:t>~0.03 months</a:t>
                      </a:r>
                    </a:p>
                  </a:txBody>
                  <a:tcPr marL="85271" marR="85271" marT="42636" marB="42636" anchor="ctr">
                    <a:lnL>
                      <a:noFill/>
                    </a:lnL>
                    <a:lnR>
                      <a:noFill/>
                    </a:lnR>
                    <a:lnT>
                      <a:noFill/>
                    </a:lnT>
                    <a:lnB>
                      <a:noFill/>
                    </a:lnB>
                  </a:tcPr>
                </a:tc>
                <a:extLst>
                  <a:ext uri="{0D108BD9-81ED-4DB2-BD59-A6C34878D82A}">
                    <a16:rowId xmlns:a16="http://schemas.microsoft.com/office/drawing/2014/main" val="3437353812"/>
                  </a:ext>
                </a:extLst>
              </a:tr>
              <a:tr h="596900">
                <a:tc>
                  <a:txBody>
                    <a:bodyPr/>
                    <a:lstStyle/>
                    <a:p>
                      <a:r>
                        <a:rPr lang="en-IN" sz="1700" b="1"/>
                        <a:t>Backlog Grooming / Refinement</a:t>
                      </a:r>
                      <a:endParaRPr lang="en-IN" sz="1700"/>
                    </a:p>
                  </a:txBody>
                  <a:tcPr marL="85271" marR="85271" marT="42636" marB="42636" anchor="ctr">
                    <a:lnL>
                      <a:noFill/>
                    </a:lnL>
                    <a:lnR>
                      <a:noFill/>
                    </a:lnR>
                    <a:lnT>
                      <a:noFill/>
                    </a:lnT>
                    <a:lnB>
                      <a:noFill/>
                    </a:lnB>
                  </a:tcPr>
                </a:tc>
                <a:tc>
                  <a:txBody>
                    <a:bodyPr/>
                    <a:lstStyle/>
                    <a:p>
                      <a:r>
                        <a:rPr lang="en-IN" sz="1700" dirty="0"/>
                        <a:t>1–2 days per sprint</a:t>
                      </a:r>
                    </a:p>
                  </a:txBody>
                  <a:tcPr marL="85271" marR="85271" marT="42636" marB="42636" anchor="ctr">
                    <a:lnL>
                      <a:noFill/>
                    </a:lnL>
                    <a:lnR>
                      <a:noFill/>
                    </a:lnR>
                    <a:lnT>
                      <a:noFill/>
                    </a:lnT>
                    <a:lnB>
                      <a:noFill/>
                    </a:lnB>
                  </a:tcPr>
                </a:tc>
                <a:tc>
                  <a:txBody>
                    <a:bodyPr/>
                    <a:lstStyle/>
                    <a:p>
                      <a:r>
                        <a:rPr lang="en-IN" sz="1700"/>
                        <a:t>~0.1 months per sprint</a:t>
                      </a:r>
                    </a:p>
                  </a:txBody>
                  <a:tcPr marL="85271" marR="85271" marT="42636" marB="42636" anchor="ctr">
                    <a:lnL>
                      <a:noFill/>
                    </a:lnL>
                    <a:lnR>
                      <a:noFill/>
                    </a:lnR>
                    <a:lnT>
                      <a:noFill/>
                    </a:lnT>
                    <a:lnB>
                      <a:noFill/>
                    </a:lnB>
                  </a:tcPr>
                </a:tc>
                <a:extLst>
                  <a:ext uri="{0D108BD9-81ED-4DB2-BD59-A6C34878D82A}">
                    <a16:rowId xmlns:a16="http://schemas.microsoft.com/office/drawing/2014/main" val="339136591"/>
                  </a:ext>
                </a:extLst>
              </a:tr>
              <a:tr h="341086">
                <a:tc>
                  <a:txBody>
                    <a:bodyPr/>
                    <a:lstStyle/>
                    <a:p>
                      <a:r>
                        <a:rPr lang="en-IN" sz="1700" b="1"/>
                        <a:t>Release Planning</a:t>
                      </a:r>
                      <a:endParaRPr lang="en-IN" sz="1700"/>
                    </a:p>
                  </a:txBody>
                  <a:tcPr marL="85271" marR="85271" marT="42636" marB="42636" anchor="ctr">
                    <a:lnL>
                      <a:noFill/>
                    </a:lnL>
                    <a:lnR>
                      <a:noFill/>
                    </a:lnR>
                    <a:lnT>
                      <a:noFill/>
                    </a:lnT>
                    <a:lnB>
                      <a:noFill/>
                    </a:lnB>
                  </a:tcPr>
                </a:tc>
                <a:tc>
                  <a:txBody>
                    <a:bodyPr/>
                    <a:lstStyle/>
                    <a:p>
                      <a:r>
                        <a:rPr lang="en-IN" sz="1700"/>
                        <a:t>2–3 days</a:t>
                      </a:r>
                    </a:p>
                  </a:txBody>
                  <a:tcPr marL="85271" marR="85271" marT="42636" marB="42636" anchor="ctr">
                    <a:lnL>
                      <a:noFill/>
                    </a:lnL>
                    <a:lnR>
                      <a:noFill/>
                    </a:lnR>
                    <a:lnT>
                      <a:noFill/>
                    </a:lnT>
                    <a:lnB>
                      <a:noFill/>
                    </a:lnB>
                  </a:tcPr>
                </a:tc>
                <a:tc>
                  <a:txBody>
                    <a:bodyPr/>
                    <a:lstStyle/>
                    <a:p>
                      <a:r>
                        <a:rPr lang="en-IN" sz="1700" dirty="0"/>
                        <a:t>~0.1 months</a:t>
                      </a:r>
                    </a:p>
                  </a:txBody>
                  <a:tcPr marL="85271" marR="85271" marT="42636" marB="42636" anchor="ctr">
                    <a:lnL>
                      <a:noFill/>
                    </a:lnL>
                    <a:lnR>
                      <a:noFill/>
                    </a:lnR>
                    <a:lnT>
                      <a:noFill/>
                    </a:lnT>
                    <a:lnB>
                      <a:noFill/>
                    </a:lnB>
                  </a:tcPr>
                </a:tc>
                <a:extLst>
                  <a:ext uri="{0D108BD9-81ED-4DB2-BD59-A6C34878D82A}">
                    <a16:rowId xmlns:a16="http://schemas.microsoft.com/office/drawing/2014/main" val="3852334773"/>
                  </a:ext>
                </a:extLst>
              </a:tr>
              <a:tr h="596900">
                <a:tc>
                  <a:txBody>
                    <a:bodyPr/>
                    <a:lstStyle/>
                    <a:p>
                      <a:r>
                        <a:rPr lang="en-US" sz="1700" b="1"/>
                        <a:t>Overall Project Duration</a:t>
                      </a:r>
                      <a:r>
                        <a:rPr lang="en-US" sz="1700"/>
                        <a:t> (e.g., 4 Sprints)</a:t>
                      </a:r>
                    </a:p>
                  </a:txBody>
                  <a:tcPr marL="85271" marR="85271" marT="42636" marB="42636" anchor="ctr">
                    <a:lnL>
                      <a:noFill/>
                    </a:lnL>
                    <a:lnR>
                      <a:noFill/>
                    </a:lnR>
                    <a:lnT>
                      <a:noFill/>
                    </a:lnT>
                    <a:lnB>
                      <a:noFill/>
                    </a:lnB>
                  </a:tcPr>
                </a:tc>
                <a:tc>
                  <a:txBody>
                    <a:bodyPr/>
                    <a:lstStyle/>
                    <a:p>
                      <a:r>
                        <a:rPr lang="en-IN" sz="1700"/>
                        <a:t>40–56 days</a:t>
                      </a:r>
                    </a:p>
                  </a:txBody>
                  <a:tcPr marL="85271" marR="85271" marT="42636" marB="42636" anchor="ctr">
                    <a:lnL>
                      <a:noFill/>
                    </a:lnL>
                    <a:lnR>
                      <a:noFill/>
                    </a:lnR>
                    <a:lnT>
                      <a:noFill/>
                    </a:lnT>
                    <a:lnB>
                      <a:noFill/>
                    </a:lnB>
                  </a:tcPr>
                </a:tc>
                <a:tc>
                  <a:txBody>
                    <a:bodyPr/>
                    <a:lstStyle/>
                    <a:p>
                      <a:r>
                        <a:rPr lang="en-IN" sz="1700" dirty="0"/>
                        <a:t>2–3 months</a:t>
                      </a:r>
                    </a:p>
                  </a:txBody>
                  <a:tcPr marL="85271" marR="85271" marT="42636" marB="42636" anchor="ctr">
                    <a:lnL>
                      <a:noFill/>
                    </a:lnL>
                    <a:lnR>
                      <a:noFill/>
                    </a:lnR>
                    <a:lnT>
                      <a:noFill/>
                    </a:lnT>
                    <a:lnB>
                      <a:noFill/>
                    </a:lnB>
                  </a:tcPr>
                </a:tc>
                <a:extLst>
                  <a:ext uri="{0D108BD9-81ED-4DB2-BD59-A6C34878D82A}">
                    <a16:rowId xmlns:a16="http://schemas.microsoft.com/office/drawing/2014/main" val="56527168"/>
                  </a:ext>
                </a:extLst>
              </a:tr>
            </a:tbl>
          </a:graphicData>
        </a:graphic>
      </p:graphicFrame>
    </p:spTree>
    <p:extLst>
      <p:ext uri="{BB962C8B-B14F-4D97-AF65-F5344CB8AC3E}">
        <p14:creationId xmlns:p14="http://schemas.microsoft.com/office/powerpoint/2010/main" val="18212805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61856-A623-48EA-BDDE-7F156E6D25B7}"/>
              </a:ext>
            </a:extLst>
          </p:cNvPr>
          <p:cNvSpPr>
            <a:spLocks noGrp="1"/>
          </p:cNvSpPr>
          <p:nvPr>
            <p:ph type="title"/>
          </p:nvPr>
        </p:nvSpPr>
        <p:spPr>
          <a:xfrm>
            <a:off x="1630680" y="0"/>
            <a:ext cx="9601200" cy="594360"/>
          </a:xfrm>
        </p:spPr>
        <p:txBody>
          <a:bodyPr>
            <a:normAutofit/>
          </a:bodyPr>
          <a:lstStyle/>
          <a:p>
            <a:pPr algn="ctr"/>
            <a:r>
              <a:rPr lang="en-IN" sz="3500" i="0" u="none" strike="noStrike" baseline="0" dirty="0"/>
              <a:t>Resources ( Continued)</a:t>
            </a:r>
            <a:endParaRPr lang="en-IN" sz="3500" dirty="0"/>
          </a:p>
        </p:txBody>
      </p:sp>
      <p:sp>
        <p:nvSpPr>
          <p:cNvPr id="3" name="Content Placeholder 2">
            <a:extLst>
              <a:ext uri="{FF2B5EF4-FFF2-40B4-BE49-F238E27FC236}">
                <a16:creationId xmlns:a16="http://schemas.microsoft.com/office/drawing/2014/main" id="{FB927C2D-ECAE-49E5-8FB3-B07E85723784}"/>
              </a:ext>
            </a:extLst>
          </p:cNvPr>
          <p:cNvSpPr>
            <a:spLocks noGrp="1"/>
          </p:cNvSpPr>
          <p:nvPr>
            <p:ph idx="1"/>
          </p:nvPr>
        </p:nvSpPr>
        <p:spPr>
          <a:xfrm>
            <a:off x="731520" y="518160"/>
            <a:ext cx="11277600" cy="6614160"/>
          </a:xfrm>
        </p:spPr>
        <p:txBody>
          <a:bodyPr>
            <a:noAutofit/>
          </a:bodyPr>
          <a:lstStyle/>
          <a:p>
            <a:r>
              <a:rPr lang="en-US" sz="1700" b="1" i="0" u="none" strike="noStrike" baseline="0" dirty="0">
                <a:solidFill>
                  <a:srgbClr val="000000"/>
                </a:solidFill>
              </a:rPr>
              <a:t>Budget – hardware, software, training and services not to exceed Rs. 0000.00 </a:t>
            </a:r>
          </a:p>
          <a:p>
            <a:pPr marL="0" indent="0">
              <a:buNone/>
            </a:pPr>
            <a:r>
              <a:rPr lang="en-IN" sz="1700" b="1" dirty="0"/>
              <a:t>Budget – hardware, software, training and services not to exceed Rs. 15,00,000.00 </a:t>
            </a:r>
            <a:endParaRPr lang="en-IN" sz="1700" dirty="0"/>
          </a:p>
          <a:p>
            <a:pPr>
              <a:buFont typeface="Arial" panose="020B0604020202020204" pitchFamily="34" charset="0"/>
              <a:buChar char="•"/>
            </a:pPr>
            <a:r>
              <a:rPr lang="en-IN" sz="1700" b="1" dirty="0"/>
              <a:t>Hardware</a:t>
            </a:r>
            <a:r>
              <a:rPr lang="en-IN" sz="1700" dirty="0"/>
              <a:t>: Rs. 3,00,000.00</a:t>
            </a:r>
            <a:br>
              <a:rPr lang="en-IN" sz="1700" dirty="0"/>
            </a:br>
            <a:r>
              <a:rPr lang="en-IN" sz="1700" i="1" dirty="0"/>
              <a:t>(e.g., laptops, servers, networking equipment)</a:t>
            </a:r>
            <a:endParaRPr lang="en-IN" sz="1700" dirty="0"/>
          </a:p>
          <a:p>
            <a:pPr>
              <a:buFont typeface="Arial" panose="020B0604020202020204" pitchFamily="34" charset="0"/>
              <a:buChar char="•"/>
            </a:pPr>
            <a:r>
              <a:rPr lang="en-IN" sz="1700" b="1" dirty="0"/>
              <a:t>Software Licenses</a:t>
            </a:r>
            <a:r>
              <a:rPr lang="en-IN" sz="1700" dirty="0"/>
              <a:t>: Rs. 5,00,000.00</a:t>
            </a:r>
            <a:br>
              <a:rPr lang="en-IN" sz="1700" dirty="0"/>
            </a:br>
            <a:r>
              <a:rPr lang="en-IN" sz="1700" i="1" dirty="0"/>
              <a:t>(e.g., Jira, Confluence, IDEs, database tools)</a:t>
            </a:r>
            <a:endParaRPr lang="en-IN" sz="1700" dirty="0"/>
          </a:p>
          <a:p>
            <a:pPr>
              <a:buFont typeface="Arial" panose="020B0604020202020204" pitchFamily="34" charset="0"/>
              <a:buChar char="•"/>
            </a:pPr>
            <a:r>
              <a:rPr lang="en-IN" sz="1700" b="1" dirty="0"/>
              <a:t>Training</a:t>
            </a:r>
            <a:r>
              <a:rPr lang="en-IN" sz="1700" dirty="0"/>
              <a:t>: Rs. 2,00,000.00</a:t>
            </a:r>
            <a:br>
              <a:rPr lang="en-IN" sz="1700" dirty="0"/>
            </a:br>
            <a:r>
              <a:rPr lang="en-IN" sz="1700" i="1" dirty="0"/>
              <a:t>(e.g., Agile certification, tool training for team)</a:t>
            </a:r>
            <a:endParaRPr lang="en-IN" sz="1700" dirty="0"/>
          </a:p>
          <a:p>
            <a:pPr>
              <a:buFont typeface="Arial" panose="020B0604020202020204" pitchFamily="34" charset="0"/>
              <a:buChar char="•"/>
            </a:pPr>
            <a:r>
              <a:rPr lang="en-IN" sz="1700" b="1" dirty="0"/>
              <a:t>Professional Services / Consultants</a:t>
            </a:r>
            <a:r>
              <a:rPr lang="en-IN" sz="1700" dirty="0"/>
              <a:t>: Rs. 5,00,000.00</a:t>
            </a:r>
            <a:br>
              <a:rPr lang="en-IN" sz="1700" dirty="0"/>
            </a:br>
            <a:r>
              <a:rPr lang="en-IN" sz="1700" i="1" dirty="0"/>
              <a:t>(e.g., external Agile coach, DevOps setup, vendor support)</a:t>
            </a:r>
            <a:endParaRPr lang="en-IN" sz="1700" dirty="0"/>
          </a:p>
          <a:p>
            <a:endParaRPr lang="en-IN" sz="1700" b="0" i="0" u="none" strike="noStrike" baseline="0" dirty="0"/>
          </a:p>
          <a:p>
            <a:r>
              <a:rPr lang="en-US" sz="1700" b="1" i="0" u="none" strike="noStrike" baseline="0" dirty="0">
                <a:solidFill>
                  <a:srgbClr val="000000"/>
                </a:solidFill>
              </a:rPr>
              <a:t>Other – third party software evaluation, site visits, Dataquest reports – not to exceed Rs. 0000.00 </a:t>
            </a:r>
          </a:p>
          <a:p>
            <a:pPr marL="0" indent="0">
              <a:buNone/>
            </a:pPr>
            <a:r>
              <a:rPr lang="en-IN" sz="1700" b="1" dirty="0"/>
              <a:t>Other – third party software evaluation, site visits, Dataquest reports – not to exceed Rs. 2,50,000.00</a:t>
            </a:r>
          </a:p>
          <a:p>
            <a:pPr>
              <a:buFont typeface="Arial" panose="020B0604020202020204" pitchFamily="34" charset="0"/>
              <a:buChar char="•"/>
            </a:pPr>
            <a:r>
              <a:rPr lang="en-IN" sz="1700" b="1" dirty="0"/>
              <a:t>Third-Party Software Evaluation</a:t>
            </a:r>
            <a:r>
              <a:rPr lang="en-IN" sz="1700" dirty="0"/>
              <a:t>: Rs. 1,00,000.00</a:t>
            </a:r>
            <a:br>
              <a:rPr lang="en-IN" sz="1700" dirty="0"/>
            </a:br>
            <a:r>
              <a:rPr lang="en-IN" sz="1700" i="1" dirty="0"/>
              <a:t>(e.g., expert analysis, PoC evaluations, demo facilitation)</a:t>
            </a:r>
            <a:endParaRPr lang="en-IN" sz="1700" dirty="0"/>
          </a:p>
          <a:p>
            <a:pPr>
              <a:buFont typeface="Arial" panose="020B0604020202020204" pitchFamily="34" charset="0"/>
              <a:buChar char="•"/>
            </a:pPr>
            <a:r>
              <a:rPr lang="en-IN" sz="1700" b="1" dirty="0"/>
              <a:t>Site Visits</a:t>
            </a:r>
            <a:r>
              <a:rPr lang="en-IN" sz="1700" dirty="0"/>
              <a:t>: Rs. 75,000.00</a:t>
            </a:r>
            <a:br>
              <a:rPr lang="en-IN" sz="1700" dirty="0"/>
            </a:br>
            <a:r>
              <a:rPr lang="en-IN" sz="1700" i="1" dirty="0"/>
              <a:t>(e.g., travel, lodging, per diem for onsite team visits or vendor facilities)</a:t>
            </a:r>
            <a:endParaRPr lang="en-IN" sz="1700" dirty="0"/>
          </a:p>
          <a:p>
            <a:pPr>
              <a:buFont typeface="Arial" panose="020B0604020202020204" pitchFamily="34" charset="0"/>
              <a:buChar char="•"/>
            </a:pPr>
            <a:r>
              <a:rPr lang="en-IN" sz="1700" b="1" dirty="0"/>
              <a:t>Industry Reports (e.g., Dataquest, Gartner, IDC)</a:t>
            </a:r>
            <a:r>
              <a:rPr lang="en-IN" sz="1700" dirty="0"/>
              <a:t>: Rs. 75,000.00</a:t>
            </a:r>
            <a:br>
              <a:rPr lang="en-IN" sz="1700" dirty="0"/>
            </a:br>
            <a:r>
              <a:rPr lang="en-IN" sz="1700" i="1" dirty="0"/>
              <a:t>(e.g., purchase of market research reports, benchmarking data)</a:t>
            </a:r>
            <a:endParaRPr lang="en-IN" sz="1700" dirty="0"/>
          </a:p>
          <a:p>
            <a:pPr marL="0" indent="0">
              <a:buNone/>
            </a:pPr>
            <a:r>
              <a:rPr lang="en-IN" sz="1700" b="0" i="0" u="none" strike="noStrike" baseline="0" dirty="0">
                <a:solidFill>
                  <a:srgbClr val="000000"/>
                </a:solidFill>
              </a:rPr>
              <a:t>	</a:t>
            </a:r>
          </a:p>
          <a:p>
            <a:pPr marL="0" indent="0">
              <a:buNone/>
            </a:pPr>
            <a:endParaRPr lang="en-IN" sz="1700" dirty="0"/>
          </a:p>
        </p:txBody>
      </p:sp>
    </p:spTree>
    <p:extLst>
      <p:ext uri="{BB962C8B-B14F-4D97-AF65-F5344CB8AC3E}">
        <p14:creationId xmlns:p14="http://schemas.microsoft.com/office/powerpoint/2010/main" val="25007936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BE12EB-CA5A-4510-92AB-3F4A4207A7EC}"/>
              </a:ext>
            </a:extLst>
          </p:cNvPr>
          <p:cNvSpPr>
            <a:spLocks noGrp="1"/>
          </p:cNvSpPr>
          <p:nvPr>
            <p:ph type="title"/>
          </p:nvPr>
        </p:nvSpPr>
        <p:spPr>
          <a:xfrm>
            <a:off x="1752600" y="0"/>
            <a:ext cx="9601200" cy="411480"/>
          </a:xfrm>
        </p:spPr>
        <p:txBody>
          <a:bodyPr>
            <a:noAutofit/>
          </a:bodyPr>
          <a:lstStyle/>
          <a:p>
            <a:pPr algn="ctr"/>
            <a:r>
              <a:rPr lang="en-IN" sz="3500" i="0" u="none" strike="noStrike" baseline="0" dirty="0"/>
              <a:t>Risks and Dependencies</a:t>
            </a:r>
            <a:endParaRPr lang="en-IN" sz="3500" dirty="0"/>
          </a:p>
        </p:txBody>
      </p:sp>
      <p:sp>
        <p:nvSpPr>
          <p:cNvPr id="3" name="Content Placeholder 2">
            <a:extLst>
              <a:ext uri="{FF2B5EF4-FFF2-40B4-BE49-F238E27FC236}">
                <a16:creationId xmlns:a16="http://schemas.microsoft.com/office/drawing/2014/main" id="{7CC3CB7B-D473-424D-81DC-B4C43A0DD0A3}"/>
              </a:ext>
            </a:extLst>
          </p:cNvPr>
          <p:cNvSpPr>
            <a:spLocks noGrp="1"/>
          </p:cNvSpPr>
          <p:nvPr>
            <p:ph idx="1"/>
          </p:nvPr>
        </p:nvSpPr>
        <p:spPr>
          <a:xfrm>
            <a:off x="807720" y="670560"/>
            <a:ext cx="11384280" cy="6187440"/>
          </a:xfrm>
        </p:spPr>
        <p:txBody>
          <a:bodyPr>
            <a:normAutofit/>
          </a:bodyPr>
          <a:lstStyle/>
          <a:p>
            <a:r>
              <a:rPr lang="en-US" sz="2600" b="1" i="0" u="none" strike="noStrike" baseline="0" dirty="0"/>
              <a:t>Current solution in place for over N years and it is intuitive to current users.</a:t>
            </a:r>
          </a:p>
          <a:p>
            <a:pPr>
              <a:buFont typeface="Arial" panose="020B0604020202020204" pitchFamily="34" charset="0"/>
              <a:buChar char="•"/>
            </a:pPr>
            <a:r>
              <a:rPr lang="en-US" sz="2600" b="1" dirty="0"/>
              <a:t>User resistance due to familiarity with the current system</a:t>
            </a:r>
            <a:r>
              <a:rPr lang="en-US" sz="2600" dirty="0"/>
              <a:t>:</a:t>
            </a:r>
            <a:br>
              <a:rPr lang="en-US" sz="2600" dirty="0"/>
            </a:br>
            <a:r>
              <a:rPr lang="en-US" sz="2600" dirty="0"/>
              <a:t>The current solution has been in place for over N years and is intuitive to existing users. There is a risk that users may resist adopting a new system due to comfort with existing workflows and fear of change.</a:t>
            </a:r>
          </a:p>
          <a:p>
            <a:pPr>
              <a:buFont typeface="Arial" panose="020B0604020202020204" pitchFamily="34" charset="0"/>
              <a:buChar char="•"/>
            </a:pPr>
            <a:r>
              <a:rPr lang="en-US" sz="2600" b="1" dirty="0"/>
              <a:t>Dependency on existing processes and habits</a:t>
            </a:r>
            <a:r>
              <a:rPr lang="en-US" sz="2600" dirty="0"/>
              <a:t>:</a:t>
            </a:r>
            <a:br>
              <a:rPr lang="en-US" sz="2600" dirty="0"/>
            </a:br>
            <a:r>
              <a:rPr lang="en-US" sz="2600" dirty="0"/>
              <a:t>Over time, many business processes may have evolved around the limitations or quirks of the current system. Transitioning to a new solution may require re-training, re-alignment of workflows, and temporary productivity dips.</a:t>
            </a:r>
          </a:p>
          <a:p>
            <a:pPr>
              <a:buFont typeface="Arial" panose="020B0604020202020204" pitchFamily="34" charset="0"/>
              <a:buChar char="•"/>
            </a:pPr>
            <a:r>
              <a:rPr lang="en-US" sz="2600" b="1" dirty="0"/>
              <a:t>Training and change management</a:t>
            </a:r>
            <a:r>
              <a:rPr lang="en-US" sz="2600" dirty="0"/>
              <a:t>:</a:t>
            </a:r>
            <a:br>
              <a:rPr lang="en-US" sz="2600" dirty="0"/>
            </a:br>
            <a:r>
              <a:rPr lang="en-US" sz="2600" dirty="0"/>
              <a:t>Successful adoption of a new system will depend heavily on effective change management strategies, user training programs, and post-go-live support to bridge the gap between old and new systems.</a:t>
            </a:r>
          </a:p>
          <a:p>
            <a:pPr>
              <a:buFont typeface="Arial" panose="020B0604020202020204" pitchFamily="34" charset="0"/>
              <a:buChar char="•"/>
            </a:pPr>
            <a:endParaRPr lang="en-US" sz="2600" b="1" i="0" u="none" strike="noStrike" baseline="0" dirty="0"/>
          </a:p>
          <a:p>
            <a:pPr marL="0" indent="0">
              <a:buNone/>
            </a:pPr>
            <a:endParaRPr lang="en-IN" sz="1700" b="1" dirty="0"/>
          </a:p>
        </p:txBody>
      </p:sp>
    </p:spTree>
    <p:extLst>
      <p:ext uri="{BB962C8B-B14F-4D97-AF65-F5344CB8AC3E}">
        <p14:creationId xmlns:p14="http://schemas.microsoft.com/office/powerpoint/2010/main" val="24059494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6EF374-E257-4C71-ABBB-BAA3F64F098C}"/>
              </a:ext>
            </a:extLst>
          </p:cNvPr>
          <p:cNvSpPr>
            <a:spLocks noGrp="1"/>
          </p:cNvSpPr>
          <p:nvPr>
            <p:ph type="title"/>
          </p:nvPr>
        </p:nvSpPr>
        <p:spPr>
          <a:xfrm>
            <a:off x="1371600" y="0"/>
            <a:ext cx="9601200" cy="487680"/>
          </a:xfrm>
        </p:spPr>
        <p:txBody>
          <a:bodyPr>
            <a:noAutofit/>
          </a:bodyPr>
          <a:lstStyle/>
          <a:p>
            <a:pPr algn="ctr"/>
            <a:r>
              <a:rPr lang="en-IN" sz="3500" i="0" u="none" strike="noStrike" baseline="0" dirty="0"/>
              <a:t>Risks and Dependencies (Continued)</a:t>
            </a:r>
            <a:endParaRPr lang="en-IN" sz="3500" dirty="0"/>
          </a:p>
        </p:txBody>
      </p:sp>
      <p:sp>
        <p:nvSpPr>
          <p:cNvPr id="3" name="Content Placeholder 2">
            <a:extLst>
              <a:ext uri="{FF2B5EF4-FFF2-40B4-BE49-F238E27FC236}">
                <a16:creationId xmlns:a16="http://schemas.microsoft.com/office/drawing/2014/main" id="{B1FD9799-BEB3-4FFF-AFCE-1CBD6A99314C}"/>
              </a:ext>
            </a:extLst>
          </p:cNvPr>
          <p:cNvSpPr>
            <a:spLocks noGrp="1"/>
          </p:cNvSpPr>
          <p:nvPr>
            <p:ph idx="1"/>
          </p:nvPr>
        </p:nvSpPr>
        <p:spPr>
          <a:xfrm>
            <a:off x="762000" y="487680"/>
            <a:ext cx="11292840" cy="6507480"/>
          </a:xfrm>
        </p:spPr>
        <p:txBody>
          <a:bodyPr>
            <a:noAutofit/>
          </a:bodyPr>
          <a:lstStyle/>
          <a:p>
            <a:r>
              <a:rPr lang="en-US" sz="2200" b="1" dirty="0"/>
              <a:t>Cost justification in ease of use, quality of information, speed of accessibility, ease of support and maintenance is difficult to quantify in a way management can see improvements in utilization of systems investment.”</a:t>
            </a:r>
            <a:endParaRPr lang="en-US" sz="2200" dirty="0"/>
          </a:p>
          <a:p>
            <a:pPr>
              <a:buFont typeface="Arial" panose="020B0604020202020204" pitchFamily="34" charset="0"/>
              <a:buChar char="•"/>
            </a:pPr>
            <a:r>
              <a:rPr lang="en-US" sz="2200" dirty="0"/>
              <a:t>This means that while the proposed system improvements (like a more user-friendly interface, better data quality, faster access, and easier support) are valuable, </a:t>
            </a:r>
            <a:r>
              <a:rPr lang="en-US" sz="2200" b="1" dirty="0"/>
              <a:t>they don’t directly translate into measurable financial metrics</a:t>
            </a:r>
            <a:r>
              <a:rPr lang="en-US" sz="2200" dirty="0"/>
              <a:t> that management typically uses to justify investments.</a:t>
            </a:r>
          </a:p>
          <a:p>
            <a:pPr>
              <a:buFont typeface="Arial" panose="020B0604020202020204" pitchFamily="34" charset="0"/>
              <a:buChar char="•"/>
            </a:pPr>
            <a:r>
              <a:rPr lang="en-US" sz="2200" b="1" dirty="0"/>
              <a:t>Key Points:</a:t>
            </a:r>
            <a:endParaRPr lang="en-US" sz="2200" dirty="0"/>
          </a:p>
          <a:p>
            <a:pPr>
              <a:buFont typeface="Arial" panose="020B0604020202020204" pitchFamily="34" charset="0"/>
              <a:buChar char="•"/>
            </a:pPr>
            <a:r>
              <a:rPr lang="en-US" sz="2200" b="1" dirty="0"/>
              <a:t>Intangible benefits</a:t>
            </a:r>
            <a:r>
              <a:rPr lang="en-US" sz="2200" dirty="0"/>
              <a:t> such as user satisfaction, reduced support queries, and improved user experience are hard to convert into ROI or cost-saving figures.</a:t>
            </a:r>
          </a:p>
          <a:p>
            <a:pPr>
              <a:buFont typeface="Arial" panose="020B0604020202020204" pitchFamily="34" charset="0"/>
              <a:buChar char="•"/>
            </a:pPr>
            <a:r>
              <a:rPr lang="en-US" sz="2200" dirty="0"/>
              <a:t>Management may struggle to see </a:t>
            </a:r>
            <a:r>
              <a:rPr lang="en-US" sz="2200" b="1" dirty="0"/>
              <a:t>direct improvements in utilization or efficiency</a:t>
            </a:r>
            <a:r>
              <a:rPr lang="en-US" sz="2200" dirty="0"/>
              <a:t> because the benefits are qualitative rather than quantitative.</a:t>
            </a:r>
          </a:p>
          <a:p>
            <a:pPr>
              <a:buFont typeface="Arial" panose="020B0604020202020204" pitchFamily="34" charset="0"/>
              <a:buChar char="•"/>
            </a:pPr>
            <a:r>
              <a:rPr lang="en-US" sz="2200" dirty="0"/>
              <a:t>This makes </a:t>
            </a:r>
            <a:r>
              <a:rPr lang="en-US" sz="2200" b="1" dirty="0"/>
              <a:t>approval and funding decisions</a:t>
            </a:r>
            <a:r>
              <a:rPr lang="en-US" sz="2200" dirty="0"/>
              <a:t> more difficult, especially in environments that prioritize hard numbers and KPIs.</a:t>
            </a:r>
          </a:p>
          <a:p>
            <a:pPr>
              <a:buFont typeface="Arial" panose="020B0604020202020204" pitchFamily="34" charset="0"/>
              <a:buChar char="•"/>
            </a:pPr>
            <a:r>
              <a:rPr lang="en-US" sz="2200" b="1" dirty="0"/>
              <a:t>Implication:</a:t>
            </a:r>
            <a:br>
              <a:rPr lang="en-US" sz="2200" dirty="0"/>
            </a:br>
            <a:r>
              <a:rPr lang="en-US" sz="2200" dirty="0"/>
              <a:t>Strong qualitative arguments, user testimonials, pilot program results, or benchmarking with similar organizations may be needed to support the investment case.</a:t>
            </a:r>
          </a:p>
          <a:p>
            <a:pPr marL="0" indent="0" algn="l">
              <a:buNone/>
            </a:pPr>
            <a:endParaRPr lang="en-IN" sz="2200" b="1" dirty="0">
              <a:latin typeface="+mj-lt"/>
            </a:endParaRPr>
          </a:p>
        </p:txBody>
      </p:sp>
    </p:spTree>
    <p:extLst>
      <p:ext uri="{BB962C8B-B14F-4D97-AF65-F5344CB8AC3E}">
        <p14:creationId xmlns:p14="http://schemas.microsoft.com/office/powerpoint/2010/main" val="41818675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3AD7B-DCF0-401F-9F63-D4AB7035BCCD}"/>
              </a:ext>
            </a:extLst>
          </p:cNvPr>
          <p:cNvSpPr>
            <a:spLocks noGrp="1"/>
          </p:cNvSpPr>
          <p:nvPr>
            <p:ph type="ctrTitle"/>
          </p:nvPr>
        </p:nvSpPr>
        <p:spPr>
          <a:xfrm>
            <a:off x="1524511" y="1381755"/>
            <a:ext cx="3455862" cy="679538"/>
          </a:xfrm>
        </p:spPr>
        <p:txBody>
          <a:bodyPr>
            <a:noAutofit/>
          </a:bodyPr>
          <a:lstStyle/>
          <a:p>
            <a:r>
              <a:rPr lang="en-US" sz="2200" dirty="0">
                <a:latin typeface="+mn-lt"/>
              </a:rPr>
              <a:t>Completed by</a:t>
            </a:r>
            <a:br>
              <a:rPr lang="en-US" sz="2200" dirty="0">
                <a:latin typeface="+mn-lt"/>
              </a:rPr>
            </a:br>
            <a:r>
              <a:rPr lang="en-US" sz="2200" dirty="0">
                <a:latin typeface="+mn-lt"/>
              </a:rPr>
              <a:t>Ms. Priya (Manager)</a:t>
            </a:r>
            <a:endParaRPr lang="en-IN" sz="2200" dirty="0">
              <a:latin typeface="+mn-lt"/>
            </a:endParaRPr>
          </a:p>
        </p:txBody>
      </p:sp>
      <p:sp>
        <p:nvSpPr>
          <p:cNvPr id="3" name="Content Placeholder 2">
            <a:extLst>
              <a:ext uri="{FF2B5EF4-FFF2-40B4-BE49-F238E27FC236}">
                <a16:creationId xmlns:a16="http://schemas.microsoft.com/office/drawing/2014/main" id="{05EF39E4-DEF6-4C8D-A0AC-21281A31577E}"/>
              </a:ext>
            </a:extLst>
          </p:cNvPr>
          <p:cNvSpPr>
            <a:spLocks noGrp="1"/>
          </p:cNvSpPr>
          <p:nvPr>
            <p:ph type="subTitle" idx="1"/>
          </p:nvPr>
        </p:nvSpPr>
        <p:spPr>
          <a:xfrm>
            <a:off x="1145218" y="3974036"/>
            <a:ext cx="3773009" cy="899806"/>
          </a:xfrm>
        </p:spPr>
        <p:txBody>
          <a:bodyPr>
            <a:normAutofit/>
          </a:bodyPr>
          <a:lstStyle/>
          <a:p>
            <a:pPr marL="0" indent="0">
              <a:buNone/>
            </a:pPr>
            <a:r>
              <a:rPr lang="en-US" sz="2000" dirty="0"/>
              <a:t>Project Sponsor</a:t>
            </a:r>
          </a:p>
          <a:p>
            <a:pPr marL="0" indent="0">
              <a:buNone/>
            </a:pPr>
            <a:r>
              <a:rPr lang="en-US" sz="2000" dirty="0"/>
              <a:t>Mr. Sharma (Senior Executive) </a:t>
            </a:r>
          </a:p>
          <a:p>
            <a:pPr marL="0" indent="0">
              <a:buNone/>
            </a:pPr>
            <a:endParaRPr lang="en-IN" dirty="0"/>
          </a:p>
          <a:p>
            <a:pPr marL="0" indent="0">
              <a:buNone/>
            </a:pPr>
            <a:endParaRPr lang="en-US" dirty="0"/>
          </a:p>
        </p:txBody>
      </p:sp>
      <p:sp>
        <p:nvSpPr>
          <p:cNvPr id="5" name="Content Placeholder 2">
            <a:extLst>
              <a:ext uri="{FF2B5EF4-FFF2-40B4-BE49-F238E27FC236}">
                <a16:creationId xmlns:a16="http://schemas.microsoft.com/office/drawing/2014/main" id="{2DAE9BE3-4A39-48A8-A915-D038DECDCF10}"/>
              </a:ext>
            </a:extLst>
          </p:cNvPr>
          <p:cNvSpPr txBox="1">
            <a:spLocks/>
          </p:cNvSpPr>
          <p:nvPr/>
        </p:nvSpPr>
        <p:spPr>
          <a:xfrm>
            <a:off x="7273773" y="3974036"/>
            <a:ext cx="3773009" cy="1093064"/>
          </a:xfrm>
          <a:prstGeom prst="rect">
            <a:avLst/>
          </a:prstGeom>
        </p:spPr>
        <p:txBody>
          <a:bodyPr vert="horz" lIns="91440" tIns="45720" rIns="91440" bIns="45720" rtlCol="0">
            <a:normAutofit fontScale="92500" lnSpcReduction="20000"/>
          </a:bodyPr>
          <a:lst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pPr marL="0" indent="0" algn="ctr">
              <a:buFont typeface="Franklin Gothic Book" panose="020B0503020102020204" pitchFamily="34" charset="0"/>
              <a:buNone/>
            </a:pPr>
            <a:r>
              <a:rPr lang="en-US" sz="2400" dirty="0"/>
              <a:t>Project Manager</a:t>
            </a:r>
          </a:p>
          <a:p>
            <a:pPr marL="0" indent="0" algn="ctr">
              <a:buFont typeface="Franklin Gothic Book" panose="020B0503020102020204" pitchFamily="34" charset="0"/>
              <a:buNone/>
            </a:pPr>
            <a:r>
              <a:rPr lang="en-US" sz="2400" dirty="0"/>
              <a:t>Ms. Sneha (Senior Project Manager) </a:t>
            </a:r>
          </a:p>
          <a:p>
            <a:pPr marL="0" indent="0">
              <a:buFont typeface="Franklin Gothic Book" panose="020B0503020102020204" pitchFamily="34" charset="0"/>
              <a:buNone/>
            </a:pPr>
            <a:endParaRPr lang="en-IN" dirty="0"/>
          </a:p>
          <a:p>
            <a:pPr marL="0" indent="0">
              <a:buFont typeface="Franklin Gothic Book" panose="020B0503020102020204" pitchFamily="34" charset="0"/>
              <a:buNone/>
            </a:pPr>
            <a:endParaRPr lang="en-US" dirty="0"/>
          </a:p>
        </p:txBody>
      </p:sp>
    </p:spTree>
    <p:extLst>
      <p:ext uri="{BB962C8B-B14F-4D97-AF65-F5344CB8AC3E}">
        <p14:creationId xmlns:p14="http://schemas.microsoft.com/office/powerpoint/2010/main" val="20511009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692948-E6AD-4B4E-A1F3-C5635386383A}"/>
              </a:ext>
            </a:extLst>
          </p:cNvPr>
          <p:cNvSpPr>
            <a:spLocks noGrp="1"/>
          </p:cNvSpPr>
          <p:nvPr>
            <p:ph type="title"/>
          </p:nvPr>
        </p:nvSpPr>
        <p:spPr>
          <a:xfrm>
            <a:off x="1482436" y="297873"/>
            <a:ext cx="9601200" cy="755073"/>
          </a:xfrm>
        </p:spPr>
        <p:txBody>
          <a:bodyPr>
            <a:normAutofit fontScale="90000"/>
          </a:bodyPr>
          <a:lstStyle/>
          <a:p>
            <a:pPr algn="ctr"/>
            <a:r>
              <a:rPr lang="en-US" sz="5000" dirty="0"/>
              <a:t>Situation</a:t>
            </a:r>
            <a:r>
              <a:rPr lang="en-US" dirty="0"/>
              <a:t> </a:t>
            </a:r>
            <a:endParaRPr lang="en-IN" dirty="0"/>
          </a:p>
        </p:txBody>
      </p:sp>
      <p:sp>
        <p:nvSpPr>
          <p:cNvPr id="3" name="Content Placeholder 2">
            <a:extLst>
              <a:ext uri="{FF2B5EF4-FFF2-40B4-BE49-F238E27FC236}">
                <a16:creationId xmlns:a16="http://schemas.microsoft.com/office/drawing/2014/main" id="{530BFA40-4B12-40B9-8E4E-DEFCD110ED1B}"/>
              </a:ext>
            </a:extLst>
          </p:cNvPr>
          <p:cNvSpPr>
            <a:spLocks noGrp="1"/>
          </p:cNvSpPr>
          <p:nvPr>
            <p:ph idx="1"/>
          </p:nvPr>
        </p:nvSpPr>
        <p:spPr>
          <a:xfrm>
            <a:off x="1219200" y="1648691"/>
            <a:ext cx="10643937" cy="4387516"/>
          </a:xfrm>
        </p:spPr>
        <p:txBody>
          <a:bodyPr>
            <a:noAutofit/>
          </a:bodyPr>
          <a:lstStyle/>
          <a:p>
            <a:pPr marL="0" indent="0">
              <a:buNone/>
            </a:pPr>
            <a:r>
              <a:rPr lang="en-US" sz="3000" dirty="0"/>
              <a:t>After the advent of Financial Statement Audit software, the audit process has become </a:t>
            </a:r>
            <a:r>
              <a:rPr lang="en-US" sz="3000" b="1" dirty="0"/>
              <a:t>streamlined, data-driven, and highly collaborative</a:t>
            </a:r>
            <a:r>
              <a:rPr lang="en-US" sz="3000" dirty="0"/>
              <a:t>. Real-time data access and analytics improve risk identification and audit quality. Audit documentation is centralized, reducing errors and increasing efficiency. Teams can work collaboratively across geographies with better visibility and control. Client communication is faster via the integrated portal. Compliance with standards is more consistent, and audits are now more agile, accurate, and insightful.</a:t>
            </a:r>
            <a:endParaRPr lang="en-IN" sz="3000" dirty="0"/>
          </a:p>
        </p:txBody>
      </p:sp>
    </p:spTree>
    <p:extLst>
      <p:ext uri="{BB962C8B-B14F-4D97-AF65-F5344CB8AC3E}">
        <p14:creationId xmlns:p14="http://schemas.microsoft.com/office/powerpoint/2010/main" val="29181669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6A2647-903F-4471-AD9C-4F4934CD8AF4}"/>
              </a:ext>
            </a:extLst>
          </p:cNvPr>
          <p:cNvSpPr>
            <a:spLocks noGrp="1"/>
          </p:cNvSpPr>
          <p:nvPr>
            <p:ph type="title"/>
          </p:nvPr>
        </p:nvSpPr>
        <p:spPr>
          <a:xfrm>
            <a:off x="1636852" y="105839"/>
            <a:ext cx="9601200" cy="584521"/>
          </a:xfrm>
        </p:spPr>
        <p:txBody>
          <a:bodyPr>
            <a:normAutofit fontScale="90000"/>
          </a:bodyPr>
          <a:lstStyle/>
          <a:p>
            <a:pPr algn="ctr"/>
            <a:r>
              <a:rPr lang="en-US" sz="5000" dirty="0"/>
              <a:t>Challenges or Problems</a:t>
            </a:r>
            <a:endParaRPr lang="en-IN" sz="5000" dirty="0"/>
          </a:p>
        </p:txBody>
      </p:sp>
      <p:sp>
        <p:nvSpPr>
          <p:cNvPr id="3" name="Rectangle 1">
            <a:extLst>
              <a:ext uri="{FF2B5EF4-FFF2-40B4-BE49-F238E27FC236}">
                <a16:creationId xmlns:a16="http://schemas.microsoft.com/office/drawing/2014/main" id="{2A3358AE-DA8F-48AB-BFCE-1C1F0DC0141F}"/>
              </a:ext>
            </a:extLst>
          </p:cNvPr>
          <p:cNvSpPr>
            <a:spLocks noGrp="1" noChangeArrowheads="1"/>
          </p:cNvSpPr>
          <p:nvPr>
            <p:ph idx="1"/>
          </p:nvPr>
        </p:nvSpPr>
        <p:spPr bwMode="auto">
          <a:xfrm>
            <a:off x="1096525" y="690360"/>
            <a:ext cx="10681855" cy="6247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altLang="en-US" b="1" i="0" u="none" strike="noStrike" cap="none" normalizeH="0" baseline="0" dirty="0">
                <a:ln>
                  <a:noFill/>
                </a:ln>
                <a:solidFill>
                  <a:schemeClr val="tx1"/>
                </a:solidFill>
                <a:effectLst/>
              </a:rPr>
              <a:t> User Adoption &amp; Training</a:t>
            </a:r>
            <a:endParaRPr kumimoji="0" lang="en-US" altLang="en-US" b="0" i="0" u="none" strike="noStrike" cap="none" normalizeH="0" baseline="0" dirty="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None/>
              <a:tabLst/>
            </a:pPr>
            <a:r>
              <a:rPr kumimoji="0" lang="en-US" altLang="en-US" b="0" i="0" u="none" strike="noStrike" cap="none" normalizeH="0" baseline="0" dirty="0">
                <a:ln>
                  <a:noFill/>
                </a:ln>
                <a:solidFill>
                  <a:schemeClr val="tx1"/>
                </a:solidFill>
                <a:effectLst/>
              </a:rPr>
              <a:t>Employees required time and structured training to adapt to the new digital tools and workflows.</a:t>
            </a:r>
          </a:p>
          <a:p>
            <a:pPr marL="457200" marR="0" lvl="1" indent="0" algn="l" defTabSz="914400" rtl="0" eaLnBrk="0" fontAlgn="base" latinLnBrk="0" hangingPunct="0">
              <a:lnSpc>
                <a:spcPct val="100000"/>
              </a:lnSpc>
              <a:spcBef>
                <a:spcPct val="0"/>
              </a:spcBef>
              <a:spcAft>
                <a:spcPct val="0"/>
              </a:spcAft>
              <a:buClrTx/>
              <a:buSzTx/>
              <a:buNone/>
              <a:tabLst/>
            </a:pPr>
            <a:endParaRPr kumimoji="0" lang="en-US" altLang="en-US"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AutoNum type="arabicPeriod" startAt="2"/>
              <a:tabLst/>
            </a:pPr>
            <a:r>
              <a:rPr kumimoji="0" lang="en-US" altLang="en-US" b="1" i="0" u="none" strike="noStrike" cap="none" normalizeH="0" baseline="0" dirty="0">
                <a:ln>
                  <a:noFill/>
                </a:ln>
                <a:solidFill>
                  <a:schemeClr val="tx1"/>
                </a:solidFill>
                <a:effectLst/>
              </a:rPr>
              <a:t> System Integration Issues</a:t>
            </a:r>
            <a:endParaRPr kumimoji="0" lang="en-US" altLang="en-US" b="0" i="0" u="none" strike="noStrike" cap="none" normalizeH="0" baseline="0" dirty="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None/>
              <a:tabLst/>
            </a:pPr>
            <a:r>
              <a:rPr kumimoji="0" lang="en-US" altLang="en-US" b="0" i="0" u="none" strike="noStrike" cap="none" normalizeH="0" baseline="0" dirty="0">
                <a:ln>
                  <a:noFill/>
                </a:ln>
                <a:solidFill>
                  <a:schemeClr val="tx1"/>
                </a:solidFill>
                <a:effectLst/>
              </a:rPr>
              <a:t>Integrating Clara with various client ERP systems and legacy tools sometimes led to compatibility problems.</a:t>
            </a:r>
          </a:p>
          <a:p>
            <a:pPr marL="457200" marR="0" lvl="1" indent="0" algn="l" defTabSz="914400" rtl="0" eaLnBrk="0" fontAlgn="base" latinLnBrk="0" hangingPunct="0">
              <a:lnSpc>
                <a:spcPct val="100000"/>
              </a:lnSpc>
              <a:spcBef>
                <a:spcPct val="0"/>
              </a:spcBef>
              <a:spcAft>
                <a:spcPct val="0"/>
              </a:spcAft>
              <a:buClrTx/>
              <a:buSzTx/>
              <a:buNone/>
              <a:tabLst/>
            </a:pPr>
            <a:endParaRPr kumimoji="0" lang="en-US" altLang="en-US"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AutoNum type="arabicPeriod" startAt="3"/>
              <a:tabLst/>
            </a:pPr>
            <a:r>
              <a:rPr kumimoji="0" lang="en-US" altLang="en-US" b="1" i="0" u="none" strike="noStrike" cap="none" normalizeH="0" baseline="0" dirty="0">
                <a:ln>
                  <a:noFill/>
                </a:ln>
                <a:solidFill>
                  <a:schemeClr val="tx1"/>
                </a:solidFill>
                <a:effectLst/>
              </a:rPr>
              <a:t> Initial Productivity Drop</a:t>
            </a:r>
            <a:endParaRPr kumimoji="0" lang="en-US" altLang="en-US" b="0" i="0" u="none" strike="noStrike" cap="none" normalizeH="0" baseline="0" dirty="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None/>
              <a:tabLst/>
            </a:pPr>
            <a:r>
              <a:rPr kumimoji="0" lang="en-US" altLang="en-US" b="0" i="0" u="none" strike="noStrike" cap="none" normalizeH="0" baseline="0" dirty="0">
                <a:ln>
                  <a:noFill/>
                </a:ln>
                <a:solidFill>
                  <a:schemeClr val="tx1"/>
                </a:solidFill>
                <a:effectLst/>
              </a:rPr>
              <a:t>Transitioning from manual to digital systems caused temporary slowdowns and learning curve delays.</a:t>
            </a:r>
          </a:p>
          <a:p>
            <a:pPr marL="457200" marR="0" lvl="1" indent="0" algn="l" defTabSz="914400" rtl="0" eaLnBrk="0" fontAlgn="base" latinLnBrk="0" hangingPunct="0">
              <a:lnSpc>
                <a:spcPct val="100000"/>
              </a:lnSpc>
              <a:spcBef>
                <a:spcPct val="0"/>
              </a:spcBef>
              <a:spcAft>
                <a:spcPct val="0"/>
              </a:spcAft>
              <a:buClrTx/>
              <a:buSzTx/>
              <a:buNone/>
              <a:tabLst/>
            </a:pPr>
            <a:endParaRPr kumimoji="0" lang="en-US" altLang="en-US"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AutoNum type="arabicPeriod" startAt="4"/>
              <a:tabLst/>
            </a:pPr>
            <a:r>
              <a:rPr kumimoji="0" lang="en-US" altLang="en-US" b="1" i="0" u="none" strike="noStrike" cap="none" normalizeH="0" baseline="0" dirty="0">
                <a:ln>
                  <a:noFill/>
                </a:ln>
                <a:solidFill>
                  <a:schemeClr val="tx1"/>
                </a:solidFill>
                <a:effectLst/>
              </a:rPr>
              <a:t> Data Privacy &amp; Security Concerns</a:t>
            </a:r>
            <a:endParaRPr kumimoji="0" lang="en-US" altLang="en-US" b="0" i="0" u="none" strike="noStrike" cap="none" normalizeH="0" baseline="0" dirty="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None/>
              <a:tabLst/>
            </a:pPr>
            <a:r>
              <a:rPr kumimoji="0" lang="en-US" altLang="en-US" b="0" i="0" u="none" strike="noStrike" cap="none" normalizeH="0" baseline="0" dirty="0">
                <a:ln>
                  <a:noFill/>
                </a:ln>
                <a:solidFill>
                  <a:schemeClr val="tx1"/>
                </a:solidFill>
                <a:effectLst/>
              </a:rPr>
              <a:t>Handling sensitive financial data on cloud platforms raised concerns about compliance with data protection regulations.</a:t>
            </a:r>
          </a:p>
          <a:p>
            <a:pPr marL="457200" marR="0" lvl="1" indent="0" algn="l" defTabSz="914400" rtl="0" eaLnBrk="0" fontAlgn="base" latinLnBrk="0" hangingPunct="0">
              <a:lnSpc>
                <a:spcPct val="100000"/>
              </a:lnSpc>
              <a:spcBef>
                <a:spcPct val="0"/>
              </a:spcBef>
              <a:spcAft>
                <a:spcPct val="0"/>
              </a:spcAft>
              <a:buClrTx/>
              <a:buSzTx/>
              <a:buNone/>
              <a:tabLst/>
            </a:pPr>
            <a:endParaRPr kumimoji="0" lang="en-US" altLang="en-US"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AutoNum type="arabicPeriod" startAt="5"/>
              <a:tabLst/>
            </a:pPr>
            <a:r>
              <a:rPr kumimoji="0" lang="en-US" altLang="en-US" b="1" i="0" u="none" strike="noStrike" cap="none" normalizeH="0" baseline="0" dirty="0">
                <a:ln>
                  <a:noFill/>
                </a:ln>
                <a:solidFill>
                  <a:schemeClr val="tx1"/>
                </a:solidFill>
                <a:effectLst/>
              </a:rPr>
              <a:t> Technical Glitches &amp; Maintenance</a:t>
            </a:r>
            <a:endParaRPr kumimoji="0" lang="en-US" altLang="en-US" b="0" i="0" u="none" strike="noStrike" cap="none" normalizeH="0" baseline="0" dirty="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None/>
              <a:tabLst/>
            </a:pPr>
            <a:r>
              <a:rPr kumimoji="0" lang="en-US" altLang="en-US" b="0" i="0" u="none" strike="noStrike" cap="none" normalizeH="0" baseline="0" dirty="0">
                <a:ln>
                  <a:noFill/>
                </a:ln>
                <a:solidFill>
                  <a:schemeClr val="tx1"/>
                </a:solidFill>
                <a:effectLst/>
              </a:rPr>
              <a:t>Occasional system lags, downtime, or bugs required continuous IT support and system updates.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15812191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FA24DC-76A8-40EA-BC7E-BE184709B5CC}"/>
              </a:ext>
            </a:extLst>
          </p:cNvPr>
          <p:cNvSpPr>
            <a:spLocks noGrp="1"/>
          </p:cNvSpPr>
          <p:nvPr>
            <p:ph type="title"/>
          </p:nvPr>
        </p:nvSpPr>
        <p:spPr>
          <a:xfrm>
            <a:off x="1413164" y="0"/>
            <a:ext cx="9601200" cy="623455"/>
          </a:xfrm>
        </p:spPr>
        <p:txBody>
          <a:bodyPr>
            <a:normAutofit fontScale="90000"/>
          </a:bodyPr>
          <a:lstStyle/>
          <a:p>
            <a:pPr algn="ctr"/>
            <a:r>
              <a:rPr lang="en-US" sz="5000" dirty="0"/>
              <a:t>Opportunity</a:t>
            </a:r>
            <a:endParaRPr lang="en-IN" sz="5000" dirty="0"/>
          </a:p>
        </p:txBody>
      </p:sp>
      <p:sp>
        <p:nvSpPr>
          <p:cNvPr id="3" name="Rectangle 1">
            <a:extLst>
              <a:ext uri="{FF2B5EF4-FFF2-40B4-BE49-F238E27FC236}">
                <a16:creationId xmlns:a16="http://schemas.microsoft.com/office/drawing/2014/main" id="{16ABE509-BCBC-4320-9697-C92E4563B1DE}"/>
              </a:ext>
            </a:extLst>
          </p:cNvPr>
          <p:cNvSpPr>
            <a:spLocks noGrp="1" noChangeArrowheads="1"/>
          </p:cNvSpPr>
          <p:nvPr>
            <p:ph idx="1"/>
          </p:nvPr>
        </p:nvSpPr>
        <p:spPr bwMode="auto">
          <a:xfrm>
            <a:off x="848158" y="580673"/>
            <a:ext cx="10969769" cy="65556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altLang="en-US" sz="2100" b="1" i="0" u="none" strike="noStrike" cap="none" normalizeH="0" baseline="0" dirty="0">
                <a:ln>
                  <a:noFill/>
                </a:ln>
                <a:solidFill>
                  <a:schemeClr val="tx1"/>
                </a:solidFill>
                <a:effectLst/>
              </a:rPr>
              <a:t> Enhanced Audit Quality</a:t>
            </a:r>
            <a:endParaRPr kumimoji="0" lang="en-US" altLang="en-US" sz="2100" b="0" i="0" u="none" strike="noStrike" cap="none" normalizeH="0" baseline="0" dirty="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None/>
              <a:tabLst/>
            </a:pPr>
            <a:r>
              <a:rPr kumimoji="0" lang="en-US" altLang="en-US" sz="2100" b="0" i="0" u="none" strike="noStrike" cap="none" normalizeH="0" baseline="0" dirty="0">
                <a:ln>
                  <a:noFill/>
                </a:ln>
                <a:solidFill>
                  <a:schemeClr val="tx1"/>
                </a:solidFill>
                <a:effectLst/>
              </a:rPr>
              <a:t>Real-time analytics and automation reduce human error and improve the accuracy of audits.</a:t>
            </a:r>
          </a:p>
          <a:p>
            <a:pPr marL="457200" marR="0" lvl="1" indent="0" algn="l" defTabSz="914400" rtl="0" eaLnBrk="0" fontAlgn="base" latinLnBrk="0" hangingPunct="0">
              <a:lnSpc>
                <a:spcPct val="100000"/>
              </a:lnSpc>
              <a:spcBef>
                <a:spcPct val="0"/>
              </a:spcBef>
              <a:spcAft>
                <a:spcPct val="0"/>
              </a:spcAft>
              <a:buClrTx/>
              <a:buSzTx/>
              <a:buNone/>
              <a:tabLst/>
            </a:pPr>
            <a:endParaRPr kumimoji="0" lang="en-US" altLang="en-US" sz="21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AutoNum type="arabicPeriod" startAt="2"/>
              <a:tabLst/>
            </a:pPr>
            <a:r>
              <a:rPr kumimoji="0" lang="en-US" altLang="en-US" sz="2100" b="1" i="0" u="none" strike="noStrike" cap="none" normalizeH="0" baseline="0" dirty="0">
                <a:ln>
                  <a:noFill/>
                </a:ln>
                <a:solidFill>
                  <a:schemeClr val="tx1"/>
                </a:solidFill>
                <a:effectLst/>
              </a:rPr>
              <a:t> Improved Client Collaboration</a:t>
            </a:r>
            <a:endParaRPr kumimoji="0" lang="en-US" altLang="en-US" sz="2100" b="0" i="0" u="none" strike="noStrike" cap="none" normalizeH="0" baseline="0" dirty="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None/>
              <a:tabLst/>
            </a:pPr>
            <a:r>
              <a:rPr kumimoji="0" lang="en-US" altLang="en-US" sz="2100" b="0" i="0" u="none" strike="noStrike" cap="none" normalizeH="0" baseline="0" dirty="0">
                <a:ln>
                  <a:noFill/>
                </a:ln>
                <a:solidFill>
                  <a:schemeClr val="tx1"/>
                </a:solidFill>
                <a:effectLst/>
              </a:rPr>
              <a:t>Secure client portals enable faster document exchange, issue resolution, and communication.</a:t>
            </a:r>
          </a:p>
          <a:p>
            <a:pPr marL="457200" marR="0" lvl="1" indent="0" algn="l" defTabSz="914400" rtl="0" eaLnBrk="0" fontAlgn="base" latinLnBrk="0" hangingPunct="0">
              <a:lnSpc>
                <a:spcPct val="100000"/>
              </a:lnSpc>
              <a:spcBef>
                <a:spcPct val="0"/>
              </a:spcBef>
              <a:spcAft>
                <a:spcPct val="0"/>
              </a:spcAft>
              <a:buClrTx/>
              <a:buSzTx/>
              <a:buNone/>
              <a:tabLst/>
            </a:pPr>
            <a:endParaRPr kumimoji="0" lang="en-US" altLang="en-US" sz="21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AutoNum type="arabicPeriod" startAt="3"/>
              <a:tabLst/>
            </a:pPr>
            <a:r>
              <a:rPr kumimoji="0" lang="en-US" altLang="en-US" sz="2100" b="1" i="0" u="none" strike="noStrike" cap="none" normalizeH="0" baseline="0" dirty="0">
                <a:ln>
                  <a:noFill/>
                </a:ln>
                <a:solidFill>
                  <a:schemeClr val="tx1"/>
                </a:solidFill>
                <a:effectLst/>
              </a:rPr>
              <a:t> Scalability &amp; Efficiency</a:t>
            </a:r>
            <a:endParaRPr kumimoji="0" lang="en-US" altLang="en-US" sz="2100" b="0" i="0" u="none" strike="noStrike" cap="none" normalizeH="0" baseline="0" dirty="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None/>
              <a:tabLst/>
            </a:pPr>
            <a:r>
              <a:rPr kumimoji="0" lang="en-US" altLang="en-US" sz="2100" b="0" i="0" u="none" strike="noStrike" cap="none" normalizeH="0" baseline="0" dirty="0">
                <a:ln>
                  <a:noFill/>
                </a:ln>
                <a:solidFill>
                  <a:schemeClr val="tx1"/>
                </a:solidFill>
                <a:effectLst/>
              </a:rPr>
              <a:t>The software supports large volumes of data and complex audits, making scaling easier and more cost-effective.</a:t>
            </a:r>
          </a:p>
          <a:p>
            <a:pPr marL="457200" marR="0" lvl="1" indent="0" algn="l" defTabSz="914400" rtl="0" eaLnBrk="0" fontAlgn="base" latinLnBrk="0" hangingPunct="0">
              <a:lnSpc>
                <a:spcPct val="100000"/>
              </a:lnSpc>
              <a:spcBef>
                <a:spcPct val="0"/>
              </a:spcBef>
              <a:spcAft>
                <a:spcPct val="0"/>
              </a:spcAft>
              <a:buClrTx/>
              <a:buSzTx/>
              <a:buNone/>
              <a:tabLst/>
            </a:pPr>
            <a:endParaRPr kumimoji="0" lang="en-US" altLang="en-US" sz="21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AutoNum type="arabicPeriod" startAt="4"/>
              <a:tabLst/>
            </a:pPr>
            <a:r>
              <a:rPr kumimoji="0" lang="en-US" altLang="en-US" sz="2100" b="1" i="0" u="none" strike="noStrike" cap="none" normalizeH="0" baseline="0" dirty="0">
                <a:ln>
                  <a:noFill/>
                </a:ln>
                <a:solidFill>
                  <a:schemeClr val="tx1"/>
                </a:solidFill>
                <a:effectLst/>
              </a:rPr>
              <a:t> Data-Driven Insights</a:t>
            </a:r>
            <a:endParaRPr kumimoji="0" lang="en-US" altLang="en-US" sz="2100" b="0" i="0" u="none" strike="noStrike" cap="none" normalizeH="0" baseline="0" dirty="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None/>
              <a:tabLst/>
            </a:pPr>
            <a:r>
              <a:rPr kumimoji="0" lang="en-US" altLang="en-US" sz="2100" b="0" i="0" u="none" strike="noStrike" cap="none" normalizeH="0" baseline="0" dirty="0">
                <a:ln>
                  <a:noFill/>
                </a:ln>
                <a:solidFill>
                  <a:schemeClr val="tx1"/>
                </a:solidFill>
                <a:effectLst/>
              </a:rPr>
              <a:t>Built-in analytics tools help auditors uncover trends, anomalies, and business insights beyond compliance.</a:t>
            </a:r>
          </a:p>
          <a:p>
            <a:pPr marL="457200" marR="0" lvl="1" indent="0" algn="l" defTabSz="914400" rtl="0" eaLnBrk="0" fontAlgn="base" latinLnBrk="0" hangingPunct="0">
              <a:lnSpc>
                <a:spcPct val="100000"/>
              </a:lnSpc>
              <a:spcBef>
                <a:spcPct val="0"/>
              </a:spcBef>
              <a:spcAft>
                <a:spcPct val="0"/>
              </a:spcAft>
              <a:buClrTx/>
              <a:buSzTx/>
              <a:buNone/>
              <a:tabLst/>
            </a:pPr>
            <a:endParaRPr kumimoji="0" lang="en-US" altLang="en-US" sz="21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AutoNum type="arabicPeriod" startAt="5"/>
              <a:tabLst/>
            </a:pPr>
            <a:r>
              <a:rPr kumimoji="0" lang="en-US" altLang="en-US" sz="2100" b="1" i="0" u="none" strike="noStrike" cap="none" normalizeH="0" baseline="0" dirty="0">
                <a:ln>
                  <a:noFill/>
                </a:ln>
                <a:solidFill>
                  <a:schemeClr val="tx1"/>
                </a:solidFill>
                <a:effectLst/>
              </a:rPr>
              <a:t> Global Standardization</a:t>
            </a:r>
            <a:endParaRPr kumimoji="0" lang="en-US" altLang="en-US" sz="2100" b="0" i="0" u="none" strike="noStrike" cap="none" normalizeH="0" baseline="0" dirty="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None/>
              <a:tabLst/>
            </a:pPr>
            <a:r>
              <a:rPr kumimoji="0" lang="en-US" altLang="en-US" sz="2100" b="0" i="0" u="none" strike="noStrike" cap="none" normalizeH="0" baseline="0" dirty="0">
                <a:ln>
                  <a:noFill/>
                </a:ln>
                <a:solidFill>
                  <a:schemeClr val="tx1"/>
                </a:solidFill>
                <a:effectLst/>
              </a:rPr>
              <a:t>Ensures consistent application of KPMG’s Global Audit Methodology across all engagements worldwide.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1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19051645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95E46-5AB9-4E93-9CCB-A3C73E60D3FE}"/>
              </a:ext>
            </a:extLst>
          </p:cNvPr>
          <p:cNvSpPr>
            <a:spLocks noGrp="1"/>
          </p:cNvSpPr>
          <p:nvPr>
            <p:ph type="title"/>
          </p:nvPr>
        </p:nvSpPr>
        <p:spPr>
          <a:xfrm>
            <a:off x="1565564" y="402821"/>
            <a:ext cx="9601200" cy="782782"/>
          </a:xfrm>
        </p:spPr>
        <p:txBody>
          <a:bodyPr/>
          <a:lstStyle/>
          <a:p>
            <a:pPr algn="ctr"/>
            <a:r>
              <a:rPr lang="en-US" dirty="0"/>
              <a:t>Purpose Statement (Goals)</a:t>
            </a:r>
            <a:endParaRPr lang="en-IN" dirty="0"/>
          </a:p>
        </p:txBody>
      </p:sp>
      <p:sp>
        <p:nvSpPr>
          <p:cNvPr id="4" name="Rectangle 1">
            <a:extLst>
              <a:ext uri="{FF2B5EF4-FFF2-40B4-BE49-F238E27FC236}">
                <a16:creationId xmlns:a16="http://schemas.microsoft.com/office/drawing/2014/main" id="{48773426-14F7-4B95-BA5B-84B6034BD311}"/>
              </a:ext>
            </a:extLst>
          </p:cNvPr>
          <p:cNvSpPr>
            <a:spLocks noGrp="1" noChangeArrowheads="1"/>
          </p:cNvSpPr>
          <p:nvPr>
            <p:ph idx="1"/>
          </p:nvPr>
        </p:nvSpPr>
        <p:spPr bwMode="auto">
          <a:xfrm>
            <a:off x="1219200" y="1732857"/>
            <a:ext cx="10446327" cy="39395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500" b="0" i="0" u="none" strike="noStrike" cap="none" normalizeH="0" baseline="0" dirty="0">
                <a:ln>
                  <a:noFill/>
                </a:ln>
                <a:solidFill>
                  <a:schemeClr val="tx1"/>
                </a:solidFill>
                <a:effectLst/>
              </a:rPr>
              <a:t>The purpose of </a:t>
            </a:r>
            <a:r>
              <a:rPr lang="en-US" altLang="en-US" sz="2500" dirty="0">
                <a:solidFill>
                  <a:schemeClr val="tx1"/>
                </a:solidFill>
              </a:rPr>
              <a:t>F</a:t>
            </a:r>
            <a:r>
              <a:rPr kumimoji="0" lang="en-US" altLang="en-US" sz="2500" b="0" i="0" u="none" strike="noStrike" cap="none" normalizeH="0" baseline="0" dirty="0">
                <a:ln>
                  <a:noFill/>
                </a:ln>
                <a:solidFill>
                  <a:schemeClr val="tx1"/>
                </a:solidFill>
                <a:effectLst/>
              </a:rPr>
              <a:t>inancial </a:t>
            </a:r>
            <a:r>
              <a:rPr lang="en-US" altLang="en-US" sz="2500" dirty="0">
                <a:solidFill>
                  <a:schemeClr val="tx1"/>
                </a:solidFill>
              </a:rPr>
              <a:t>S</a:t>
            </a:r>
            <a:r>
              <a:rPr kumimoji="0" lang="en-US" altLang="en-US" sz="2500" b="0" i="0" u="none" strike="noStrike" cap="none" normalizeH="0" baseline="0" dirty="0">
                <a:ln>
                  <a:noFill/>
                </a:ln>
                <a:solidFill>
                  <a:schemeClr val="tx1"/>
                </a:solidFill>
                <a:effectLst/>
              </a:rPr>
              <a:t>tatement </a:t>
            </a:r>
            <a:r>
              <a:rPr lang="en-US" altLang="en-US" sz="2500" dirty="0">
                <a:solidFill>
                  <a:schemeClr val="tx1"/>
                </a:solidFill>
              </a:rPr>
              <a:t>A</a:t>
            </a:r>
            <a:r>
              <a:rPr kumimoji="0" lang="en-US" altLang="en-US" sz="2500" b="0" i="0" u="none" strike="noStrike" cap="none" normalizeH="0" baseline="0" dirty="0">
                <a:ln>
                  <a:noFill/>
                </a:ln>
                <a:solidFill>
                  <a:schemeClr val="tx1"/>
                </a:solidFill>
                <a:effectLst/>
              </a:rPr>
              <a:t>udit is to provide </a:t>
            </a:r>
            <a:r>
              <a:rPr kumimoji="0" lang="en-US" altLang="en-US" sz="2500" b="1" i="0" u="none" strike="noStrike" cap="none" normalizeH="0" baseline="0" dirty="0">
                <a:ln>
                  <a:noFill/>
                </a:ln>
                <a:solidFill>
                  <a:schemeClr val="tx1"/>
                </a:solidFill>
                <a:effectLst/>
              </a:rPr>
              <a:t>independent and objective assurance</a:t>
            </a:r>
            <a:r>
              <a:rPr kumimoji="0" lang="en-US" altLang="en-US" sz="2500" b="0" i="0" u="none" strike="noStrike" cap="none" normalizeH="0" baseline="0" dirty="0">
                <a:ln>
                  <a:noFill/>
                </a:ln>
                <a:solidFill>
                  <a:schemeClr val="tx1"/>
                </a:solidFill>
                <a:effectLst/>
              </a:rPr>
              <a:t> that an organization’s financial statements are </a:t>
            </a:r>
            <a:r>
              <a:rPr kumimoji="0" lang="en-US" altLang="en-US" sz="2500" b="1" i="0" u="none" strike="noStrike" cap="none" normalizeH="0" baseline="0" dirty="0">
                <a:ln>
                  <a:noFill/>
                </a:ln>
                <a:solidFill>
                  <a:schemeClr val="tx1"/>
                </a:solidFill>
                <a:effectLst/>
              </a:rPr>
              <a:t>fairly presented and free from material misstatement</a:t>
            </a:r>
            <a:r>
              <a:rPr kumimoji="0" lang="en-US" altLang="en-US" sz="2500" b="0" i="0" u="none" strike="noStrike" cap="none" normalizeH="0" baseline="0" dirty="0">
                <a:ln>
                  <a:noFill/>
                </a:ln>
                <a:solidFill>
                  <a:schemeClr val="tx1"/>
                </a:solidFill>
                <a:effectLst/>
              </a:rPr>
              <a:t>, whether due to error or fraud. It aims to </a:t>
            </a:r>
            <a:r>
              <a:rPr kumimoji="0" lang="en-US" altLang="en-US" sz="2500" b="1" i="0" u="none" strike="noStrike" cap="none" normalizeH="0" baseline="0" dirty="0">
                <a:ln>
                  <a:noFill/>
                </a:ln>
                <a:solidFill>
                  <a:schemeClr val="tx1"/>
                </a:solidFill>
                <a:effectLst/>
              </a:rPr>
              <a:t>enhance the credibility</a:t>
            </a:r>
            <a:r>
              <a:rPr kumimoji="0" lang="en-US" altLang="en-US" sz="2500" b="0" i="0" u="none" strike="noStrike" cap="none" normalizeH="0" baseline="0" dirty="0">
                <a:ln>
                  <a:noFill/>
                </a:ln>
                <a:solidFill>
                  <a:schemeClr val="tx1"/>
                </a:solidFill>
                <a:effectLst/>
              </a:rPr>
              <a:t> of financial reporting, thereby increasing </a:t>
            </a:r>
            <a:r>
              <a:rPr kumimoji="0" lang="en-US" altLang="en-US" sz="2500" b="1" i="0" u="none" strike="noStrike" cap="none" normalizeH="0" baseline="0" dirty="0">
                <a:ln>
                  <a:noFill/>
                </a:ln>
                <a:solidFill>
                  <a:schemeClr val="tx1"/>
                </a:solidFill>
                <a:effectLst/>
              </a:rPr>
              <a:t>stakeholder trust</a:t>
            </a:r>
            <a:r>
              <a:rPr kumimoji="0" lang="en-US" altLang="en-US" sz="2500" b="0" i="0" u="none" strike="noStrike" cap="none" normalizeH="0" baseline="0" dirty="0">
                <a:ln>
                  <a:noFill/>
                </a:ln>
                <a:solidFill>
                  <a:schemeClr val="tx1"/>
                </a:solidFill>
                <a:effectLst/>
              </a:rPr>
              <a:t>. The audit ensures </a:t>
            </a:r>
            <a:r>
              <a:rPr kumimoji="0" lang="en-US" altLang="en-US" sz="2500" b="1" i="0" u="none" strike="noStrike" cap="none" normalizeH="0" baseline="0" dirty="0">
                <a:ln>
                  <a:noFill/>
                </a:ln>
                <a:solidFill>
                  <a:schemeClr val="tx1"/>
                </a:solidFill>
                <a:effectLst/>
              </a:rPr>
              <a:t>compliance with applicable accounting standards</a:t>
            </a:r>
            <a:r>
              <a:rPr kumimoji="0" lang="en-US" altLang="en-US" sz="2500" b="0" i="0" u="none" strike="noStrike" cap="none" normalizeH="0" baseline="0" dirty="0">
                <a:ln>
                  <a:noFill/>
                </a:ln>
                <a:solidFill>
                  <a:schemeClr val="tx1"/>
                </a:solidFill>
                <a:effectLst/>
              </a:rPr>
              <a:t> and regulations, supports </a:t>
            </a:r>
            <a:r>
              <a:rPr kumimoji="0" lang="en-US" altLang="en-US" sz="2500" b="1" i="0" u="none" strike="noStrike" cap="none" normalizeH="0" baseline="0" dirty="0">
                <a:ln>
                  <a:noFill/>
                </a:ln>
                <a:solidFill>
                  <a:schemeClr val="tx1"/>
                </a:solidFill>
                <a:effectLst/>
              </a:rPr>
              <a:t>informed decision-making</a:t>
            </a:r>
            <a:r>
              <a:rPr kumimoji="0" lang="en-US" altLang="en-US" sz="2500" b="0" i="0" u="none" strike="noStrike" cap="none" normalizeH="0" baseline="0" dirty="0">
                <a:ln>
                  <a:noFill/>
                </a:ln>
                <a:solidFill>
                  <a:schemeClr val="tx1"/>
                </a:solidFill>
                <a:effectLst/>
              </a:rPr>
              <a:t>, and promotes </a:t>
            </a:r>
            <a:r>
              <a:rPr kumimoji="0" lang="en-US" altLang="en-US" sz="2500" b="1" i="0" u="none" strike="noStrike" cap="none" normalizeH="0" baseline="0" dirty="0">
                <a:ln>
                  <a:noFill/>
                </a:ln>
                <a:solidFill>
                  <a:schemeClr val="tx1"/>
                </a:solidFill>
                <a:effectLst/>
              </a:rPr>
              <a:t>financial transparency and accountability</a:t>
            </a:r>
            <a:r>
              <a:rPr kumimoji="0" lang="en-US" altLang="en-US" sz="2500" b="0" i="0" u="none" strike="noStrike" cap="none" normalizeH="0" baseline="0" dirty="0">
                <a:ln>
                  <a:noFill/>
                </a:ln>
                <a:solidFill>
                  <a:schemeClr val="tx1"/>
                </a:solidFill>
                <a:effectLst/>
              </a:rPr>
              <a:t>. Additionally, it helps in identifying areas for </a:t>
            </a:r>
            <a:r>
              <a:rPr kumimoji="0" lang="en-US" altLang="en-US" sz="2500" b="1" i="0" u="none" strike="noStrike" cap="none" normalizeH="0" baseline="0" dirty="0">
                <a:ln>
                  <a:noFill/>
                </a:ln>
                <a:solidFill>
                  <a:schemeClr val="tx1"/>
                </a:solidFill>
                <a:effectLst/>
              </a:rPr>
              <a:t>improvement in internal controls</a:t>
            </a:r>
            <a:r>
              <a:rPr kumimoji="0" lang="en-US" altLang="en-US" sz="2500" b="0" i="0" u="none" strike="noStrike" cap="none" normalizeH="0" baseline="0" dirty="0">
                <a:ln>
                  <a:noFill/>
                </a:ln>
                <a:solidFill>
                  <a:schemeClr val="tx1"/>
                </a:solidFill>
                <a:effectLst/>
              </a:rPr>
              <a:t> and financial processes.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5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34942732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6F898-16C2-49FD-98DA-F6EE684E76F2}"/>
              </a:ext>
            </a:extLst>
          </p:cNvPr>
          <p:cNvSpPr>
            <a:spLocks noGrp="1"/>
          </p:cNvSpPr>
          <p:nvPr>
            <p:ph type="title"/>
          </p:nvPr>
        </p:nvSpPr>
        <p:spPr>
          <a:xfrm>
            <a:off x="1579418" y="125124"/>
            <a:ext cx="9601200" cy="609600"/>
          </a:xfrm>
        </p:spPr>
        <p:txBody>
          <a:bodyPr>
            <a:normAutofit fontScale="90000"/>
          </a:bodyPr>
          <a:lstStyle/>
          <a:p>
            <a:pPr algn="ctr"/>
            <a:r>
              <a:rPr lang="en-US" dirty="0"/>
              <a:t>Project Objectives</a:t>
            </a:r>
            <a:endParaRPr lang="en-IN" dirty="0"/>
          </a:p>
        </p:txBody>
      </p:sp>
      <p:sp>
        <p:nvSpPr>
          <p:cNvPr id="4" name="Rectangle 1">
            <a:extLst>
              <a:ext uri="{FF2B5EF4-FFF2-40B4-BE49-F238E27FC236}">
                <a16:creationId xmlns:a16="http://schemas.microsoft.com/office/drawing/2014/main" id="{3BF469EF-C089-48E3-8826-B70E51D02F90}"/>
              </a:ext>
            </a:extLst>
          </p:cNvPr>
          <p:cNvSpPr>
            <a:spLocks noGrp="1" noChangeArrowheads="1"/>
          </p:cNvSpPr>
          <p:nvPr>
            <p:ph idx="1"/>
          </p:nvPr>
        </p:nvSpPr>
        <p:spPr bwMode="auto">
          <a:xfrm>
            <a:off x="833438" y="918876"/>
            <a:ext cx="11240193" cy="550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457200" marR="0" lvl="0" indent="-457200" algn="l" defTabSz="914400" rtl="0" eaLnBrk="0" fontAlgn="base" latinLnBrk="0" hangingPunct="0">
              <a:lnSpc>
                <a:spcPct val="100000"/>
              </a:lnSpc>
              <a:spcBef>
                <a:spcPct val="0"/>
              </a:spcBef>
              <a:spcAft>
                <a:spcPct val="0"/>
              </a:spcAft>
              <a:buClrTx/>
              <a:buSzTx/>
              <a:buAutoNum type="arabicPeriod"/>
              <a:tabLst/>
            </a:pPr>
            <a:r>
              <a:rPr kumimoji="0" lang="en-US" altLang="en-US" sz="2200" b="1" i="0" u="none" strike="noStrike" cap="none" normalizeH="0" baseline="0" dirty="0">
                <a:ln>
                  <a:noFill/>
                </a:ln>
                <a:solidFill>
                  <a:schemeClr val="tx1"/>
                </a:solidFill>
                <a:effectLst/>
              </a:rPr>
              <a:t>Verify Accuracy of Financial Statements</a:t>
            </a:r>
            <a:endParaRPr lang="en-US" altLang="en-US" sz="2200" dirty="0">
              <a:solidFill>
                <a:schemeClr val="tx1"/>
              </a:solidFill>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200" b="0" i="0" u="none" strike="noStrike" cap="none" normalizeH="0" baseline="0" dirty="0">
                <a:ln>
                  <a:noFill/>
                </a:ln>
                <a:solidFill>
                  <a:schemeClr val="tx1"/>
                </a:solidFill>
                <a:effectLst/>
              </a:rPr>
              <a:t>Ensure financial records reflect the true financial position and performance of the organization.</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200" b="1" i="0" u="none" strike="noStrike" cap="none" normalizeH="0" baseline="0" dirty="0">
                <a:ln>
                  <a:noFill/>
                </a:ln>
                <a:solidFill>
                  <a:schemeClr val="tx1"/>
                </a:solidFill>
                <a:effectLst/>
              </a:rPr>
              <a:t>2. Ensure Compliance with Accounting Standards</a:t>
            </a:r>
            <a:endParaRPr kumimoji="0" lang="en-US" altLang="en-US" sz="2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200" b="0" i="0" u="none" strike="noStrike" cap="none" normalizeH="0" baseline="0" dirty="0">
                <a:ln>
                  <a:noFill/>
                </a:ln>
                <a:solidFill>
                  <a:schemeClr val="tx1"/>
                </a:solidFill>
                <a:effectLst/>
              </a:rPr>
              <a:t>Confirm that the financial statements adhere to applicable frameworks like IFRS or GAAP.</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200" b="1" i="0" u="none" strike="noStrike" cap="none" normalizeH="0" baseline="0" dirty="0">
                <a:ln>
                  <a:noFill/>
                </a:ln>
                <a:solidFill>
                  <a:schemeClr val="tx1"/>
                </a:solidFill>
                <a:effectLst/>
              </a:rPr>
              <a:t>3. Provide Independent Assurance</a:t>
            </a:r>
            <a:endParaRPr kumimoji="0" lang="en-US" altLang="en-US" sz="2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200" b="0" i="0" u="none" strike="noStrike" cap="none" normalizeH="0" baseline="0" dirty="0">
                <a:ln>
                  <a:noFill/>
                </a:ln>
                <a:solidFill>
                  <a:schemeClr val="tx1"/>
                </a:solidFill>
                <a:effectLst/>
              </a:rPr>
              <a:t>Deliver unbiased audit opinions to enhance the credibility of financial reports.</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200" b="1" i="0" u="none" strike="noStrike" cap="none" normalizeH="0" baseline="0" dirty="0">
                <a:ln>
                  <a:noFill/>
                </a:ln>
                <a:solidFill>
                  <a:schemeClr val="tx1"/>
                </a:solidFill>
                <a:effectLst/>
              </a:rPr>
              <a:t>4. Detect and Prevent Material Misstatements</a:t>
            </a:r>
            <a:endParaRPr kumimoji="0" lang="en-US" altLang="en-US" sz="2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200" b="0" i="0" u="none" strike="noStrike" cap="none" normalizeH="0" baseline="0" dirty="0">
                <a:ln>
                  <a:noFill/>
                </a:ln>
                <a:solidFill>
                  <a:schemeClr val="tx1"/>
                </a:solidFill>
                <a:effectLst/>
              </a:rPr>
              <a:t>Identify errors or fraud that could mislead stakeholders.</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200" b="1" i="0" u="none" strike="noStrike" cap="none" normalizeH="0" baseline="0" dirty="0">
                <a:ln>
                  <a:noFill/>
                </a:ln>
                <a:solidFill>
                  <a:schemeClr val="tx1"/>
                </a:solidFill>
                <a:effectLst/>
              </a:rPr>
              <a:t>5. Evaluate Internal Controls</a:t>
            </a:r>
            <a:endParaRPr kumimoji="0" lang="en-US" altLang="en-US" sz="2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200" b="0" i="0" u="none" strike="noStrike" cap="none" normalizeH="0" baseline="0" dirty="0">
                <a:ln>
                  <a:noFill/>
                </a:ln>
                <a:solidFill>
                  <a:schemeClr val="tx1"/>
                </a:solidFill>
                <a:effectLst/>
              </a:rPr>
              <a:t>Assess the strength and effectiveness of financial controls in place.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2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36894457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7B3B8A-B930-473D-BBED-2E4D99E6DE84}"/>
              </a:ext>
            </a:extLst>
          </p:cNvPr>
          <p:cNvSpPr>
            <a:spLocks noGrp="1"/>
          </p:cNvSpPr>
          <p:nvPr>
            <p:ph type="title"/>
          </p:nvPr>
        </p:nvSpPr>
        <p:spPr>
          <a:xfrm>
            <a:off x="1478132" y="0"/>
            <a:ext cx="9601200" cy="672483"/>
          </a:xfrm>
        </p:spPr>
        <p:txBody>
          <a:bodyPr>
            <a:normAutofit fontScale="90000"/>
          </a:bodyPr>
          <a:lstStyle/>
          <a:p>
            <a:pPr algn="ctr"/>
            <a:r>
              <a:rPr lang="en-US" dirty="0"/>
              <a:t>Project Objectives (Continued)</a:t>
            </a:r>
            <a:endParaRPr lang="en-IN" dirty="0"/>
          </a:p>
        </p:txBody>
      </p:sp>
      <p:sp>
        <p:nvSpPr>
          <p:cNvPr id="3" name="Content Placeholder 2">
            <a:extLst>
              <a:ext uri="{FF2B5EF4-FFF2-40B4-BE49-F238E27FC236}">
                <a16:creationId xmlns:a16="http://schemas.microsoft.com/office/drawing/2014/main" id="{1BE6E0D4-7FEE-49D2-87F8-E5D8F6CF9680}"/>
              </a:ext>
            </a:extLst>
          </p:cNvPr>
          <p:cNvSpPr>
            <a:spLocks noGrp="1"/>
          </p:cNvSpPr>
          <p:nvPr>
            <p:ph idx="1"/>
          </p:nvPr>
        </p:nvSpPr>
        <p:spPr>
          <a:xfrm>
            <a:off x="914399" y="894426"/>
            <a:ext cx="11097087" cy="5541886"/>
          </a:xfrm>
        </p:spPr>
        <p:txBody>
          <a:bodyPr>
            <a:normAutofit fontScale="92500" lnSpcReduction="10000"/>
          </a:bodyPr>
          <a:lstStyle/>
          <a:p>
            <a:pPr marL="0" indent="0">
              <a:buNone/>
            </a:pPr>
            <a:r>
              <a:rPr lang="en-US" sz="2200" b="1" dirty="0"/>
              <a:t>6. Enhance Stakeholder Confidence</a:t>
            </a:r>
          </a:p>
          <a:p>
            <a:pPr marL="0" indent="0">
              <a:buNone/>
            </a:pPr>
            <a:r>
              <a:rPr lang="en-US" sz="2200" dirty="0"/>
              <a:t>Build trust among investors, regulators, and management through verified financial information.</a:t>
            </a:r>
          </a:p>
          <a:p>
            <a:pPr marL="457200" lvl="1" indent="0">
              <a:buNone/>
            </a:pPr>
            <a:endParaRPr lang="en-US" sz="2200" dirty="0"/>
          </a:p>
          <a:p>
            <a:pPr marL="0" indent="0">
              <a:buNone/>
            </a:pPr>
            <a:r>
              <a:rPr lang="en-US" sz="2200" b="1" dirty="0"/>
              <a:t>7. Support Decision-Making</a:t>
            </a:r>
          </a:p>
          <a:p>
            <a:pPr marL="0" indent="0">
              <a:buNone/>
            </a:pPr>
            <a:r>
              <a:rPr lang="en-US" sz="2200" dirty="0"/>
              <a:t>Enable better strategic decisions by ensuring reliable financial data.</a:t>
            </a:r>
          </a:p>
          <a:p>
            <a:pPr marL="457200" lvl="1" indent="0">
              <a:buNone/>
            </a:pPr>
            <a:endParaRPr lang="en-US" sz="2200" dirty="0"/>
          </a:p>
          <a:p>
            <a:pPr marL="0" indent="0">
              <a:buNone/>
            </a:pPr>
            <a:r>
              <a:rPr lang="en-US" sz="2200" b="1" dirty="0"/>
              <a:t>8. Promote Transparency and Accountability</a:t>
            </a:r>
          </a:p>
          <a:p>
            <a:pPr marL="0" indent="0">
              <a:buNone/>
            </a:pPr>
            <a:r>
              <a:rPr lang="en-US" sz="2200" dirty="0"/>
              <a:t>Encourage responsible financial practices and ethical behavior.</a:t>
            </a:r>
          </a:p>
          <a:p>
            <a:pPr marL="457200" lvl="1" indent="0">
              <a:buNone/>
            </a:pPr>
            <a:endParaRPr lang="en-US" sz="2200" dirty="0"/>
          </a:p>
          <a:p>
            <a:pPr marL="0" indent="0">
              <a:buNone/>
            </a:pPr>
            <a:r>
              <a:rPr lang="en-US" sz="2200" b="1" dirty="0"/>
              <a:t>9. Document an Audit Trail</a:t>
            </a:r>
          </a:p>
          <a:p>
            <a:pPr marL="0" indent="0">
              <a:buNone/>
            </a:pPr>
            <a:r>
              <a:rPr lang="en-US" sz="2200" dirty="0"/>
              <a:t>Maintain clear documentation for all audit procedures to ensure traceability.</a:t>
            </a:r>
          </a:p>
          <a:p>
            <a:pPr marL="457200" lvl="1" indent="0">
              <a:buNone/>
            </a:pPr>
            <a:endParaRPr lang="en-US" sz="2200" dirty="0"/>
          </a:p>
          <a:p>
            <a:pPr marL="0" indent="0">
              <a:buNone/>
            </a:pPr>
            <a:r>
              <a:rPr lang="en-US" sz="2200" b="1" dirty="0"/>
              <a:t>10. Recommend Improvements</a:t>
            </a:r>
            <a:endParaRPr lang="en-US" sz="2200" dirty="0"/>
          </a:p>
          <a:p>
            <a:pPr marL="0" indent="0">
              <a:buNone/>
            </a:pPr>
            <a:r>
              <a:rPr lang="en-US" sz="2200" dirty="0"/>
              <a:t>Provide insights to management on enhancing financial systems and processes.</a:t>
            </a:r>
          </a:p>
          <a:p>
            <a:pPr marL="0" indent="0">
              <a:buNone/>
            </a:pPr>
            <a:endParaRPr lang="en-IN" sz="2200" dirty="0"/>
          </a:p>
        </p:txBody>
      </p:sp>
    </p:spTree>
    <p:extLst>
      <p:ext uri="{BB962C8B-B14F-4D97-AF65-F5344CB8AC3E}">
        <p14:creationId xmlns:p14="http://schemas.microsoft.com/office/powerpoint/2010/main" val="3454076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395B2-0D38-479D-9CAF-949202DCC785}"/>
              </a:ext>
            </a:extLst>
          </p:cNvPr>
          <p:cNvSpPr>
            <a:spLocks noGrp="1"/>
          </p:cNvSpPr>
          <p:nvPr>
            <p:ph type="title"/>
          </p:nvPr>
        </p:nvSpPr>
        <p:spPr>
          <a:xfrm>
            <a:off x="1371600" y="0"/>
            <a:ext cx="9601200" cy="792480"/>
          </a:xfrm>
        </p:spPr>
        <p:txBody>
          <a:bodyPr/>
          <a:lstStyle/>
          <a:p>
            <a:pPr algn="ctr"/>
            <a:r>
              <a:rPr lang="en-US" dirty="0"/>
              <a:t>Success Criteria</a:t>
            </a:r>
            <a:endParaRPr lang="en-IN" dirty="0"/>
          </a:p>
        </p:txBody>
      </p:sp>
      <p:sp>
        <p:nvSpPr>
          <p:cNvPr id="4" name="Rectangle 1">
            <a:extLst>
              <a:ext uri="{FF2B5EF4-FFF2-40B4-BE49-F238E27FC236}">
                <a16:creationId xmlns:a16="http://schemas.microsoft.com/office/drawing/2014/main" id="{3FDA8043-F245-4725-9CF0-AF389B108A1C}"/>
              </a:ext>
            </a:extLst>
          </p:cNvPr>
          <p:cNvSpPr>
            <a:spLocks noGrp="1" noChangeArrowheads="1"/>
          </p:cNvSpPr>
          <p:nvPr>
            <p:ph idx="1"/>
          </p:nvPr>
        </p:nvSpPr>
        <p:spPr bwMode="auto">
          <a:xfrm>
            <a:off x="1036639" y="1002219"/>
            <a:ext cx="11072504" cy="550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US" altLang="en-US" sz="2200" b="1" i="0" u="none" strike="noStrike" cap="none" normalizeH="0" baseline="0" dirty="0">
                <a:ln>
                  <a:noFill/>
                </a:ln>
                <a:solidFill>
                  <a:schemeClr val="tx1"/>
                </a:solidFill>
                <a:effectLst/>
                <a:latin typeface="Arial" panose="020B0604020202020204" pitchFamily="34" charset="0"/>
              </a:rPr>
              <a:t>1. Unqualified (Clean) Audit Opinion Issued</a:t>
            </a:r>
            <a:endParaRPr kumimoji="0" lang="en-US" altLang="en-US" sz="2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200" b="0" i="0" u="none" strike="noStrike" cap="none" normalizeH="0" baseline="0" dirty="0">
                <a:ln>
                  <a:noFill/>
                </a:ln>
                <a:solidFill>
                  <a:schemeClr val="tx1"/>
                </a:solidFill>
                <a:effectLst/>
                <a:latin typeface="Arial" panose="020B0604020202020204" pitchFamily="34" charset="0"/>
              </a:rPr>
              <a:t>Financial statements are fairly presented with no material misstatements.</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200" b="1" i="0" u="none" strike="noStrike" cap="none" normalizeH="0" baseline="0" dirty="0">
                <a:ln>
                  <a:noFill/>
                </a:ln>
                <a:solidFill>
                  <a:schemeClr val="tx1"/>
                </a:solidFill>
                <a:effectLst/>
                <a:latin typeface="Arial" panose="020B0604020202020204" pitchFamily="34" charset="0"/>
              </a:rPr>
              <a:t>2. Compliance with Applicable Standards</a:t>
            </a:r>
            <a:endParaRPr kumimoji="0" lang="en-US" altLang="en-US" sz="2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200" b="0" i="0" u="none" strike="noStrike" cap="none" normalizeH="0" baseline="0" dirty="0">
                <a:ln>
                  <a:noFill/>
                </a:ln>
                <a:solidFill>
                  <a:schemeClr val="tx1"/>
                </a:solidFill>
                <a:effectLst/>
                <a:latin typeface="Arial" panose="020B0604020202020204" pitchFamily="34" charset="0"/>
              </a:rPr>
              <a:t>Audit conducted in accordance with GAAS, IFRS, or other relevant frameworks.</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200" b="1" i="0" u="none" strike="noStrike" cap="none" normalizeH="0" baseline="0" dirty="0">
                <a:ln>
                  <a:noFill/>
                </a:ln>
                <a:solidFill>
                  <a:schemeClr val="tx1"/>
                </a:solidFill>
                <a:effectLst/>
                <a:latin typeface="Arial" panose="020B0604020202020204" pitchFamily="34" charset="0"/>
              </a:rPr>
              <a:t>3. Timely Completion of Audit</a:t>
            </a:r>
            <a:endParaRPr kumimoji="0" lang="en-US" altLang="en-US" sz="2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200" b="0" i="0" u="none" strike="noStrike" cap="none" normalizeH="0" baseline="0" dirty="0">
                <a:ln>
                  <a:noFill/>
                </a:ln>
                <a:solidFill>
                  <a:schemeClr val="tx1"/>
                </a:solidFill>
                <a:effectLst/>
                <a:latin typeface="Arial" panose="020B0604020202020204" pitchFamily="34" charset="0"/>
              </a:rPr>
              <a:t>Audit is completed within the agreed-upon timeline without unnecessary delays.</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200" b="1" i="0" u="none" strike="noStrike" cap="none" normalizeH="0" baseline="0" dirty="0">
                <a:ln>
                  <a:noFill/>
                </a:ln>
                <a:solidFill>
                  <a:schemeClr val="tx1"/>
                </a:solidFill>
                <a:effectLst/>
                <a:latin typeface="Arial" panose="020B0604020202020204" pitchFamily="34" charset="0"/>
              </a:rPr>
              <a:t>4. Accurate Identification of Risks and Issues</a:t>
            </a:r>
            <a:endParaRPr kumimoji="0" lang="en-US" altLang="en-US" sz="2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200" b="0" i="0" u="none" strike="noStrike" cap="none" normalizeH="0" baseline="0" dirty="0">
                <a:ln>
                  <a:noFill/>
                </a:ln>
                <a:solidFill>
                  <a:schemeClr val="tx1"/>
                </a:solidFill>
                <a:effectLst/>
                <a:latin typeface="Arial" panose="020B0604020202020204" pitchFamily="34" charset="0"/>
              </a:rPr>
              <a:t>All significant risks and control weaknesses are properly identified and addressed.</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200" b="1" i="0" u="none" strike="noStrike" cap="none" normalizeH="0" baseline="0" dirty="0">
                <a:ln>
                  <a:noFill/>
                </a:ln>
                <a:solidFill>
                  <a:schemeClr val="tx1"/>
                </a:solidFill>
                <a:effectLst/>
                <a:latin typeface="Arial" panose="020B0604020202020204" pitchFamily="34" charset="0"/>
              </a:rPr>
              <a:t>5. Effective Communication with Stakeholders</a:t>
            </a:r>
            <a:endParaRPr kumimoji="0" lang="en-US" altLang="en-US" sz="2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200" b="0" i="0" u="none" strike="noStrike" cap="none" normalizeH="0" baseline="0" dirty="0">
                <a:ln>
                  <a:noFill/>
                </a:ln>
                <a:solidFill>
                  <a:schemeClr val="tx1"/>
                </a:solidFill>
                <a:effectLst/>
                <a:latin typeface="Arial" panose="020B0604020202020204" pitchFamily="34" charset="0"/>
              </a:rPr>
              <a:t>Clear and consistent communication with management, auditors, and regulators throughout the audit.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2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94955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F9C3462-B576-465F-AEDB-A936A2F1DD3C}"/>
              </a:ext>
            </a:extLst>
          </p:cNvPr>
          <p:cNvSpPr>
            <a:spLocks noGrp="1"/>
          </p:cNvSpPr>
          <p:nvPr>
            <p:ph idx="1"/>
          </p:nvPr>
        </p:nvSpPr>
        <p:spPr>
          <a:xfrm>
            <a:off x="825623" y="887766"/>
            <a:ext cx="11265763" cy="5450890"/>
          </a:xfrm>
        </p:spPr>
        <p:txBody>
          <a:bodyPr>
            <a:normAutofit fontScale="92500" lnSpcReduction="10000"/>
          </a:bodyPr>
          <a:lstStyle/>
          <a:p>
            <a:pPr marL="0" indent="0">
              <a:buNone/>
            </a:pPr>
            <a:r>
              <a:rPr lang="en-US" sz="2200" b="1" dirty="0"/>
              <a:t>6. No Major Findings During External Review</a:t>
            </a:r>
          </a:p>
          <a:p>
            <a:pPr marL="0" indent="0">
              <a:buNone/>
            </a:pPr>
            <a:r>
              <a:rPr lang="en-US" sz="2200" dirty="0"/>
              <a:t>Audit results stand up to scrutiny by regulators or external reviewers.</a:t>
            </a:r>
          </a:p>
          <a:p>
            <a:pPr marL="457200" lvl="1" indent="0">
              <a:buNone/>
            </a:pPr>
            <a:endParaRPr lang="en-US" sz="2200" dirty="0"/>
          </a:p>
          <a:p>
            <a:pPr marL="0" indent="0">
              <a:buNone/>
            </a:pPr>
            <a:r>
              <a:rPr lang="en-US" sz="2200" b="1" dirty="0"/>
              <a:t>7. Complete and Accurate Audit Documentation</a:t>
            </a:r>
          </a:p>
          <a:p>
            <a:pPr marL="0" indent="0">
              <a:buNone/>
            </a:pPr>
            <a:r>
              <a:rPr lang="en-US" sz="2200" dirty="0"/>
              <a:t>All working papers and audit trails are maintained properly and are review-ready.</a:t>
            </a:r>
          </a:p>
          <a:p>
            <a:pPr marL="457200" lvl="1" indent="0">
              <a:buNone/>
            </a:pPr>
            <a:endParaRPr lang="en-US" sz="2200" dirty="0"/>
          </a:p>
          <a:p>
            <a:pPr marL="0" indent="0">
              <a:buNone/>
            </a:pPr>
            <a:r>
              <a:rPr lang="en-US" sz="2200" b="1" dirty="0"/>
              <a:t>8. Client Satisfaction</a:t>
            </a:r>
          </a:p>
          <a:p>
            <a:pPr marL="0" indent="0">
              <a:buNone/>
            </a:pPr>
            <a:r>
              <a:rPr lang="en-US" sz="2200" dirty="0"/>
              <a:t>Positive feedback from the client on professionalism, clarity, and value of the audit process.</a:t>
            </a:r>
          </a:p>
          <a:p>
            <a:pPr marL="457200" lvl="1" indent="0">
              <a:buNone/>
            </a:pPr>
            <a:endParaRPr lang="en-US" sz="2200" dirty="0"/>
          </a:p>
          <a:p>
            <a:pPr marL="0" indent="0">
              <a:buNone/>
            </a:pPr>
            <a:r>
              <a:rPr lang="en-US" sz="2200" b="1" dirty="0"/>
              <a:t>9. Improvement Recommendations Provided</a:t>
            </a:r>
          </a:p>
          <a:p>
            <a:pPr marL="0" indent="0">
              <a:buNone/>
            </a:pPr>
            <a:r>
              <a:rPr lang="en-US" sz="2200" dirty="0"/>
              <a:t>Valuable insights and suggestions for strengthening internal controls and financial processes.</a:t>
            </a:r>
          </a:p>
          <a:p>
            <a:pPr marL="457200" lvl="1" indent="0">
              <a:buNone/>
            </a:pPr>
            <a:endParaRPr lang="en-US" sz="2200" dirty="0"/>
          </a:p>
          <a:p>
            <a:pPr marL="0" indent="0">
              <a:buNone/>
            </a:pPr>
            <a:r>
              <a:rPr lang="en-US" sz="2200" b="1" dirty="0"/>
              <a:t>10. Audit Objectives Fully Met</a:t>
            </a:r>
            <a:endParaRPr lang="en-US" sz="2200" dirty="0"/>
          </a:p>
          <a:p>
            <a:pPr marL="0" indent="0">
              <a:buNone/>
            </a:pPr>
            <a:r>
              <a:rPr lang="en-US" sz="2200" dirty="0"/>
              <a:t>All planned audit objectives and scope items are achieved without compromise.</a:t>
            </a:r>
          </a:p>
          <a:p>
            <a:pPr marL="0" indent="0">
              <a:buNone/>
            </a:pPr>
            <a:endParaRPr lang="en-IN" dirty="0"/>
          </a:p>
        </p:txBody>
      </p:sp>
      <p:sp>
        <p:nvSpPr>
          <p:cNvPr id="4" name="Title 1">
            <a:extLst>
              <a:ext uri="{FF2B5EF4-FFF2-40B4-BE49-F238E27FC236}">
                <a16:creationId xmlns:a16="http://schemas.microsoft.com/office/drawing/2014/main" id="{E4541E79-12C8-44BB-9B17-7A6AC705B5C6}"/>
              </a:ext>
            </a:extLst>
          </p:cNvPr>
          <p:cNvSpPr>
            <a:spLocks noGrp="1"/>
          </p:cNvSpPr>
          <p:nvPr>
            <p:ph type="title"/>
          </p:nvPr>
        </p:nvSpPr>
        <p:spPr>
          <a:xfrm>
            <a:off x="1371600" y="0"/>
            <a:ext cx="9601200" cy="506027"/>
          </a:xfrm>
        </p:spPr>
        <p:txBody>
          <a:bodyPr>
            <a:normAutofit fontScale="90000"/>
          </a:bodyPr>
          <a:lstStyle/>
          <a:p>
            <a:pPr algn="ctr"/>
            <a:r>
              <a:rPr lang="en-US" dirty="0"/>
              <a:t>Success Criteria (Continued)</a:t>
            </a:r>
            <a:endParaRPr lang="en-IN" dirty="0"/>
          </a:p>
        </p:txBody>
      </p:sp>
    </p:spTree>
    <p:extLst>
      <p:ext uri="{BB962C8B-B14F-4D97-AF65-F5344CB8AC3E}">
        <p14:creationId xmlns:p14="http://schemas.microsoft.com/office/powerpoint/2010/main" val="329892770"/>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{F35C3625-5DA3-4867-B9AF-CDC58D6A89D5}tf10001105</Template>
  <TotalTime>1741</TotalTime>
  <Words>2048</Words>
  <Application>Microsoft Office PowerPoint</Application>
  <PresentationFormat>Widescreen</PresentationFormat>
  <Paragraphs>190</Paragraphs>
  <Slides>16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Franklin Gothic Book</vt:lpstr>
      <vt:lpstr>Crop</vt:lpstr>
      <vt:lpstr>Agile project</vt:lpstr>
      <vt:lpstr>Situation </vt:lpstr>
      <vt:lpstr>Challenges or Problems</vt:lpstr>
      <vt:lpstr>Opportunity</vt:lpstr>
      <vt:lpstr>Purpose Statement (Goals)</vt:lpstr>
      <vt:lpstr>Project Objectives</vt:lpstr>
      <vt:lpstr>Project Objectives (Continued)</vt:lpstr>
      <vt:lpstr>Success Criteria</vt:lpstr>
      <vt:lpstr>Success Criteria (Continued)</vt:lpstr>
      <vt:lpstr>Methods/Approach: Agile Scrum</vt:lpstr>
      <vt:lpstr>Methods/Approach: Agile Scrum (Cont’d)</vt:lpstr>
      <vt:lpstr>Resources</vt:lpstr>
      <vt:lpstr>Resources ( Continued)</vt:lpstr>
      <vt:lpstr>Risks and Dependencies</vt:lpstr>
      <vt:lpstr>Risks and Dependencies (Continued)</vt:lpstr>
      <vt:lpstr>Completed by Ms. Priya (Manager)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Waterfall model KCW</dc:title>
  <dc:creator>Vidya</dc:creator>
  <cp:lastModifiedBy>Vidya</cp:lastModifiedBy>
  <cp:revision>144</cp:revision>
  <dcterms:created xsi:type="dcterms:W3CDTF">2025-05-10T17:34:08Z</dcterms:created>
  <dcterms:modified xsi:type="dcterms:W3CDTF">2025-06-07T19:03:48Z</dcterms:modified>
</cp:coreProperties>
</file>