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F24301-BD60-4EDA-B27C-8E085BF046B0}" type="datetimeFigureOut">
              <a:rPr lang="en-US" smtClean="0"/>
              <a:t>8/12/2025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BDD006-D05C-474F-B9D1-B837C1417AD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F24301-BD60-4EDA-B27C-8E085BF046B0}" type="datetimeFigureOut">
              <a:rPr lang="en-US" smtClean="0"/>
              <a:t>8/12/2025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BDD006-D05C-474F-B9D1-B837C1417AD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F24301-BD60-4EDA-B27C-8E085BF046B0}" type="datetimeFigureOut">
              <a:rPr lang="en-US" smtClean="0"/>
              <a:t>8/12/2025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BDD006-D05C-474F-B9D1-B837C1417AD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F24301-BD60-4EDA-B27C-8E085BF046B0}" type="datetimeFigureOut">
              <a:rPr lang="en-US" smtClean="0"/>
              <a:t>8/12/2025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BDD006-D05C-474F-B9D1-B837C1417AD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F24301-BD60-4EDA-B27C-8E085BF046B0}" type="datetimeFigureOut">
              <a:rPr lang="en-US" smtClean="0"/>
              <a:t>8/12/2025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BDD006-D05C-474F-B9D1-B837C1417AD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F24301-BD60-4EDA-B27C-8E085BF046B0}" type="datetimeFigureOut">
              <a:rPr lang="en-US" smtClean="0"/>
              <a:t>8/12/2025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BDD006-D05C-474F-B9D1-B837C1417AD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F24301-BD60-4EDA-B27C-8E085BF046B0}" type="datetimeFigureOut">
              <a:rPr lang="en-US" smtClean="0"/>
              <a:t>8/12/2025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BDD006-D05C-474F-B9D1-B837C1417AD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F24301-BD60-4EDA-B27C-8E085BF046B0}" type="datetimeFigureOut">
              <a:rPr lang="en-US" smtClean="0"/>
              <a:t>8/12/2025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BDD006-D05C-474F-B9D1-B837C1417AD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F24301-BD60-4EDA-B27C-8E085BF046B0}" type="datetimeFigureOut">
              <a:rPr lang="en-US" smtClean="0"/>
              <a:t>8/12/2025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BDD006-D05C-474F-B9D1-B837C1417AD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F24301-BD60-4EDA-B27C-8E085BF046B0}" type="datetimeFigureOut">
              <a:rPr lang="en-US" smtClean="0"/>
              <a:t>8/12/2025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BDD006-D05C-474F-B9D1-B837C1417AD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F24301-BD60-4EDA-B27C-8E085BF046B0}" type="datetimeFigureOut">
              <a:rPr lang="en-US" smtClean="0"/>
              <a:t>8/12/2025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BDD006-D05C-474F-B9D1-B837C1417AD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F24301-BD60-4EDA-B27C-8E085BF046B0}" type="datetimeFigureOut">
              <a:rPr lang="en-US" smtClean="0"/>
              <a:t>8/12/2025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BDD006-D05C-474F-B9D1-B837C1417AD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882775"/>
            <a:ext cx="7772400" cy="1470025"/>
          </a:xfrm>
        </p:spPr>
        <p:txBody>
          <a:bodyPr>
            <a:normAutofit/>
          </a:bodyPr>
          <a:lstStyle/>
          <a:p>
            <a:r>
              <a:rPr lang="en-US" sz="1200" b="1" dirty="0">
                <a:latin typeface="Arial" pitchFamily="34" charset="0"/>
                <a:cs typeface="Arial" pitchFamily="34" charset="0"/>
              </a:rPr>
              <a:t>Health Risk Classifier</a:t>
            </a:r>
          </a:p>
        </p:txBody>
      </p:sp>
      <p:sp>
        <p:nvSpPr>
          <p:cNvPr id="3" name="Subtitle 2"/>
          <p:cNvSpPr>
            <a:spLocks noGrp="1"/>
          </p:cNvSpPr>
          <p:nvPr>
            <p:ph type="subTitle" idx="1"/>
          </p:nvPr>
        </p:nvSpPr>
        <p:spPr>
          <a:xfrm>
            <a:off x="4419600" y="4724400"/>
            <a:ext cx="3657600" cy="1143000"/>
          </a:xfrm>
        </p:spPr>
        <p:txBody>
          <a:bodyPr>
            <a:normAutofit/>
          </a:bodyPr>
          <a:lstStyle/>
          <a:p>
            <a:r>
              <a:rPr lang="en-US" sz="1200" dirty="0" smtClean="0">
                <a:latin typeface="Arial" pitchFamily="34" charset="0"/>
                <a:cs typeface="Arial" pitchFamily="34" charset="0"/>
              </a:rPr>
              <a:t>Prepared By: K. </a:t>
            </a:r>
            <a:r>
              <a:rPr lang="en-US" sz="1200" dirty="0" err="1" smtClean="0">
                <a:latin typeface="Arial" pitchFamily="34" charset="0"/>
                <a:cs typeface="Arial" pitchFamily="34" charset="0"/>
              </a:rPr>
              <a:t>Sai</a:t>
            </a:r>
            <a:r>
              <a:rPr lang="en-US" sz="1200" dirty="0" smtClean="0">
                <a:latin typeface="Arial" pitchFamily="34" charset="0"/>
                <a:cs typeface="Arial" pitchFamily="34" charset="0"/>
              </a:rPr>
              <a:t> Mohan Krishna</a:t>
            </a:r>
          </a:p>
          <a:p>
            <a:r>
              <a:rPr lang="en-US" sz="1200" dirty="0" smtClean="0">
                <a:latin typeface="Arial" pitchFamily="34" charset="0"/>
                <a:cs typeface="Arial" pitchFamily="34" charset="0"/>
              </a:rPr>
              <a:t>Date: 12 – 08 – 2025</a:t>
            </a:r>
            <a:endParaRPr lang="en-US" sz="1200" dirty="0">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200" b="1" dirty="0" smtClean="0">
                <a:latin typeface="Arial" pitchFamily="34" charset="0"/>
                <a:cs typeface="Arial" pitchFamily="34" charset="0"/>
              </a:rPr>
              <a:t>Risks :</a:t>
            </a:r>
            <a:endParaRPr lang="en-US" sz="1200" b="1" dirty="0">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1200" dirty="0" smtClean="0">
                <a:latin typeface="Arial" pitchFamily="34" charset="0"/>
                <a:cs typeface="Arial" pitchFamily="34" charset="0"/>
              </a:rPr>
              <a:t>Incomplete or vague requirements: If stakeholders or domain experts don’t clearly define what "health risk" means, the entire model may be invalid.</a:t>
            </a:r>
          </a:p>
          <a:p>
            <a:r>
              <a:rPr lang="en-US" sz="1200" dirty="0" smtClean="0">
                <a:latin typeface="Arial" pitchFamily="34" charset="0"/>
                <a:cs typeface="Arial" pitchFamily="34" charset="0"/>
              </a:rPr>
              <a:t>Lack of domain knowledge: Without medical input, chosen features or labels may be medically irrelevant or incorrect.</a:t>
            </a:r>
          </a:p>
          <a:p>
            <a:r>
              <a:rPr lang="en-US" sz="1200" dirty="0" smtClean="0">
                <a:latin typeface="Arial" pitchFamily="34" charset="0"/>
                <a:cs typeface="Arial" pitchFamily="34" charset="0"/>
              </a:rPr>
              <a:t>Inflexible architecture: Waterfall doesn’t allow easy changes later, so poor early design locks you into bad decisions.</a:t>
            </a:r>
          </a:p>
          <a:p>
            <a:r>
              <a:rPr lang="en-US" sz="1200" dirty="0" smtClean="0">
                <a:latin typeface="Arial" pitchFamily="34" charset="0"/>
                <a:cs typeface="Arial" pitchFamily="34" charset="0"/>
              </a:rPr>
              <a:t>Poor feature selection strategy: Selecting too many or irrelevant features can cause underperforming models.</a:t>
            </a:r>
          </a:p>
          <a:p>
            <a:r>
              <a:rPr lang="en-US" sz="1200" dirty="0" smtClean="0">
                <a:latin typeface="Arial" pitchFamily="34" charset="0"/>
                <a:cs typeface="Arial" pitchFamily="34" charset="0"/>
              </a:rPr>
              <a:t>Data quality issues: Dirty, missing, or biased data discovered during implementation can delay the project.</a:t>
            </a:r>
          </a:p>
          <a:p>
            <a:r>
              <a:rPr lang="en-US" sz="1200" dirty="0" smtClean="0">
                <a:latin typeface="Arial" pitchFamily="34" charset="0"/>
                <a:cs typeface="Arial" pitchFamily="34" charset="0"/>
              </a:rPr>
              <a:t>Late testing of model validity: Waterfall testing happens after development — if issues are found, going back is costly.</a:t>
            </a:r>
          </a:p>
          <a:p>
            <a:r>
              <a:rPr lang="en-US" sz="1200" dirty="0" smtClean="0">
                <a:latin typeface="Arial" pitchFamily="34" charset="0"/>
                <a:cs typeface="Arial" pitchFamily="34" charset="0"/>
              </a:rPr>
              <a:t>Misinterpretation of metrics: Relying on accuracy instead of precision/recall in a health model may hide dangerous false negatives.</a:t>
            </a:r>
          </a:p>
          <a:p>
            <a:r>
              <a:rPr lang="en-US" sz="1200" dirty="0" smtClean="0">
                <a:latin typeface="Arial" pitchFamily="34" charset="0"/>
                <a:cs typeface="Arial" pitchFamily="34" charset="0"/>
              </a:rPr>
              <a:t>No retraining pipeline: Health data changes over time—if you don’t retrain the model, it may become outdated quickly.</a:t>
            </a:r>
            <a:endParaRPr lang="en-US" sz="1200" dirty="0">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200" b="1" dirty="0" smtClean="0">
                <a:latin typeface="Arial" pitchFamily="34" charset="0"/>
                <a:cs typeface="Arial" pitchFamily="34" charset="0"/>
              </a:rPr>
              <a:t>Dependencies</a:t>
            </a:r>
            <a:endParaRPr lang="en-US" sz="1200" b="1" dirty="0">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1200" dirty="0" smtClean="0">
                <a:latin typeface="Arial" pitchFamily="34" charset="0"/>
                <a:cs typeface="Arial" pitchFamily="34" charset="0"/>
              </a:rPr>
              <a:t>Healthcare Domain Expert</a:t>
            </a:r>
            <a:r>
              <a:rPr lang="en-US" sz="1200" b="1" dirty="0" smtClean="0">
                <a:latin typeface="Arial" pitchFamily="34" charset="0"/>
                <a:cs typeface="Arial" pitchFamily="34" charset="0"/>
              </a:rPr>
              <a:t>: </a:t>
            </a:r>
            <a:r>
              <a:rPr lang="en-US" sz="1200" dirty="0" smtClean="0">
                <a:latin typeface="Arial" pitchFamily="34" charset="0"/>
                <a:cs typeface="Arial" pitchFamily="34" charset="0"/>
              </a:rPr>
              <a:t>If unavailable or unresponsive, your model may lack credibility.</a:t>
            </a:r>
          </a:p>
          <a:p>
            <a:r>
              <a:rPr lang="en-US" sz="1200" dirty="0" smtClean="0">
                <a:latin typeface="Arial" pitchFamily="34" charset="0"/>
                <a:cs typeface="Arial" pitchFamily="34" charset="0"/>
              </a:rPr>
              <a:t>Data Sources: If data is delayed, incomplete, or withdrawn, it halts development.</a:t>
            </a:r>
          </a:p>
          <a:p>
            <a:r>
              <a:rPr lang="en-US" sz="1200" dirty="0" smtClean="0">
                <a:latin typeface="Arial" pitchFamily="34" charset="0"/>
                <a:cs typeface="Arial" pitchFamily="34" charset="0"/>
              </a:rPr>
              <a:t>Technologies / Tools: Version incompatibility, tool deprecation, or service outages.</a:t>
            </a:r>
          </a:p>
          <a:p>
            <a:r>
              <a:rPr lang="en-US" sz="1200" dirty="0" smtClean="0">
                <a:latin typeface="Arial" pitchFamily="34" charset="0"/>
                <a:cs typeface="Arial" pitchFamily="34" charset="0"/>
              </a:rPr>
              <a:t>Budget &amp; Infrastructure: If budget is cut mid-project, deployment or scaling may not be possible.</a:t>
            </a:r>
          </a:p>
          <a:p>
            <a:r>
              <a:rPr lang="en-US" sz="1200" dirty="0" smtClean="0">
                <a:latin typeface="Arial" pitchFamily="34" charset="0"/>
                <a:cs typeface="Arial" pitchFamily="34" charset="0"/>
              </a:rPr>
              <a:t>Late Approval &amp; Compliance: Without timely approval, real-world testing or deployment is blocked.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200" b="1" dirty="0" smtClean="0">
                <a:latin typeface="Arial" pitchFamily="34" charset="0"/>
                <a:cs typeface="Arial" pitchFamily="34" charset="0"/>
              </a:rPr>
              <a:t>Situation</a:t>
            </a:r>
            <a:endParaRPr lang="en-US" sz="1200" b="1" dirty="0">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1200" dirty="0" smtClean="0">
                <a:latin typeface="Arial" pitchFamily="34" charset="0"/>
                <a:cs typeface="Arial" pitchFamily="34" charset="0"/>
              </a:rPr>
              <a:t>Healthcare provides collect vast amounts of patient data ( e.g., Medical History, Lifestyle, Lab Results etc.,)</a:t>
            </a:r>
          </a:p>
          <a:p>
            <a:r>
              <a:rPr lang="en-US" sz="1200" dirty="0" smtClean="0">
                <a:latin typeface="Arial" pitchFamily="34" charset="0"/>
                <a:cs typeface="Arial" pitchFamily="34" charset="0"/>
              </a:rPr>
              <a:t>Early identification of Health Risks can improve preventive case and reduce costs</a:t>
            </a:r>
          </a:p>
          <a:p>
            <a:r>
              <a:rPr lang="en-US" sz="1200" dirty="0" smtClean="0">
                <a:latin typeface="Arial" pitchFamily="34" charset="0"/>
                <a:cs typeface="Arial" pitchFamily="34" charset="0"/>
              </a:rPr>
              <a:t>Currently, risk assessment might be manual, inconsistent or delayed</a:t>
            </a:r>
          </a:p>
          <a:p>
            <a:r>
              <a:rPr lang="en-US" sz="1200" dirty="0" smtClean="0">
                <a:latin typeface="Arial" pitchFamily="34" charset="0"/>
                <a:cs typeface="Arial" pitchFamily="34" charset="0"/>
              </a:rPr>
              <a:t>Advances in data science and machine learning allow automated classification of Health risks</a:t>
            </a:r>
          </a:p>
          <a:p>
            <a:r>
              <a:rPr lang="en-US" sz="1200" dirty="0" smtClean="0">
                <a:latin typeface="Arial" pitchFamily="34" charset="0"/>
                <a:cs typeface="Arial" pitchFamily="34" charset="0"/>
              </a:rPr>
              <a:t>There is a need for a reliable, structured system that classifies patient risk levels accurately and timely</a:t>
            </a:r>
            <a:endParaRPr lang="en-US" sz="1200" dirty="0">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200" b="1" dirty="0" smtClean="0">
                <a:latin typeface="Arial" pitchFamily="34" charset="0"/>
                <a:cs typeface="Arial" pitchFamily="34" charset="0"/>
              </a:rPr>
              <a:t>Problem</a:t>
            </a:r>
            <a:endParaRPr lang="en-US" sz="1200" b="1" dirty="0">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1200" dirty="0" smtClean="0">
                <a:latin typeface="Arial" pitchFamily="34" charset="0"/>
                <a:cs typeface="Arial" pitchFamily="34" charset="0"/>
              </a:rPr>
              <a:t>Manual Health Risk assessments are time consuming and prone to errors</a:t>
            </a:r>
          </a:p>
          <a:p>
            <a:r>
              <a:rPr lang="en-US" sz="1200" dirty="0" smtClean="0">
                <a:latin typeface="Arial" pitchFamily="34" charset="0"/>
                <a:cs typeface="Arial" pitchFamily="34" charset="0"/>
              </a:rPr>
              <a:t>Inconsistent criteria for evaluating health risks can lead to misclassification</a:t>
            </a:r>
          </a:p>
          <a:p>
            <a:r>
              <a:rPr lang="en-US" sz="1200" dirty="0" smtClean="0">
                <a:latin typeface="Arial" pitchFamily="34" charset="0"/>
                <a:cs typeface="Arial" pitchFamily="34" charset="0"/>
              </a:rPr>
              <a:t>Delays in identifying high risk patients affect timely intervention</a:t>
            </a:r>
          </a:p>
          <a:p>
            <a:r>
              <a:rPr lang="en-US" sz="1200" dirty="0" smtClean="0">
                <a:latin typeface="Arial" pitchFamily="34" charset="0"/>
                <a:cs typeface="Arial" pitchFamily="34" charset="0"/>
              </a:rPr>
              <a:t>Healthcare providers lack an automated tool that can classify patient risk based on multiple data factors</a:t>
            </a:r>
          </a:p>
          <a:p>
            <a:r>
              <a:rPr lang="en-US" sz="1200" dirty="0" smtClean="0">
                <a:latin typeface="Arial" pitchFamily="34" charset="0"/>
                <a:cs typeface="Arial" pitchFamily="34" charset="0"/>
              </a:rPr>
              <a:t>Without accurate classification, resources may be poorly allocated, impacting patient outcomes and healthcare costs</a:t>
            </a:r>
            <a:endParaRPr lang="en-US" sz="1200" dirty="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200" b="1" dirty="0" smtClean="0">
                <a:latin typeface="Arial" pitchFamily="34" charset="0"/>
                <a:cs typeface="Arial" pitchFamily="34" charset="0"/>
              </a:rPr>
              <a:t>Opportunity</a:t>
            </a:r>
            <a:endParaRPr lang="en-US" sz="1200" b="1" dirty="0">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1200" dirty="0" smtClean="0">
                <a:latin typeface="Arial" pitchFamily="34" charset="0"/>
                <a:cs typeface="Arial" pitchFamily="34" charset="0"/>
              </a:rPr>
              <a:t>Develop a systematic automated Health Risk Classifier to improve accuracy and speed</a:t>
            </a:r>
          </a:p>
          <a:p>
            <a:r>
              <a:rPr lang="en-US" sz="1200" dirty="0" smtClean="0">
                <a:latin typeface="Arial" pitchFamily="34" charset="0"/>
                <a:cs typeface="Arial" pitchFamily="34" charset="0"/>
              </a:rPr>
              <a:t>Enable healthcare providers to prioritize and tailor interventions for high risk patients</a:t>
            </a:r>
          </a:p>
          <a:p>
            <a:r>
              <a:rPr lang="en-US" sz="1200" dirty="0" smtClean="0">
                <a:latin typeface="Arial" pitchFamily="34" charset="0"/>
                <a:cs typeface="Arial" pitchFamily="34" charset="0"/>
              </a:rPr>
              <a:t>Reduce healthcare costs by preventing complications through early detection</a:t>
            </a:r>
          </a:p>
          <a:p>
            <a:r>
              <a:rPr lang="en-US" sz="1200" dirty="0" smtClean="0">
                <a:latin typeface="Arial" pitchFamily="34" charset="0"/>
                <a:cs typeface="Arial" pitchFamily="34" charset="0"/>
              </a:rPr>
              <a:t>Improve patient  outcomes by facilitating personalized care plans</a:t>
            </a:r>
          </a:p>
          <a:p>
            <a:r>
              <a:rPr lang="en-US" sz="1200" dirty="0" smtClean="0">
                <a:latin typeface="Arial" pitchFamily="34" charset="0"/>
                <a:cs typeface="Arial" pitchFamily="34" charset="0"/>
              </a:rPr>
              <a:t>Use the project as a  foundation for integrating more advanced AI models or expanding to other risk assessments</a:t>
            </a:r>
          </a:p>
          <a:p>
            <a:r>
              <a:rPr lang="en-US" sz="1200" dirty="0" smtClean="0">
                <a:latin typeface="Arial" pitchFamily="34" charset="0"/>
                <a:cs typeface="Arial" pitchFamily="34" charset="0"/>
              </a:rPr>
              <a:t>Potential for scalability and adaptation in different healthcare settings or regions</a:t>
            </a:r>
            <a:endParaRPr lang="en-US" sz="1200"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200" b="1" dirty="0" smtClean="0">
                <a:latin typeface="Arial" pitchFamily="34" charset="0"/>
                <a:cs typeface="Arial" pitchFamily="34" charset="0"/>
              </a:rPr>
              <a:t>Purpose Statement (Goals)</a:t>
            </a:r>
            <a:endParaRPr lang="en-US" sz="1200" b="1" dirty="0">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1200" dirty="0" smtClean="0">
                <a:latin typeface="Arial" pitchFamily="34" charset="0"/>
                <a:cs typeface="Arial" pitchFamily="34" charset="0"/>
              </a:rPr>
              <a:t>The Purpose of this project is to develop a robust, reliable, and user friendly automated classification system that leverages patient health data such as medical history, lifestyle factors, lab results and vital signs to assess and categorize patients health risks accurately.</a:t>
            </a:r>
          </a:p>
          <a:p>
            <a:r>
              <a:rPr lang="en-US" sz="1200" dirty="0" smtClean="0">
                <a:latin typeface="Arial" pitchFamily="34" charset="0"/>
                <a:cs typeface="Arial" pitchFamily="34" charset="0"/>
              </a:rPr>
              <a:t>To improve early detection of Health status</a:t>
            </a:r>
          </a:p>
          <a:p>
            <a:r>
              <a:rPr lang="en-US" sz="1200" dirty="0" smtClean="0">
                <a:latin typeface="Arial" pitchFamily="34" charset="0"/>
                <a:cs typeface="Arial" pitchFamily="34" charset="0"/>
              </a:rPr>
              <a:t>To increase Accuracy and Consistency to reduce the Manual Risks</a:t>
            </a:r>
          </a:p>
          <a:p>
            <a:r>
              <a:rPr lang="en-US" sz="1200" dirty="0" smtClean="0">
                <a:latin typeface="Arial" pitchFamily="34" charset="0"/>
                <a:cs typeface="Arial" pitchFamily="34" charset="0"/>
              </a:rPr>
              <a:t>To enhance clinical decision support for actionable insights  that integrate seamless existing workflows</a:t>
            </a:r>
          </a:p>
          <a:p>
            <a:r>
              <a:rPr lang="en-US" sz="1200" dirty="0" smtClean="0">
                <a:latin typeface="Arial" pitchFamily="34" charset="0"/>
                <a:cs typeface="Arial" pitchFamily="34" charset="0"/>
              </a:rPr>
              <a:t>To Optimize Healthcare Resource Allocation to monitor High Risk Patients more closely and to support Personalized Care</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200" b="1" dirty="0" smtClean="0">
                <a:latin typeface="Arial" pitchFamily="34" charset="0"/>
                <a:cs typeface="Arial" pitchFamily="34" charset="0"/>
              </a:rPr>
              <a:t>Project Objectives</a:t>
            </a:r>
            <a:endParaRPr lang="en-US" sz="1200" b="1" dirty="0">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1200" dirty="0" smtClean="0">
                <a:latin typeface="Arial" pitchFamily="34" charset="0"/>
                <a:cs typeface="Arial" pitchFamily="34" charset="0"/>
              </a:rPr>
              <a:t>Collects and processes patient health data from </a:t>
            </a:r>
            <a:r>
              <a:rPr lang="en-US" sz="1200" dirty="0">
                <a:latin typeface="Arial" pitchFamily="34" charset="0"/>
                <a:cs typeface="Arial" pitchFamily="34" charset="0"/>
              </a:rPr>
              <a:t>m</a:t>
            </a:r>
            <a:r>
              <a:rPr lang="en-US" sz="1200" dirty="0" smtClean="0">
                <a:latin typeface="Arial" pitchFamily="34" charset="0"/>
                <a:cs typeface="Arial" pitchFamily="34" charset="0"/>
              </a:rPr>
              <a:t>ultiple sources</a:t>
            </a:r>
          </a:p>
          <a:p>
            <a:r>
              <a:rPr lang="en-US" sz="1200" dirty="0" smtClean="0">
                <a:latin typeface="Arial" pitchFamily="34" charset="0"/>
                <a:cs typeface="Arial" pitchFamily="34" charset="0"/>
              </a:rPr>
              <a:t>Applies predefined algorithms and rules to classify patients into distinct risk categories (e.g., low, medium, high)</a:t>
            </a:r>
          </a:p>
          <a:p>
            <a:r>
              <a:rPr lang="en-US" sz="1200" dirty="0" smtClean="0">
                <a:latin typeface="Arial" pitchFamily="34" charset="0"/>
                <a:cs typeface="Arial" pitchFamily="34" charset="0"/>
              </a:rPr>
              <a:t>Provides accurate, consistent and timely risk assessments to healthcare providers</a:t>
            </a:r>
          </a:p>
          <a:p>
            <a:r>
              <a:rPr lang="en-US" sz="1200" dirty="0" smtClean="0">
                <a:latin typeface="Arial" pitchFamily="34" charset="0"/>
                <a:cs typeface="Arial" pitchFamily="34" charset="0"/>
              </a:rPr>
              <a:t>Integrates with existing clinical workflows and electronic health record (EHR) systems</a:t>
            </a:r>
          </a:p>
          <a:p>
            <a:r>
              <a:rPr lang="en-US" sz="1200" dirty="0" smtClean="0">
                <a:latin typeface="Arial" pitchFamily="34" charset="0"/>
                <a:cs typeface="Arial" pitchFamily="34" charset="0"/>
              </a:rPr>
              <a:t>Includes a user friendly interface for healthcare professionals to vies and interpret risk classifications</a:t>
            </a:r>
          </a:p>
          <a:p>
            <a:r>
              <a:rPr lang="en-US" sz="1200" dirty="0" smtClean="0">
                <a:latin typeface="Arial" pitchFamily="34" charset="0"/>
                <a:cs typeface="Arial" pitchFamily="34" charset="0"/>
              </a:rPr>
              <a:t>Meets established performance criteria for accuracy, reliability and response time</a:t>
            </a:r>
          </a:p>
          <a:p>
            <a:r>
              <a:rPr lang="en-US" sz="1200" dirty="0" smtClean="0">
                <a:latin typeface="Arial" pitchFamily="34" charset="0"/>
                <a:cs typeface="Arial" pitchFamily="34" charset="0"/>
              </a:rPr>
              <a:t>Compiles with healthcare data security and privacy regulations</a:t>
            </a:r>
            <a:endParaRPr lang="en-US" sz="1200"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200" b="1" dirty="0" smtClean="0">
                <a:latin typeface="Arial" pitchFamily="34" charset="0"/>
                <a:cs typeface="Arial" pitchFamily="34" charset="0"/>
              </a:rPr>
              <a:t>Success Criteria</a:t>
            </a:r>
            <a:endParaRPr lang="en-US" sz="1200" b="1" dirty="0">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1200" dirty="0" smtClean="0">
                <a:latin typeface="Arial" pitchFamily="34" charset="0"/>
                <a:cs typeface="Arial" pitchFamily="34" charset="0"/>
              </a:rPr>
              <a:t>The Classifier correctly identifies patient risk categories with at least 90% accuracy compared to expert clinical assessments</a:t>
            </a:r>
          </a:p>
          <a:p>
            <a:r>
              <a:rPr lang="en-US" sz="1200" dirty="0" smtClean="0">
                <a:latin typeface="Arial" pitchFamily="34" charset="0"/>
                <a:cs typeface="Arial" pitchFamily="34" charset="0"/>
              </a:rPr>
              <a:t>The system processes and delivers risk classification results within an acceptable timeframe(e.g., within 5 – 10 seconds of data input)</a:t>
            </a:r>
          </a:p>
          <a:p>
            <a:r>
              <a:rPr lang="en-US" sz="1200" dirty="0" smtClean="0">
                <a:latin typeface="Arial" pitchFamily="34" charset="0"/>
                <a:cs typeface="Arial" pitchFamily="34" charset="0"/>
              </a:rPr>
              <a:t>The Health risk classifier integrates seamlessly with existing EHR systems used by the healthcare providers without disrupting current workflows</a:t>
            </a:r>
          </a:p>
          <a:p>
            <a:r>
              <a:rPr lang="en-US" sz="1200" dirty="0" smtClean="0">
                <a:latin typeface="Arial" pitchFamily="34" charset="0"/>
                <a:cs typeface="Arial" pitchFamily="34" charset="0"/>
              </a:rPr>
              <a:t>At least 80% of end users (</a:t>
            </a:r>
            <a:r>
              <a:rPr lang="en-US" sz="1200" dirty="0" smtClean="0">
                <a:latin typeface="Arial" pitchFamily="34" charset="0"/>
                <a:cs typeface="Arial" pitchFamily="34" charset="0"/>
              </a:rPr>
              <a:t>healthcare providers)</a:t>
            </a:r>
            <a:r>
              <a:rPr lang="en-US" sz="1200" dirty="0" smtClean="0">
                <a:latin typeface="Arial" pitchFamily="34" charset="0"/>
                <a:cs typeface="Arial" pitchFamily="34" charset="0"/>
              </a:rPr>
              <a:t> rate the system as useful, intuitive and reliable in post deployment surveys</a:t>
            </a:r>
          </a:p>
          <a:p>
            <a:r>
              <a:rPr lang="en-US" sz="1200" dirty="0" smtClean="0">
                <a:latin typeface="Arial" pitchFamily="34" charset="0"/>
                <a:cs typeface="Arial" pitchFamily="34" charset="0"/>
              </a:rPr>
              <a:t>The system compiles fully with applicable healthcare data privacy regulations ensuring secure handling of patient data</a:t>
            </a:r>
          </a:p>
          <a:p>
            <a:r>
              <a:rPr lang="en-US" sz="1200" dirty="0" smtClean="0">
                <a:latin typeface="Arial" pitchFamily="34" charset="0"/>
                <a:cs typeface="Arial" pitchFamily="34" charset="0"/>
              </a:rPr>
              <a:t>The system demonstrates 95% uptime during operational hours with minimal critical errors or crashes</a:t>
            </a:r>
          </a:p>
          <a:p>
            <a:r>
              <a:rPr lang="en-US" sz="1200" dirty="0" smtClean="0">
                <a:latin typeface="Arial" pitchFamily="34" charset="0"/>
                <a:cs typeface="Arial" pitchFamily="34" charset="0"/>
              </a:rPr>
              <a:t>Complete and clear documentation is delivered along with training sessions for end users and administrators</a:t>
            </a:r>
          </a:p>
          <a:p>
            <a:r>
              <a:rPr lang="en-US" sz="1200" dirty="0" smtClean="0">
                <a:latin typeface="Arial" pitchFamily="34" charset="0"/>
                <a:cs typeface="Arial" pitchFamily="34" charset="0"/>
              </a:rPr>
              <a:t>The project is competed within the agreed upon budget and timeline as per the waterfall model phases</a:t>
            </a:r>
            <a:endParaRPr lang="en-US" sz="1200" dirty="0">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200" b="1" dirty="0" smtClean="0">
                <a:latin typeface="Arial" pitchFamily="34" charset="0"/>
                <a:cs typeface="Arial" pitchFamily="34" charset="0"/>
              </a:rPr>
              <a:t>Methods/Approach</a:t>
            </a:r>
            <a:endParaRPr lang="en-US" sz="1200" b="1" dirty="0">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1200" dirty="0" smtClean="0">
                <a:latin typeface="Arial" pitchFamily="34" charset="0"/>
                <a:cs typeface="Arial" pitchFamily="34" charset="0"/>
              </a:rPr>
              <a:t>The Project will follow the Waterfall SDLC approach, which is a linear and sequential model. Each phase must be completed before the next begins, ensuring thorough documentation and structured progress</a:t>
            </a:r>
          </a:p>
          <a:p>
            <a:r>
              <a:rPr lang="en-US" sz="1200" dirty="0" smtClean="0">
                <a:latin typeface="Arial" pitchFamily="34" charset="0"/>
                <a:cs typeface="Arial" pitchFamily="34" charset="0"/>
              </a:rPr>
              <a:t>Key Phases are follow:</a:t>
            </a:r>
          </a:p>
          <a:p>
            <a:r>
              <a:rPr lang="en-US" sz="1200" dirty="0" smtClean="0">
                <a:latin typeface="Arial" pitchFamily="34" charset="0"/>
                <a:cs typeface="Arial" pitchFamily="34" charset="0"/>
              </a:rPr>
              <a:t>Requirement Gathering and Analysis: Collect detailed requirements from healthcare stakeholders ( doctors, nurses, administration). Define Functional and Non Functional requirements including data sources, classification rules, performance expectations, security and compliance needs. Document requirements clearly for sign off before moving forward</a:t>
            </a:r>
          </a:p>
          <a:p>
            <a:r>
              <a:rPr lang="en-US" sz="1200" dirty="0" smtClean="0">
                <a:latin typeface="Arial" pitchFamily="34" charset="0"/>
                <a:cs typeface="Arial" pitchFamily="34" charset="0"/>
              </a:rPr>
              <a:t>System Design: Design the architecture of the Health Risk Classifier, including data flow, algorithms or rules for classification, database schema, and integration points with EHR systems. Develop detailed system, software, and user interface design documents</a:t>
            </a:r>
          </a:p>
          <a:p>
            <a:r>
              <a:rPr lang="en-US" sz="1200" dirty="0" smtClean="0">
                <a:latin typeface="Arial" pitchFamily="34" charset="0"/>
                <a:cs typeface="Arial" pitchFamily="34" charset="0"/>
              </a:rPr>
              <a:t>Development: Translate design documents into working software. Develop modules for data ingestion, risk classification logic, user interface, and reporting tools. Conduct Unit Testing for each module</a:t>
            </a:r>
          </a:p>
          <a:p>
            <a:r>
              <a:rPr lang="en-US" sz="1200" dirty="0" smtClean="0">
                <a:latin typeface="Arial" pitchFamily="34" charset="0"/>
                <a:cs typeface="Arial" pitchFamily="34" charset="0"/>
              </a:rPr>
              <a:t>Testing: Integrate all modules into a complete system. Perform system testing to validate that solution meets all requirements. Conduct performance, security, user acceptance testing involving healthcare providers</a:t>
            </a:r>
          </a:p>
          <a:p>
            <a:r>
              <a:rPr lang="en-US" sz="1200" dirty="0" smtClean="0">
                <a:latin typeface="Arial" pitchFamily="34" charset="0"/>
                <a:cs typeface="Arial" pitchFamily="34" charset="0"/>
              </a:rPr>
              <a:t>Deployment: Deploy the system into the live healthcare environment. Ensuring data migration and integration with live EHR systems are completed smoothly. Provide initial user training and support</a:t>
            </a:r>
          </a:p>
          <a:p>
            <a:r>
              <a:rPr lang="en-US" sz="1200" dirty="0" smtClean="0">
                <a:latin typeface="Arial" pitchFamily="34" charset="0"/>
                <a:cs typeface="Arial" pitchFamily="34" charset="0"/>
              </a:rPr>
              <a:t>Maintenance: Monitor the system for issues post deployment. Address bugs, update classification rules as needed, and provide ongoing user support. Plan for future updates or enhancements based on user feedback</a:t>
            </a:r>
            <a:endParaRPr lang="en-US" sz="1200" dirty="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200" b="1" dirty="0" smtClean="0">
                <a:latin typeface="Arial" pitchFamily="34" charset="0"/>
                <a:cs typeface="Arial" pitchFamily="34" charset="0"/>
              </a:rPr>
              <a:t>Resources:</a:t>
            </a:r>
            <a:endParaRPr lang="en-US" sz="1200" b="1" dirty="0">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r>
              <a:rPr lang="en-US" sz="1200" dirty="0" smtClean="0">
                <a:latin typeface="Arial" pitchFamily="34" charset="0"/>
                <a:cs typeface="Arial" pitchFamily="34" charset="0"/>
              </a:rPr>
              <a:t>People: We want Dom</a:t>
            </a:r>
            <a:r>
              <a:rPr lang="en-US" sz="1200" dirty="0" smtClean="0">
                <a:latin typeface="Arial" pitchFamily="34" charset="0"/>
                <a:cs typeface="Arial" pitchFamily="34" charset="0"/>
              </a:rPr>
              <a:t>ain Experts, Developers, Testers, BA’s, Project Manager, Product Owner etc.,</a:t>
            </a:r>
          </a:p>
          <a:p>
            <a:r>
              <a:rPr lang="en-US" sz="1200" dirty="0" smtClean="0">
                <a:latin typeface="Arial" pitchFamily="34" charset="0"/>
                <a:cs typeface="Arial" pitchFamily="34" charset="0"/>
              </a:rPr>
              <a:t>Time: This project will implement within 18 months</a:t>
            </a:r>
          </a:p>
          <a:p>
            <a:r>
              <a:rPr lang="en-US" sz="1200" dirty="0" smtClean="0">
                <a:latin typeface="Arial" pitchFamily="34" charset="0"/>
                <a:cs typeface="Arial" pitchFamily="34" charset="0"/>
              </a:rPr>
              <a:t>Budget: We need budget </a:t>
            </a:r>
            <a:r>
              <a:rPr lang="en-US" sz="1200" dirty="0" smtClean="0">
                <a:latin typeface="Arial" pitchFamily="34" charset="0"/>
                <a:cs typeface="Arial" pitchFamily="34" charset="0"/>
              </a:rPr>
              <a:t>around $9000 for Hardware, Software, Training etc.,</a:t>
            </a:r>
          </a:p>
          <a:p>
            <a:r>
              <a:rPr lang="en-US" sz="1200" dirty="0" smtClean="0">
                <a:latin typeface="Arial" pitchFamily="34" charset="0"/>
                <a:cs typeface="Arial" pitchFamily="34" charset="0"/>
              </a:rPr>
              <a:t>Other – third party software evaluation, site visits, Dataquest reports – </a:t>
            </a:r>
            <a:r>
              <a:rPr lang="en-US" sz="1200" dirty="0" smtClean="0">
                <a:latin typeface="Arial" pitchFamily="34" charset="0"/>
                <a:cs typeface="Arial" pitchFamily="34" charset="0"/>
              </a:rPr>
              <a:t>around </a:t>
            </a:r>
            <a:r>
              <a:rPr lang="en-US" sz="1200" dirty="0" smtClean="0">
                <a:latin typeface="Arial" pitchFamily="34" charset="0"/>
                <a:cs typeface="Arial" pitchFamily="34" charset="0"/>
              </a:rPr>
              <a:t>$8000</a:t>
            </a:r>
            <a:endParaRPr lang="en-US" sz="1200" dirty="0">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TotalTime>
  <Words>1132</Words>
  <Application>Microsoft Office PowerPoint</Application>
  <PresentationFormat>On-screen Show (4:3)</PresentationFormat>
  <Paragraphs>74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Health Risk Classifier</vt:lpstr>
      <vt:lpstr>Situation</vt:lpstr>
      <vt:lpstr>Problem</vt:lpstr>
      <vt:lpstr>Opportunity</vt:lpstr>
      <vt:lpstr>Purpose Statement (Goals)</vt:lpstr>
      <vt:lpstr>Project Objectives</vt:lpstr>
      <vt:lpstr>Success Criteria</vt:lpstr>
      <vt:lpstr>Methods/Approach</vt:lpstr>
      <vt:lpstr>Resources:</vt:lpstr>
      <vt:lpstr>Risks :</vt:lpstr>
      <vt:lpstr>Dependencies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Risk Classifier</dc:title>
  <dc:creator>user</dc:creator>
  <cp:lastModifiedBy>user</cp:lastModifiedBy>
  <cp:revision>18</cp:revision>
  <dcterms:created xsi:type="dcterms:W3CDTF">2025-08-12T09:12:37Z</dcterms:created>
  <dcterms:modified xsi:type="dcterms:W3CDTF">2025-08-12T11:46:44Z</dcterms:modified>
</cp:coreProperties>
</file>