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9214-BD57-5374-7A02-B7A207B54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CRM Journey-Digital Transformation of Email Updation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30DD1-7FC1-DF11-554A-52CC39F4B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Prepare By : Vibha Prasad </a:t>
            </a:r>
          </a:p>
        </p:txBody>
      </p:sp>
    </p:spTree>
    <p:extLst>
      <p:ext uri="{BB962C8B-B14F-4D97-AF65-F5344CB8AC3E}">
        <p14:creationId xmlns:p14="http://schemas.microsoft.com/office/powerpoint/2010/main" val="154330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5237-9CA4-DC68-EBE5-EFE0A155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1638"/>
          </a:xfrm>
        </p:spPr>
        <p:txBody>
          <a:bodyPr/>
          <a:lstStyle/>
          <a:p>
            <a:r>
              <a:rPr lang="en-GB" dirty="0"/>
              <a:t>Risk and Dependencies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A052B-97B7-29A3-9D47-F2E857E77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 Integration dependency with CBS for real-time update and notification systems. </a:t>
            </a:r>
          </a:p>
          <a:p>
            <a:r>
              <a:rPr lang="en-GB" dirty="0"/>
              <a:t>Resistance to change from users used to manual process.</a:t>
            </a:r>
          </a:p>
          <a:p>
            <a:r>
              <a:rPr lang="en-GB" dirty="0"/>
              <a:t>Customer adoption may be slow if digital literacy is low.</a:t>
            </a:r>
          </a:p>
          <a:p>
            <a:r>
              <a:rPr lang="en-GB" dirty="0"/>
              <a:t>Data security &amp; compliance risks(must ensure encryption &amp; KYC adherence)</a:t>
            </a:r>
          </a:p>
          <a:p>
            <a:r>
              <a:rPr lang="en-GB" dirty="0"/>
              <a:t>Availability of compliance staff for testing and feedback. </a:t>
            </a:r>
          </a:p>
          <a:p>
            <a:r>
              <a:rPr lang="en-GB" dirty="0"/>
              <a:t>Change management required at branches to ensure smooth transition.</a:t>
            </a:r>
          </a:p>
        </p:txBody>
      </p:sp>
    </p:spTree>
    <p:extLst>
      <p:ext uri="{BB962C8B-B14F-4D97-AF65-F5344CB8AC3E}">
        <p14:creationId xmlns:p14="http://schemas.microsoft.com/office/powerpoint/2010/main" val="257861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EDE4-19CB-EC3A-4E3F-AF209E98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Deliverables &amp; SMART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DCD2A-CB24-E7A4-E0EA-F201A3C22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Deliverables: Digital workflow foe Email Updation in CRM WOW Journey. </a:t>
            </a:r>
          </a:p>
          <a:p>
            <a:r>
              <a:rPr lang="en-GB" dirty="0"/>
              <a:t>Customer-facing acknowledgment system (SMS/Email) </a:t>
            </a:r>
          </a:p>
          <a:p>
            <a:r>
              <a:rPr lang="en-GB" dirty="0"/>
              <a:t>MIS dashboard for tracking requests. </a:t>
            </a:r>
          </a:p>
          <a:p>
            <a:r>
              <a:rPr lang="en-GB" dirty="0"/>
              <a:t>SMART Target: Roll out by achieve 80% digital adoption in 6 months, reduce TAT to 1 day </a:t>
            </a:r>
          </a:p>
          <a:p>
            <a:r>
              <a:rPr lang="en-GB" dirty="0"/>
              <a:t>Deliver measurable 20% NPS improvement within 3 months </a:t>
            </a:r>
          </a:p>
        </p:txBody>
      </p:sp>
    </p:spTree>
    <p:extLst>
      <p:ext uri="{BB962C8B-B14F-4D97-AF65-F5344CB8AC3E}">
        <p14:creationId xmlns:p14="http://schemas.microsoft.com/office/powerpoint/2010/main" val="152381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A584-DB7D-EE3D-8701-91B18D72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FE566-35D3-CEA7-B348-C8EA9F35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enhancement in CRM WOW Journey – Digital Email Updation will act as a key catalyst for branch transformation, ensuring secure,paperless,fraud-free,and customer-friendly service. It will simultaneously enhance customer delight and free up branch bandwith,strengthening both operational efficiency and customer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260991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BF45-BE5F-9271-6380-6D589D48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/>
              <a:t>SITUATION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3DDB4-C704-9BEC-D953-3D73B4713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Currently, Email Id updation requests are handled manually at branches through physical forms. This results in:</a:t>
            </a:r>
          </a:p>
          <a:p>
            <a:r>
              <a:rPr lang="en-GB" dirty="0"/>
              <a:t>High turnaround time(2-3 days)</a:t>
            </a:r>
          </a:p>
          <a:p>
            <a:r>
              <a:rPr lang="en-GB" dirty="0"/>
              <a:t>Possibility of signature forgery &amp; fraud.</a:t>
            </a:r>
          </a:p>
          <a:p>
            <a:r>
              <a:rPr lang="en-GB" dirty="0"/>
              <a:t>Branch workload in handling paper requests and dispatching them to CPU</a:t>
            </a:r>
          </a:p>
          <a:p>
            <a:r>
              <a:rPr lang="en-GB" dirty="0"/>
              <a:t>Lack of real-time customer updates.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25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D99B-B773-DB70-5F01-A7BCA757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91442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ED392-2071-EC04-681E-7CA51E9DE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33338"/>
            <a:ext cx="9601196" cy="334253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Banks is currently relying on manual, physical processes to verify reports and monitor transactions. This traditional method is: </a:t>
            </a:r>
          </a:p>
          <a:p>
            <a:r>
              <a:rPr lang="en-GB" sz="2600" dirty="0"/>
              <a:t>Time-consuming</a:t>
            </a:r>
            <a:r>
              <a:rPr lang="en-GB" dirty="0"/>
              <a:t> </a:t>
            </a:r>
          </a:p>
          <a:p>
            <a:r>
              <a:rPr lang="en-GB" dirty="0"/>
              <a:t>Prone to human error and delays in compliance checks. </a:t>
            </a:r>
          </a:p>
          <a:p>
            <a:r>
              <a:rPr lang="en-GB" dirty="0"/>
              <a:t>Lacking in real-time visibility and tracking </a:t>
            </a:r>
          </a:p>
          <a:p>
            <a:r>
              <a:rPr lang="en-GB" dirty="0"/>
              <a:t>Vulnerable to fraud due to delay in validation and limited traceability</a:t>
            </a:r>
          </a:p>
          <a:p>
            <a:r>
              <a:rPr lang="en-GB" dirty="0"/>
              <a:t>As regulatory requirements become more stringent, the existing approach fails to meet the expectation for speed,accuracy,and data security in record checking.</a:t>
            </a:r>
          </a:p>
        </p:txBody>
      </p:sp>
    </p:spTree>
    <p:extLst>
      <p:ext uri="{BB962C8B-B14F-4D97-AF65-F5344CB8AC3E}">
        <p14:creationId xmlns:p14="http://schemas.microsoft.com/office/powerpoint/2010/main" val="6583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C6BD-602E-F3DC-A26A-B69370F1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3111706" cy="876648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OPPORTUNITY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86FC-38F3-780E-FE0E-89874B110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577776"/>
          </a:xfrm>
        </p:spPr>
        <p:txBody>
          <a:bodyPr/>
          <a:lstStyle/>
          <a:p>
            <a:r>
              <a:rPr lang="en-GB" sz="2800" dirty="0"/>
              <a:t>Implementing a digital Email Updation Journey in CRM WOW will enables end-to-end paperless processing, ensuring faster,safer,and more transparent service for customer while optimizing branch efficiency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475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7CD6-BE30-2757-637B-4238C7A2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Statement(Goal)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5D9CB-42E0-BBF0-81BC-3AE63B189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purpose of this project is to digitize Email ID updation via CRM WOW Journeys,ensuring secure,paperless,fraud-free,and real-time processing while contributing to the bank’s digital transformation and branch optimization strategy.  </a:t>
            </a:r>
          </a:p>
        </p:txBody>
      </p:sp>
    </p:spTree>
    <p:extLst>
      <p:ext uri="{BB962C8B-B14F-4D97-AF65-F5344CB8AC3E}">
        <p14:creationId xmlns:p14="http://schemas.microsoft.com/office/powerpoint/2010/main" val="405279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FC74-7C0D-3C64-E68F-3FC78407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137752" cy="921619"/>
          </a:xfrm>
        </p:spPr>
        <p:txBody>
          <a:bodyPr/>
          <a:lstStyle/>
          <a:p>
            <a:r>
              <a:rPr lang="en-GB" dirty="0"/>
              <a:t>Project 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0A12-B2FC-5402-9886-95D2F0C04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1507"/>
            <a:ext cx="9601196" cy="3484361"/>
          </a:xfrm>
        </p:spPr>
        <p:txBody>
          <a:bodyPr>
            <a:normAutofit fontScale="92500"/>
          </a:bodyPr>
          <a:lstStyle/>
          <a:p>
            <a:r>
              <a:rPr lang="en-GB" dirty="0"/>
              <a:t>Implement digital Email Updation journey with secure two factor authentication. </a:t>
            </a:r>
          </a:p>
          <a:p>
            <a:r>
              <a:rPr lang="en-GB" dirty="0"/>
              <a:t>Ensure fraud-proof validation by eliminating manual signature dependency.</a:t>
            </a:r>
          </a:p>
          <a:p>
            <a:r>
              <a:rPr lang="en-GB" dirty="0"/>
              <a:t>Provide instant customer communication on request initiation &amp; completion with unique reference numbers.</a:t>
            </a:r>
          </a:p>
          <a:p>
            <a:r>
              <a:rPr lang="en-GB" dirty="0"/>
              <a:t>Enable 100% paperless digital processing, aligned with sustainability and compliance. </a:t>
            </a:r>
          </a:p>
          <a:p>
            <a:r>
              <a:rPr lang="en-GB" dirty="0"/>
              <a:t> Reduce branch dependency on manual handling, freeing staff capacity for high-value tasks.</a:t>
            </a:r>
          </a:p>
        </p:txBody>
      </p:sp>
    </p:spTree>
    <p:extLst>
      <p:ext uri="{BB962C8B-B14F-4D97-AF65-F5344CB8AC3E}">
        <p14:creationId xmlns:p14="http://schemas.microsoft.com/office/powerpoint/2010/main" val="205759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1ADA-D429-3BBF-37B7-3963C691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GB" dirty="0"/>
              <a:t>Success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4C17A-F331-54FF-9E8B-36CEDE840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3416"/>
            <a:ext cx="9601196" cy="3462452"/>
          </a:xfrm>
        </p:spPr>
        <p:txBody>
          <a:bodyPr>
            <a:normAutofit/>
          </a:bodyPr>
          <a:lstStyle/>
          <a:p>
            <a:r>
              <a:rPr lang="en-GB" sz="2800" dirty="0"/>
              <a:t>90% of email updation requests processed digitally within 6 months. </a:t>
            </a:r>
          </a:p>
          <a:p>
            <a:r>
              <a:rPr lang="en-GB" sz="2800" dirty="0"/>
              <a:t>Turnaround time reduced from 2-3 days </a:t>
            </a:r>
            <a:r>
              <a:rPr lang="en-GB" sz="2800" dirty="0">
                <a:sym typeface="Wingdings" panose="05000000000000000000" pitchFamily="2" charset="2"/>
              </a:rPr>
              <a:t> real time or same day. </a:t>
            </a:r>
          </a:p>
          <a:p>
            <a:r>
              <a:rPr lang="en-GB" sz="2800" dirty="0">
                <a:sym typeface="Wingdings" panose="05000000000000000000" pitchFamily="2" charset="2"/>
              </a:rPr>
              <a:t>At least 40% reduction in branch service request workload. </a:t>
            </a:r>
          </a:p>
          <a:p>
            <a:r>
              <a:rPr lang="en-GB" sz="2800" dirty="0">
                <a:sym typeface="Wingdings" panose="05000000000000000000" pitchFamily="2" charset="2"/>
              </a:rPr>
              <a:t>Increase in customer satisfaction by 20% within first quarter of rollout.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1294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54C1-CE8E-9A21-E7A2-71D5A248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34519"/>
            <a:ext cx="9601196" cy="74950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Methods/Approach (Using Agile)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6E0C-5BC3-BFF5-3856-F5557901A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84027"/>
            <a:ext cx="9601196" cy="4391841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Requirement gathering &amp; workflow design with stakeholders. </a:t>
            </a:r>
          </a:p>
          <a:p>
            <a:r>
              <a:rPr lang="en-GB" dirty="0"/>
              <a:t>Product vision, Product Backlog ,Sprint Planning, Sprint review, Sprint Retrospective, Continuous Improvement &amp; Rollout.</a:t>
            </a:r>
          </a:p>
          <a:p>
            <a:r>
              <a:rPr lang="en-GB" dirty="0"/>
              <a:t>Build and integrate the digital Email Updation journey in CRM WOW.</a:t>
            </a:r>
          </a:p>
          <a:p>
            <a:r>
              <a:rPr lang="en-GB" dirty="0"/>
              <a:t>Enable 2FA via OTP/Email validation. </a:t>
            </a:r>
          </a:p>
          <a:p>
            <a:r>
              <a:rPr lang="en-GB" dirty="0"/>
              <a:t>Configure customer communication triggers for request initiation &amp; completion. </a:t>
            </a:r>
          </a:p>
          <a:p>
            <a:r>
              <a:rPr lang="en-GB" dirty="0"/>
              <a:t>Pilot launch in select branches</a:t>
            </a:r>
            <a:r>
              <a:rPr lang="en-GB" dirty="0">
                <a:sym typeface="Wingdings" panose="05000000000000000000" pitchFamily="2" charset="2"/>
              </a:rPr>
              <a:t> phased national rollout </a:t>
            </a:r>
          </a:p>
          <a:p>
            <a:r>
              <a:rPr lang="en-GB" dirty="0">
                <a:sym typeface="Wingdings" panose="05000000000000000000" pitchFamily="2" charset="2"/>
              </a:rPr>
              <a:t>Staff training and communication campaign for adoption.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8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9E5C-1403-3AAA-C56F-51011836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1480"/>
          </a:xfrm>
        </p:spPr>
        <p:txBody>
          <a:bodyPr>
            <a:normAutofit/>
          </a:bodyPr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042E-EF93-CE6B-99F2-456BD7EE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48328"/>
            <a:ext cx="9601196" cy="3327540"/>
          </a:xfrm>
        </p:spPr>
        <p:txBody>
          <a:bodyPr/>
          <a:lstStyle/>
          <a:p>
            <a:r>
              <a:rPr lang="en-GB" dirty="0"/>
              <a:t>People: Business Analyst, Project Manager, CRM </a:t>
            </a:r>
            <a:r>
              <a:rPr lang="en-GB" dirty="0" err="1"/>
              <a:t>Developers,Testers,Compliance</a:t>
            </a:r>
            <a:r>
              <a:rPr lang="en-GB" dirty="0"/>
              <a:t> Officers, Operation team &amp; End Users. </a:t>
            </a:r>
          </a:p>
          <a:p>
            <a:r>
              <a:rPr lang="en-GB" dirty="0"/>
              <a:t>Time:6 Months development and phase rollout. </a:t>
            </a:r>
          </a:p>
          <a:p>
            <a:r>
              <a:rPr lang="en-GB" dirty="0"/>
              <a:t>Budget: Estimated Rs.10,00,000 including </a:t>
            </a:r>
            <a:r>
              <a:rPr lang="en-GB" dirty="0" err="1"/>
              <a:t>Hardware,UATtesting,intergration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Notification system ,training and rollout. </a:t>
            </a:r>
          </a:p>
          <a:p>
            <a:r>
              <a:rPr lang="en-GB" dirty="0"/>
              <a:t>Tools: CRM platform ,SMS/email gateway, Secure API Server space, compliance tools. </a:t>
            </a:r>
          </a:p>
        </p:txBody>
      </p:sp>
    </p:spTree>
    <p:extLst>
      <p:ext uri="{BB962C8B-B14F-4D97-AF65-F5344CB8AC3E}">
        <p14:creationId xmlns:p14="http://schemas.microsoft.com/office/powerpoint/2010/main" val="96461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</TotalTime>
  <Words>663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</vt:lpstr>
      <vt:lpstr>CRM Journey-Digital Transformation of Email Updation</vt:lpstr>
      <vt:lpstr>SITUATION </vt:lpstr>
      <vt:lpstr>PROBLEM </vt:lpstr>
      <vt:lpstr>OPPORTUNITY </vt:lpstr>
      <vt:lpstr>Purpose Statement(Goal)</vt:lpstr>
      <vt:lpstr>Project Objective </vt:lpstr>
      <vt:lpstr>Success Criteria </vt:lpstr>
      <vt:lpstr>   Methods/Approach (Using Agile) </vt:lpstr>
      <vt:lpstr>Resources</vt:lpstr>
      <vt:lpstr>Risk and Dependencies </vt:lpstr>
      <vt:lpstr>Deliverables &amp; SMART Objective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11</cp:revision>
  <dcterms:created xsi:type="dcterms:W3CDTF">2025-07-06T07:36:47Z</dcterms:created>
  <dcterms:modified xsi:type="dcterms:W3CDTF">2025-10-04T02:48:23Z</dcterms:modified>
</cp:coreProperties>
</file>