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DF2BEF-E053-4201-A9F2-7B4B37098834}" v="12" dt="2025-06-27T05:19:54.1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uka chilukuri" userId="1b2e46a86b943580" providerId="LiveId" clId="{22DF2BEF-E053-4201-A9F2-7B4B37098834}"/>
    <pc:docChg chg="undo custSel addSld modSld">
      <pc:chgData name="renuka chilukuri" userId="1b2e46a86b943580" providerId="LiveId" clId="{22DF2BEF-E053-4201-A9F2-7B4B37098834}" dt="2025-06-27T05:22:35.758" v="861" actId="27636"/>
      <pc:docMkLst>
        <pc:docMk/>
      </pc:docMkLst>
      <pc:sldChg chg="modSp mod">
        <pc:chgData name="renuka chilukuri" userId="1b2e46a86b943580" providerId="LiveId" clId="{22DF2BEF-E053-4201-A9F2-7B4B37098834}" dt="2025-06-24T12:41:06.068" v="55" actId="2711"/>
        <pc:sldMkLst>
          <pc:docMk/>
          <pc:sldMk cId="1099257383" sldId="256"/>
        </pc:sldMkLst>
        <pc:spChg chg="mod">
          <ac:chgData name="renuka chilukuri" userId="1b2e46a86b943580" providerId="LiveId" clId="{22DF2BEF-E053-4201-A9F2-7B4B37098834}" dt="2025-06-24T12:41:06.068" v="55" actId="2711"/>
          <ac:spMkLst>
            <pc:docMk/>
            <pc:sldMk cId="1099257383" sldId="256"/>
            <ac:spMk id="2" creationId="{8362C108-6192-CE8A-89F2-D086AA9E1E6E}"/>
          </ac:spMkLst>
        </pc:spChg>
        <pc:spChg chg="mod">
          <ac:chgData name="renuka chilukuri" userId="1b2e46a86b943580" providerId="LiveId" clId="{22DF2BEF-E053-4201-A9F2-7B4B37098834}" dt="2025-06-24T12:39:58.073" v="42" actId="113"/>
          <ac:spMkLst>
            <pc:docMk/>
            <pc:sldMk cId="1099257383" sldId="256"/>
            <ac:spMk id="3" creationId="{B0CB3C88-8A51-DABF-BA8A-6F43D525D359}"/>
          </ac:spMkLst>
        </pc:spChg>
      </pc:sldChg>
      <pc:sldChg chg="addSp delSp modSp mod">
        <pc:chgData name="renuka chilukuri" userId="1b2e46a86b943580" providerId="LiveId" clId="{22DF2BEF-E053-4201-A9F2-7B4B37098834}" dt="2025-06-24T13:43:22.489" v="208"/>
        <pc:sldMkLst>
          <pc:docMk/>
          <pc:sldMk cId="3244518283" sldId="257"/>
        </pc:sldMkLst>
        <pc:spChg chg="mod">
          <ac:chgData name="renuka chilukuri" userId="1b2e46a86b943580" providerId="LiveId" clId="{22DF2BEF-E053-4201-A9F2-7B4B37098834}" dt="2025-06-24T12:41:17.041" v="56" actId="2711"/>
          <ac:spMkLst>
            <pc:docMk/>
            <pc:sldMk cId="3244518283" sldId="257"/>
            <ac:spMk id="2" creationId="{2A229A09-07DE-2192-D0FE-990B974FAC37}"/>
          </ac:spMkLst>
        </pc:spChg>
        <pc:spChg chg="add mod">
          <ac:chgData name="renuka chilukuri" userId="1b2e46a86b943580" providerId="LiveId" clId="{22DF2BEF-E053-4201-A9F2-7B4B37098834}" dt="2025-06-24T13:43:22.489" v="208"/>
          <ac:spMkLst>
            <pc:docMk/>
            <pc:sldMk cId="3244518283" sldId="257"/>
            <ac:spMk id="5" creationId="{B1973971-6DD8-D58C-4C85-994C698828CA}"/>
          </ac:spMkLst>
        </pc:spChg>
      </pc:sldChg>
      <pc:sldChg chg="addSp delSp modSp new mod">
        <pc:chgData name="renuka chilukuri" userId="1b2e46a86b943580" providerId="LiveId" clId="{22DF2BEF-E053-4201-A9F2-7B4B37098834}" dt="2025-06-24T13:30:16.365" v="129" actId="1076"/>
        <pc:sldMkLst>
          <pc:docMk/>
          <pc:sldMk cId="727618957" sldId="258"/>
        </pc:sldMkLst>
        <pc:spChg chg="mod">
          <ac:chgData name="renuka chilukuri" userId="1b2e46a86b943580" providerId="LiveId" clId="{22DF2BEF-E053-4201-A9F2-7B4B37098834}" dt="2025-06-24T12:42:52.458" v="65" actId="255"/>
          <ac:spMkLst>
            <pc:docMk/>
            <pc:sldMk cId="727618957" sldId="258"/>
            <ac:spMk id="2" creationId="{5D6BE4BD-386A-6154-3C71-7E489449E677}"/>
          </ac:spMkLst>
        </pc:spChg>
        <pc:spChg chg="add mod">
          <ac:chgData name="renuka chilukuri" userId="1b2e46a86b943580" providerId="LiveId" clId="{22DF2BEF-E053-4201-A9F2-7B4B37098834}" dt="2025-06-24T13:30:16.365" v="129" actId="1076"/>
          <ac:spMkLst>
            <pc:docMk/>
            <pc:sldMk cId="727618957" sldId="258"/>
            <ac:spMk id="4" creationId="{434298D0-3BD0-2DBF-2825-87CFA3E537E0}"/>
          </ac:spMkLst>
        </pc:spChg>
      </pc:sldChg>
      <pc:sldChg chg="addSp delSp modSp new mod">
        <pc:chgData name="renuka chilukuri" userId="1b2e46a86b943580" providerId="LiveId" clId="{22DF2BEF-E053-4201-A9F2-7B4B37098834}" dt="2025-06-26T11:18:57.058" v="772" actId="20577"/>
        <pc:sldMkLst>
          <pc:docMk/>
          <pc:sldMk cId="1844190774" sldId="259"/>
        </pc:sldMkLst>
        <pc:spChg chg="mod">
          <ac:chgData name="renuka chilukuri" userId="1b2e46a86b943580" providerId="LiveId" clId="{22DF2BEF-E053-4201-A9F2-7B4B37098834}" dt="2025-06-24T13:25:37.545" v="110" actId="14100"/>
          <ac:spMkLst>
            <pc:docMk/>
            <pc:sldMk cId="1844190774" sldId="259"/>
            <ac:spMk id="2" creationId="{D3ECB66B-5CE4-C1C1-460D-6D84FD15315F}"/>
          </ac:spMkLst>
        </pc:spChg>
        <pc:spChg chg="add mod">
          <ac:chgData name="renuka chilukuri" userId="1b2e46a86b943580" providerId="LiveId" clId="{22DF2BEF-E053-4201-A9F2-7B4B37098834}" dt="2025-06-26T11:18:57.058" v="772" actId="20577"/>
          <ac:spMkLst>
            <pc:docMk/>
            <pc:sldMk cId="1844190774" sldId="259"/>
            <ac:spMk id="5" creationId="{0FCD6037-9121-F756-5515-6EDD1CE34DD8}"/>
          </ac:spMkLst>
        </pc:spChg>
      </pc:sldChg>
      <pc:sldChg chg="modSp new mod">
        <pc:chgData name="renuka chilukuri" userId="1b2e46a86b943580" providerId="LiveId" clId="{22DF2BEF-E053-4201-A9F2-7B4B37098834}" dt="2025-06-27T05:16:59.544" v="786" actId="255"/>
        <pc:sldMkLst>
          <pc:docMk/>
          <pc:sldMk cId="4044179703" sldId="260"/>
        </pc:sldMkLst>
        <pc:spChg chg="mod">
          <ac:chgData name="renuka chilukuri" userId="1b2e46a86b943580" providerId="LiveId" clId="{22DF2BEF-E053-4201-A9F2-7B4B37098834}" dt="2025-06-24T13:29:54.012" v="127" actId="2711"/>
          <ac:spMkLst>
            <pc:docMk/>
            <pc:sldMk cId="4044179703" sldId="260"/>
            <ac:spMk id="2" creationId="{6B77C07D-D770-5678-A072-1D2F8FBC3D64}"/>
          </ac:spMkLst>
        </pc:spChg>
        <pc:spChg chg="mod">
          <ac:chgData name="renuka chilukuri" userId="1b2e46a86b943580" providerId="LiveId" clId="{22DF2BEF-E053-4201-A9F2-7B4B37098834}" dt="2025-06-27T05:16:59.544" v="786" actId="255"/>
          <ac:spMkLst>
            <pc:docMk/>
            <pc:sldMk cId="4044179703" sldId="260"/>
            <ac:spMk id="3" creationId="{5B8124AB-BE10-5F31-96CE-3A77E108FF96}"/>
          </ac:spMkLst>
        </pc:spChg>
      </pc:sldChg>
      <pc:sldChg chg="modSp new mod">
        <pc:chgData name="renuka chilukuri" userId="1b2e46a86b943580" providerId="LiveId" clId="{22DF2BEF-E053-4201-A9F2-7B4B37098834}" dt="2025-06-24T13:49:45.759" v="276" actId="14100"/>
        <pc:sldMkLst>
          <pc:docMk/>
          <pc:sldMk cId="1961046811" sldId="261"/>
        </pc:sldMkLst>
        <pc:spChg chg="mod">
          <ac:chgData name="renuka chilukuri" userId="1b2e46a86b943580" providerId="LiveId" clId="{22DF2BEF-E053-4201-A9F2-7B4B37098834}" dt="2025-06-24T13:48:33.111" v="245" actId="27636"/>
          <ac:spMkLst>
            <pc:docMk/>
            <pc:sldMk cId="1961046811" sldId="261"/>
            <ac:spMk id="2" creationId="{62F78827-7315-6DBB-D30D-BF153D64B747}"/>
          </ac:spMkLst>
        </pc:spChg>
        <pc:spChg chg="mod">
          <ac:chgData name="renuka chilukuri" userId="1b2e46a86b943580" providerId="LiveId" clId="{22DF2BEF-E053-4201-A9F2-7B4B37098834}" dt="2025-06-24T13:49:45.759" v="276" actId="14100"/>
          <ac:spMkLst>
            <pc:docMk/>
            <pc:sldMk cId="1961046811" sldId="261"/>
            <ac:spMk id="3" creationId="{184E29BE-0274-B3B2-78EF-89054D530AE2}"/>
          </ac:spMkLst>
        </pc:spChg>
      </pc:sldChg>
      <pc:sldChg chg="modSp new mod">
        <pc:chgData name="renuka chilukuri" userId="1b2e46a86b943580" providerId="LiveId" clId="{22DF2BEF-E053-4201-A9F2-7B4B37098834}" dt="2025-06-24T13:54:09.608" v="342" actId="27636"/>
        <pc:sldMkLst>
          <pc:docMk/>
          <pc:sldMk cId="2705282546" sldId="262"/>
        </pc:sldMkLst>
        <pc:spChg chg="mod">
          <ac:chgData name="renuka chilukuri" userId="1b2e46a86b943580" providerId="LiveId" clId="{22DF2BEF-E053-4201-A9F2-7B4B37098834}" dt="2025-06-24T13:54:04.566" v="340" actId="14100"/>
          <ac:spMkLst>
            <pc:docMk/>
            <pc:sldMk cId="2705282546" sldId="262"/>
            <ac:spMk id="2" creationId="{ED6B1DFC-794B-732B-AFCC-E00B76CBA14F}"/>
          </ac:spMkLst>
        </pc:spChg>
        <pc:spChg chg="mod">
          <ac:chgData name="renuka chilukuri" userId="1b2e46a86b943580" providerId="LiveId" clId="{22DF2BEF-E053-4201-A9F2-7B4B37098834}" dt="2025-06-24T13:54:09.608" v="342" actId="27636"/>
          <ac:spMkLst>
            <pc:docMk/>
            <pc:sldMk cId="2705282546" sldId="262"/>
            <ac:spMk id="3" creationId="{8CF3FAAA-7A44-388D-9009-0E3BBAA9F4EC}"/>
          </ac:spMkLst>
        </pc:spChg>
      </pc:sldChg>
      <pc:sldChg chg="addSp delSp modSp new mod">
        <pc:chgData name="renuka chilukuri" userId="1b2e46a86b943580" providerId="LiveId" clId="{22DF2BEF-E053-4201-A9F2-7B4B37098834}" dt="2025-06-27T05:21:41.513" v="859" actId="255"/>
        <pc:sldMkLst>
          <pc:docMk/>
          <pc:sldMk cId="3732304324" sldId="263"/>
        </pc:sldMkLst>
        <pc:spChg chg="mod">
          <ac:chgData name="renuka chilukuri" userId="1b2e46a86b943580" providerId="LiveId" clId="{22DF2BEF-E053-4201-A9F2-7B4B37098834}" dt="2025-06-24T13:58:39.490" v="380" actId="2711"/>
          <ac:spMkLst>
            <pc:docMk/>
            <pc:sldMk cId="3732304324" sldId="263"/>
            <ac:spMk id="2" creationId="{31EA3847-CEEB-5440-D880-7F5340FD8675}"/>
          </ac:spMkLst>
        </pc:spChg>
        <pc:spChg chg="add mod">
          <ac:chgData name="renuka chilukuri" userId="1b2e46a86b943580" providerId="LiveId" clId="{22DF2BEF-E053-4201-A9F2-7B4B37098834}" dt="2025-06-27T05:21:41.513" v="859" actId="255"/>
          <ac:spMkLst>
            <pc:docMk/>
            <pc:sldMk cId="3732304324" sldId="263"/>
            <ac:spMk id="4" creationId="{46E91360-E230-A367-28F4-52398AE2437A}"/>
          </ac:spMkLst>
        </pc:spChg>
      </pc:sldChg>
      <pc:sldChg chg="modSp new mod">
        <pc:chgData name="renuka chilukuri" userId="1b2e46a86b943580" providerId="LiveId" clId="{22DF2BEF-E053-4201-A9F2-7B4B37098834}" dt="2025-06-24T14:03:18.060" v="420" actId="113"/>
        <pc:sldMkLst>
          <pc:docMk/>
          <pc:sldMk cId="2070998270" sldId="264"/>
        </pc:sldMkLst>
        <pc:spChg chg="mod">
          <ac:chgData name="renuka chilukuri" userId="1b2e46a86b943580" providerId="LiveId" clId="{22DF2BEF-E053-4201-A9F2-7B4B37098834}" dt="2025-06-24T14:02:38.438" v="410" actId="14100"/>
          <ac:spMkLst>
            <pc:docMk/>
            <pc:sldMk cId="2070998270" sldId="264"/>
            <ac:spMk id="2" creationId="{E4C7A1D5-3C92-4270-52DF-2D5D961B638A}"/>
          </ac:spMkLst>
        </pc:spChg>
        <pc:spChg chg="mod">
          <ac:chgData name="renuka chilukuri" userId="1b2e46a86b943580" providerId="LiveId" clId="{22DF2BEF-E053-4201-A9F2-7B4B37098834}" dt="2025-06-24T14:03:18.060" v="420" actId="113"/>
          <ac:spMkLst>
            <pc:docMk/>
            <pc:sldMk cId="2070998270" sldId="264"/>
            <ac:spMk id="3" creationId="{1A317626-FE51-24E8-57A2-E85868B91B28}"/>
          </ac:spMkLst>
        </pc:spChg>
      </pc:sldChg>
      <pc:sldChg chg="addSp delSp modSp new mod">
        <pc:chgData name="renuka chilukuri" userId="1b2e46a86b943580" providerId="LiveId" clId="{22DF2BEF-E053-4201-A9F2-7B4B37098834}" dt="2025-06-26T11:33:25.630" v="780" actId="313"/>
        <pc:sldMkLst>
          <pc:docMk/>
          <pc:sldMk cId="13632141" sldId="265"/>
        </pc:sldMkLst>
        <pc:spChg chg="mod">
          <ac:chgData name="renuka chilukuri" userId="1b2e46a86b943580" providerId="LiveId" clId="{22DF2BEF-E053-4201-A9F2-7B4B37098834}" dt="2025-06-24T14:07:26.248" v="450" actId="2711"/>
          <ac:spMkLst>
            <pc:docMk/>
            <pc:sldMk cId="13632141" sldId="265"/>
            <ac:spMk id="2" creationId="{32617404-BB3B-58C9-FD04-602CC5D6028C}"/>
          </ac:spMkLst>
        </pc:spChg>
        <pc:spChg chg="add mod">
          <ac:chgData name="renuka chilukuri" userId="1b2e46a86b943580" providerId="LiveId" clId="{22DF2BEF-E053-4201-A9F2-7B4B37098834}" dt="2025-06-26T11:33:25.630" v="780" actId="313"/>
          <ac:spMkLst>
            <pc:docMk/>
            <pc:sldMk cId="13632141" sldId="265"/>
            <ac:spMk id="4" creationId="{2F73D23A-5499-54D8-3D42-33BA98B117FE}"/>
          </ac:spMkLst>
        </pc:spChg>
      </pc:sldChg>
      <pc:sldChg chg="modSp new mod">
        <pc:chgData name="renuka chilukuri" userId="1b2e46a86b943580" providerId="LiveId" clId="{22DF2BEF-E053-4201-A9F2-7B4B37098834}" dt="2025-06-24T14:19:20.653" v="771" actId="113"/>
        <pc:sldMkLst>
          <pc:docMk/>
          <pc:sldMk cId="736191341" sldId="266"/>
        </pc:sldMkLst>
        <pc:spChg chg="mod">
          <ac:chgData name="renuka chilukuri" userId="1b2e46a86b943580" providerId="LiveId" clId="{22DF2BEF-E053-4201-A9F2-7B4B37098834}" dt="2025-06-24T14:15:55.207" v="731" actId="113"/>
          <ac:spMkLst>
            <pc:docMk/>
            <pc:sldMk cId="736191341" sldId="266"/>
            <ac:spMk id="2" creationId="{6ACDE8DD-3BE2-80C9-FA33-375F34712A28}"/>
          </ac:spMkLst>
        </pc:spChg>
        <pc:spChg chg="mod">
          <ac:chgData name="renuka chilukuri" userId="1b2e46a86b943580" providerId="LiveId" clId="{22DF2BEF-E053-4201-A9F2-7B4B37098834}" dt="2025-06-24T14:19:20.653" v="771" actId="113"/>
          <ac:spMkLst>
            <pc:docMk/>
            <pc:sldMk cId="736191341" sldId="266"/>
            <ac:spMk id="3" creationId="{8971964D-139F-5DA7-1759-DC94AC5C1B5D}"/>
          </ac:spMkLst>
        </pc:spChg>
      </pc:sldChg>
      <pc:sldChg chg="modSp new mod">
        <pc:chgData name="renuka chilukuri" userId="1b2e46a86b943580" providerId="LiveId" clId="{22DF2BEF-E053-4201-A9F2-7B4B37098834}" dt="2025-06-27T05:21:31.731" v="858" actId="27636"/>
        <pc:sldMkLst>
          <pc:docMk/>
          <pc:sldMk cId="1190266728" sldId="267"/>
        </pc:sldMkLst>
        <pc:spChg chg="mod">
          <ac:chgData name="renuka chilukuri" userId="1b2e46a86b943580" providerId="LiveId" clId="{22DF2BEF-E053-4201-A9F2-7B4B37098834}" dt="2025-06-27T05:18:32.757" v="798" actId="27636"/>
          <ac:spMkLst>
            <pc:docMk/>
            <pc:sldMk cId="1190266728" sldId="267"/>
            <ac:spMk id="2" creationId="{1EFB6C14-6E22-288F-F8F7-FB8FF478D3DE}"/>
          </ac:spMkLst>
        </pc:spChg>
        <pc:spChg chg="mod">
          <ac:chgData name="renuka chilukuri" userId="1b2e46a86b943580" providerId="LiveId" clId="{22DF2BEF-E053-4201-A9F2-7B4B37098834}" dt="2025-06-27T05:21:31.731" v="858" actId="27636"/>
          <ac:spMkLst>
            <pc:docMk/>
            <pc:sldMk cId="1190266728" sldId="267"/>
            <ac:spMk id="3" creationId="{336AB736-9610-F9AE-2679-E29A2BE8C312}"/>
          </ac:spMkLst>
        </pc:spChg>
      </pc:sldChg>
      <pc:sldChg chg="modSp new mod">
        <pc:chgData name="renuka chilukuri" userId="1b2e46a86b943580" providerId="LiveId" clId="{22DF2BEF-E053-4201-A9F2-7B4B37098834}" dt="2025-06-27T05:21:23.146" v="856" actId="255"/>
        <pc:sldMkLst>
          <pc:docMk/>
          <pc:sldMk cId="401810227" sldId="268"/>
        </pc:sldMkLst>
        <pc:spChg chg="mod">
          <ac:chgData name="renuka chilukuri" userId="1b2e46a86b943580" providerId="LiveId" clId="{22DF2BEF-E053-4201-A9F2-7B4B37098834}" dt="2025-06-27T05:21:23.146" v="856" actId="255"/>
          <ac:spMkLst>
            <pc:docMk/>
            <pc:sldMk cId="401810227" sldId="268"/>
            <ac:spMk id="3" creationId="{1020C510-FBDF-757E-F83D-11DF2F263A2F}"/>
          </ac:spMkLst>
        </pc:spChg>
      </pc:sldChg>
      <pc:sldChg chg="modSp new mod">
        <pc:chgData name="renuka chilukuri" userId="1b2e46a86b943580" providerId="LiveId" clId="{22DF2BEF-E053-4201-A9F2-7B4B37098834}" dt="2025-06-27T05:22:35.758" v="861" actId="27636"/>
        <pc:sldMkLst>
          <pc:docMk/>
          <pc:sldMk cId="3717727130" sldId="269"/>
        </pc:sldMkLst>
        <pc:spChg chg="mod">
          <ac:chgData name="renuka chilukuri" userId="1b2e46a86b943580" providerId="LiveId" clId="{22DF2BEF-E053-4201-A9F2-7B4B37098834}" dt="2025-06-27T05:22:35.758" v="861" actId="27636"/>
          <ac:spMkLst>
            <pc:docMk/>
            <pc:sldMk cId="3717727130" sldId="269"/>
            <ac:spMk id="3" creationId="{2F4CCCBC-E0DC-3BB6-A67F-3F7B1C0FA94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2D71F-5366-7FBC-E926-CC194C9830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4402390-4E17-A855-DEB8-7DB9BBBEDD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987B87D-BFC8-3261-B7E6-3E4C653144BA}"/>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5" name="Footer Placeholder 4">
            <a:extLst>
              <a:ext uri="{FF2B5EF4-FFF2-40B4-BE49-F238E27FC236}">
                <a16:creationId xmlns:a16="http://schemas.microsoft.com/office/drawing/2014/main" id="{82A25B16-611D-EB34-602E-8A489A46E6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01BF0BA-0928-1CEA-D671-B13EA82D868A}"/>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1619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8AFEC-AD12-A8B3-BEE0-276A990F7F6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2FFD822-4FE9-07ED-2D4B-1876EA5A8F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067F49E-6595-E492-3889-DDECDD05B6AD}"/>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5" name="Footer Placeholder 4">
            <a:extLst>
              <a:ext uri="{FF2B5EF4-FFF2-40B4-BE49-F238E27FC236}">
                <a16:creationId xmlns:a16="http://schemas.microsoft.com/office/drawing/2014/main" id="{9ECAFFA5-A35E-B743-661C-5CCE120D7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79668DE-93C0-6B0D-C47D-3803A6F39E71}"/>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85797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64E08A-8A4E-4E37-709E-1194083530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5BFB551-DFDB-6ED7-55FB-015BAD31BC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B5806F-DF9E-7DA3-F42F-BD7925C52B22}"/>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5" name="Footer Placeholder 4">
            <a:extLst>
              <a:ext uri="{FF2B5EF4-FFF2-40B4-BE49-F238E27FC236}">
                <a16:creationId xmlns:a16="http://schemas.microsoft.com/office/drawing/2014/main" id="{03631166-2EDC-F34E-CC1D-7924D200C5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0420DF-3EFE-28CD-9BBA-B25C9B8B257B}"/>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7669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04374-CD50-7FE6-D868-45ACF73E33B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5D802BC-0FED-8BED-2C45-DDAD3689D2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0B96F3-A338-02E8-48FF-631E07FBB326}"/>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5" name="Footer Placeholder 4">
            <a:extLst>
              <a:ext uri="{FF2B5EF4-FFF2-40B4-BE49-F238E27FC236}">
                <a16:creationId xmlns:a16="http://schemas.microsoft.com/office/drawing/2014/main" id="{85AE8462-CC08-CCA6-5AE4-DCFD4AC484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140AD8-337E-B9A7-74CA-44656C587E88}"/>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93868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A3482-6CCA-F0C3-3D08-5C848DBBB7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E8E5398-AEAE-81EA-E75F-AE7693FEDF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8CF3C6-DD5D-367B-6E6D-83B73A6B223F}"/>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5" name="Footer Placeholder 4">
            <a:extLst>
              <a:ext uri="{FF2B5EF4-FFF2-40B4-BE49-F238E27FC236}">
                <a16:creationId xmlns:a16="http://schemas.microsoft.com/office/drawing/2014/main" id="{5B77075B-99E2-86B0-2C37-D5FC86B6B33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5FBEC8-8C7D-1B8A-8C22-F17907AD4432}"/>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902930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3FEA8-B59F-90BF-5246-939A12077E3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695FBB9-6001-7498-2E84-25C0FEFA06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AECB26C-0748-BF51-EDC1-22A401756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CA8D49A-C321-5D2A-8566-25808B56B37F}"/>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6" name="Footer Placeholder 5">
            <a:extLst>
              <a:ext uri="{FF2B5EF4-FFF2-40B4-BE49-F238E27FC236}">
                <a16:creationId xmlns:a16="http://schemas.microsoft.com/office/drawing/2014/main" id="{8031B04C-95A6-3459-0E08-8E8A313C984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31160C0-90BC-A0A7-69FF-936EAC3DBC09}"/>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409682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7392F-4A5B-7AF5-1F7F-E25B2A19C96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41BD9C4-6A02-0796-F41C-CF143E918E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B319EF-72BD-4589-3E81-0DC9CE9B94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5A52B3D-F424-61F0-428E-1E9F6C879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893FB1-B6DB-D640-16D1-7BD3EBA3E7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B22F5A8-5195-0B7D-5D6A-EE14B225A0E9}"/>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8" name="Footer Placeholder 7">
            <a:extLst>
              <a:ext uri="{FF2B5EF4-FFF2-40B4-BE49-F238E27FC236}">
                <a16:creationId xmlns:a16="http://schemas.microsoft.com/office/drawing/2014/main" id="{41D66774-10F9-11E4-BB3A-AD64CF595B4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960337E-A110-D90C-9A1B-A335C8E0355C}"/>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153697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5DD9-F309-602F-B1ED-35C57F17A7F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93447BD-3015-888B-CE8E-B62D42DB0CCF}"/>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4" name="Footer Placeholder 3">
            <a:extLst>
              <a:ext uri="{FF2B5EF4-FFF2-40B4-BE49-F238E27FC236}">
                <a16:creationId xmlns:a16="http://schemas.microsoft.com/office/drawing/2014/main" id="{ABBD5F70-C9D6-E081-7CCD-FBB7953ABE0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007600F-0B33-17CD-9ED3-F0AF8B9D47EE}"/>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8619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54B5E0-5A65-D800-CAAE-157F2D610415}"/>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3" name="Footer Placeholder 2">
            <a:extLst>
              <a:ext uri="{FF2B5EF4-FFF2-40B4-BE49-F238E27FC236}">
                <a16:creationId xmlns:a16="http://schemas.microsoft.com/office/drawing/2014/main" id="{4A1B5161-9A1F-9A2C-45B2-2D24DB8BD99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2B408E3-CF98-5501-1BBC-09E0A140FF42}"/>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63675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78264-E453-F3B1-35AA-6EF95C56A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677BF4F-4A60-486F-DC92-402DDC7D26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CED68A7-561F-08A1-D979-4F02DFF8AD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515D8E-0F81-2D56-BC47-DD1339CBFB33}"/>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6" name="Footer Placeholder 5">
            <a:extLst>
              <a:ext uri="{FF2B5EF4-FFF2-40B4-BE49-F238E27FC236}">
                <a16:creationId xmlns:a16="http://schemas.microsoft.com/office/drawing/2014/main" id="{2C6CA7A0-B6CB-9DDC-8559-9806175028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6DFB0F-5641-D216-FDEC-29E139506144}"/>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1005619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2B165-05CC-192A-F198-93379E4B81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0E7570A-9093-6266-AAED-410E3A7DDE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D98B00B-AE45-5D25-4316-A1FAF13D89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FEDCA8-D033-DE39-EFD4-CF92E154EA45}"/>
              </a:ext>
            </a:extLst>
          </p:cNvPr>
          <p:cNvSpPr>
            <a:spLocks noGrp="1"/>
          </p:cNvSpPr>
          <p:nvPr>
            <p:ph type="dt" sz="half" idx="10"/>
          </p:nvPr>
        </p:nvSpPr>
        <p:spPr/>
        <p:txBody>
          <a:bodyPr/>
          <a:lstStyle/>
          <a:p>
            <a:fld id="{931054D7-06ED-4491-B739-8DE82646E147}" type="datetimeFigureOut">
              <a:rPr lang="en-IN" smtClean="0"/>
              <a:t>27-06-2025</a:t>
            </a:fld>
            <a:endParaRPr lang="en-IN"/>
          </a:p>
        </p:txBody>
      </p:sp>
      <p:sp>
        <p:nvSpPr>
          <p:cNvPr id="6" name="Footer Placeholder 5">
            <a:extLst>
              <a:ext uri="{FF2B5EF4-FFF2-40B4-BE49-F238E27FC236}">
                <a16:creationId xmlns:a16="http://schemas.microsoft.com/office/drawing/2014/main" id="{DF3F5218-9313-9101-3B68-455078CF432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663CF10-AAA5-7A43-50B8-58370D130E14}"/>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176878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6C189E-DAC1-02EB-BC5C-25E40B859B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A83179F-3019-F772-FA4F-86F4315B87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3F29391-C4B2-C197-114B-1DE9EA78F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054D7-06ED-4491-B739-8DE82646E147}" type="datetimeFigureOut">
              <a:rPr lang="en-IN" smtClean="0"/>
              <a:t>27-06-2025</a:t>
            </a:fld>
            <a:endParaRPr lang="en-IN"/>
          </a:p>
        </p:txBody>
      </p:sp>
      <p:sp>
        <p:nvSpPr>
          <p:cNvPr id="5" name="Footer Placeholder 4">
            <a:extLst>
              <a:ext uri="{FF2B5EF4-FFF2-40B4-BE49-F238E27FC236}">
                <a16:creationId xmlns:a16="http://schemas.microsoft.com/office/drawing/2014/main" id="{DBCAAB12-B633-F430-E44E-FD38B3A3B5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BC23CCB-591B-ED6D-300A-E8C9D835E0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DCF8-AB74-4032-B5F8-F9CFD81857F0}" type="slidenum">
              <a:rPr lang="en-IN" smtClean="0"/>
              <a:t>‹#›</a:t>
            </a:fld>
            <a:endParaRPr lang="en-IN"/>
          </a:p>
        </p:txBody>
      </p:sp>
    </p:spTree>
    <p:extLst>
      <p:ext uri="{BB962C8B-B14F-4D97-AF65-F5344CB8AC3E}">
        <p14:creationId xmlns:p14="http://schemas.microsoft.com/office/powerpoint/2010/main" val="175566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2C108-6192-CE8A-89F2-D086AA9E1E6E}"/>
              </a:ext>
            </a:extLst>
          </p:cNvPr>
          <p:cNvSpPr>
            <a:spLocks noGrp="1"/>
          </p:cNvSpPr>
          <p:nvPr>
            <p:ph type="ctrTitle"/>
          </p:nvPr>
        </p:nvSpPr>
        <p:spPr/>
        <p:txBody>
          <a:bodyPr/>
          <a:lstStyle/>
          <a:p>
            <a:r>
              <a:rPr lang="en-US" b="1" dirty="0">
                <a:latin typeface="+mn-lt"/>
              </a:rPr>
              <a:t>PDA</a:t>
            </a:r>
            <a:endParaRPr lang="en-IN" b="1" dirty="0">
              <a:latin typeface="+mn-lt"/>
            </a:endParaRPr>
          </a:p>
        </p:txBody>
      </p:sp>
      <p:sp>
        <p:nvSpPr>
          <p:cNvPr id="3" name="Subtitle 2">
            <a:extLst>
              <a:ext uri="{FF2B5EF4-FFF2-40B4-BE49-F238E27FC236}">
                <a16:creationId xmlns:a16="http://schemas.microsoft.com/office/drawing/2014/main" id="{B0CB3C88-8A51-DABF-BA8A-6F43D525D359}"/>
              </a:ext>
            </a:extLst>
          </p:cNvPr>
          <p:cNvSpPr>
            <a:spLocks noGrp="1"/>
          </p:cNvSpPr>
          <p:nvPr>
            <p:ph type="subTitle" idx="1"/>
          </p:nvPr>
        </p:nvSpPr>
        <p:spPr/>
        <p:txBody>
          <a:bodyPr/>
          <a:lstStyle/>
          <a:p>
            <a:endParaRPr lang="en-IN" dirty="0"/>
          </a:p>
          <a:p>
            <a:r>
              <a:rPr lang="en-IN" b="1" dirty="0"/>
              <a:t>Prepared By: Renuka                   Date: 24/06/2025</a:t>
            </a:r>
          </a:p>
        </p:txBody>
      </p:sp>
    </p:spTree>
    <p:extLst>
      <p:ext uri="{BB962C8B-B14F-4D97-AF65-F5344CB8AC3E}">
        <p14:creationId xmlns:p14="http://schemas.microsoft.com/office/powerpoint/2010/main" val="1099257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4A40B-4BF1-6DB6-B2F6-E400A24996C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020C510-FBDF-757E-F83D-11DF2F263A2F}"/>
              </a:ext>
            </a:extLst>
          </p:cNvPr>
          <p:cNvSpPr>
            <a:spLocks noGrp="1"/>
          </p:cNvSpPr>
          <p:nvPr>
            <p:ph idx="1"/>
          </p:nvPr>
        </p:nvSpPr>
        <p:spPr/>
        <p:txBody>
          <a:bodyPr/>
          <a:lstStyle/>
          <a:p>
            <a:pPr marL="0" indent="0">
              <a:buNone/>
            </a:pPr>
            <a:r>
              <a:rPr lang="en-US" sz="1800" b="1" dirty="0"/>
              <a:t>Step 5: Go-Live and Incremental Rollout</a:t>
            </a:r>
          </a:p>
          <a:p>
            <a:pPr marL="0" indent="0">
              <a:buNone/>
            </a:pPr>
            <a:r>
              <a:rPr lang="en-US" sz="1800" dirty="0"/>
              <a:t>Pilot release to a selected group of agents.</a:t>
            </a:r>
          </a:p>
          <a:p>
            <a:pPr marL="0" indent="0">
              <a:buNone/>
            </a:pPr>
            <a:r>
              <a:rPr lang="en-US" sz="1800" dirty="0"/>
              <a:t>Monitor adoption, resolve issues quickly.</a:t>
            </a:r>
          </a:p>
          <a:p>
            <a:pPr marL="0" indent="0">
              <a:buNone/>
            </a:pPr>
            <a:r>
              <a:rPr lang="en-US" sz="1800" dirty="0"/>
              <a:t>Gradual scale to full agent base.</a:t>
            </a:r>
          </a:p>
          <a:p>
            <a:pPr marL="0" indent="0">
              <a:buNone/>
            </a:pPr>
            <a:r>
              <a:rPr lang="en-US" sz="1800" dirty="0"/>
              <a:t>Post-Go-Live retrospectives and optimization sprints.</a:t>
            </a:r>
          </a:p>
          <a:p>
            <a:endParaRPr lang="en-US" dirty="0"/>
          </a:p>
          <a:p>
            <a:endParaRPr lang="en-US" dirty="0"/>
          </a:p>
          <a:p>
            <a:endParaRPr lang="en-IN" dirty="0"/>
          </a:p>
        </p:txBody>
      </p:sp>
    </p:spTree>
    <p:extLst>
      <p:ext uri="{BB962C8B-B14F-4D97-AF65-F5344CB8AC3E}">
        <p14:creationId xmlns:p14="http://schemas.microsoft.com/office/powerpoint/2010/main" val="401810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9F3D-424A-86D8-1C5C-D28D90DA121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F4CCCBC-E0DC-3BB6-A67F-3F7B1C0FA94E}"/>
              </a:ext>
            </a:extLst>
          </p:cNvPr>
          <p:cNvSpPr>
            <a:spLocks noGrp="1"/>
          </p:cNvSpPr>
          <p:nvPr>
            <p:ph idx="1"/>
          </p:nvPr>
        </p:nvSpPr>
        <p:spPr/>
        <p:txBody>
          <a:bodyPr>
            <a:normAutofit/>
          </a:bodyPr>
          <a:lstStyle/>
          <a:p>
            <a:pPr marL="0" indent="0">
              <a:buNone/>
            </a:pPr>
            <a:r>
              <a:rPr lang="en-US" sz="1800" b="1" dirty="0"/>
              <a:t>3. Key Agile Roles</a:t>
            </a:r>
          </a:p>
          <a:p>
            <a:pPr marL="0" indent="0">
              <a:buNone/>
            </a:pPr>
            <a:r>
              <a:rPr lang="en-US" sz="1800" b="1" dirty="0"/>
              <a:t>Product Owner:</a:t>
            </a:r>
            <a:r>
              <a:rPr lang="en-US" sz="1800" dirty="0"/>
              <a:t> Defines backlog, prioritizes work, aligns with business goals.</a:t>
            </a:r>
          </a:p>
          <a:p>
            <a:pPr marL="0" indent="0">
              <a:buNone/>
            </a:pPr>
            <a:r>
              <a:rPr lang="en-US" sz="1800" b="1" dirty="0"/>
              <a:t>Scrum Master:</a:t>
            </a:r>
            <a:r>
              <a:rPr lang="en-US" sz="1800" dirty="0"/>
              <a:t> Facilitates Agile ceremonies and removes blockers.</a:t>
            </a:r>
          </a:p>
          <a:p>
            <a:pPr marL="0" indent="0">
              <a:buNone/>
            </a:pPr>
            <a:r>
              <a:rPr lang="en-US" sz="1800" b="1" dirty="0"/>
              <a:t>Development Team:</a:t>
            </a:r>
            <a:r>
              <a:rPr lang="en-US" sz="1800" dirty="0"/>
              <a:t> Builds, integrates, and tests functionality.</a:t>
            </a:r>
          </a:p>
          <a:p>
            <a:pPr marL="0" indent="0">
              <a:buNone/>
            </a:pPr>
            <a:r>
              <a:rPr lang="en-US" sz="1800" b="1" dirty="0"/>
              <a:t>Stakeholders/SMEs:</a:t>
            </a:r>
            <a:r>
              <a:rPr lang="en-US" sz="1800" dirty="0"/>
              <a:t> Provide continuous feedback and clarification.</a:t>
            </a:r>
          </a:p>
          <a:p>
            <a:endParaRPr lang="en-IN" sz="1800" dirty="0"/>
          </a:p>
          <a:p>
            <a:pPr marL="0" indent="0">
              <a:buNone/>
            </a:pPr>
            <a:r>
              <a:rPr lang="en-IN" sz="1800" b="1" dirty="0"/>
              <a:t>4. Tools &amp; Practices</a:t>
            </a:r>
          </a:p>
          <a:p>
            <a:pPr marL="0" indent="0">
              <a:buNone/>
            </a:pPr>
            <a:r>
              <a:rPr lang="en-IN" sz="1800" b="1" dirty="0"/>
              <a:t>Jira / Azure DevOps</a:t>
            </a:r>
            <a:r>
              <a:rPr lang="en-IN" sz="1800" dirty="0"/>
              <a:t> for backlog and sprint tracking.</a:t>
            </a:r>
          </a:p>
          <a:p>
            <a:pPr marL="0" indent="0">
              <a:buNone/>
            </a:pPr>
            <a:r>
              <a:rPr lang="en-IN" sz="1800" b="1" dirty="0"/>
              <a:t>Confluence / SharePoint</a:t>
            </a:r>
            <a:r>
              <a:rPr lang="en-IN" sz="1800" dirty="0"/>
              <a:t> for documentation.</a:t>
            </a:r>
          </a:p>
          <a:p>
            <a:pPr marL="0" indent="0">
              <a:buNone/>
            </a:pPr>
            <a:r>
              <a:rPr lang="en-IN" sz="1800" b="1" dirty="0"/>
              <a:t>CI/CD Pipelines</a:t>
            </a:r>
            <a:r>
              <a:rPr lang="en-IN" sz="1800" dirty="0"/>
              <a:t> for automated deployments.</a:t>
            </a:r>
          </a:p>
          <a:p>
            <a:pPr marL="0" indent="0">
              <a:buNone/>
            </a:pPr>
            <a:r>
              <a:rPr lang="en-IN" sz="1800" b="1" dirty="0"/>
              <a:t>Daily Standups, Sprint Reviews, Retrospectives</a:t>
            </a:r>
            <a:r>
              <a:rPr lang="en-IN" sz="1800" dirty="0"/>
              <a:t> as standard Agile ceremonies.</a:t>
            </a:r>
          </a:p>
          <a:p>
            <a:endParaRPr lang="en-IN" dirty="0"/>
          </a:p>
        </p:txBody>
      </p:sp>
    </p:spTree>
    <p:extLst>
      <p:ext uri="{BB962C8B-B14F-4D97-AF65-F5344CB8AC3E}">
        <p14:creationId xmlns:p14="http://schemas.microsoft.com/office/powerpoint/2010/main" val="3717727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A1D5-3C92-4270-52DF-2D5D961B638A}"/>
              </a:ext>
            </a:extLst>
          </p:cNvPr>
          <p:cNvSpPr>
            <a:spLocks noGrp="1"/>
          </p:cNvSpPr>
          <p:nvPr>
            <p:ph type="title"/>
          </p:nvPr>
        </p:nvSpPr>
        <p:spPr>
          <a:xfrm>
            <a:off x="914400" y="365125"/>
            <a:ext cx="10439400" cy="1070483"/>
          </a:xfrm>
        </p:spPr>
        <p:txBody>
          <a:bodyPr/>
          <a:lstStyle/>
          <a:p>
            <a:r>
              <a:rPr lang="en-IN" dirty="0">
                <a:latin typeface="+mn-lt"/>
              </a:rPr>
              <a:t>Resources</a:t>
            </a:r>
          </a:p>
        </p:txBody>
      </p:sp>
      <p:sp>
        <p:nvSpPr>
          <p:cNvPr id="3" name="Content Placeholder 2">
            <a:extLst>
              <a:ext uri="{FF2B5EF4-FFF2-40B4-BE49-F238E27FC236}">
                <a16:creationId xmlns:a16="http://schemas.microsoft.com/office/drawing/2014/main" id="{1A317626-FE51-24E8-57A2-E85868B91B28}"/>
              </a:ext>
            </a:extLst>
          </p:cNvPr>
          <p:cNvSpPr>
            <a:spLocks noGrp="1"/>
          </p:cNvSpPr>
          <p:nvPr>
            <p:ph idx="1"/>
          </p:nvPr>
        </p:nvSpPr>
        <p:spPr>
          <a:xfrm>
            <a:off x="914400" y="1572768"/>
            <a:ext cx="10963656" cy="5010912"/>
          </a:xfrm>
        </p:spPr>
        <p:txBody>
          <a:bodyPr>
            <a:normAutofit fontScale="55000" lnSpcReduction="20000"/>
          </a:bodyPr>
          <a:lstStyle/>
          <a:p>
            <a:pPr marL="0" indent="0">
              <a:buNone/>
            </a:pPr>
            <a:r>
              <a:rPr lang="en-US" sz="3200" b="1" dirty="0"/>
              <a:t>People</a:t>
            </a:r>
          </a:p>
          <a:p>
            <a:pPr marL="0" indent="0">
              <a:buNone/>
            </a:pPr>
            <a:br>
              <a:rPr lang="en-US" sz="3200" dirty="0"/>
            </a:br>
            <a:r>
              <a:rPr lang="en-US" sz="3200" dirty="0"/>
              <a:t>Project team to include representatives from the client community (support operations) and ITS (Information Technology Services) for requirements, testing, and implementation.</a:t>
            </a:r>
          </a:p>
          <a:p>
            <a:pPr marL="0" indent="0">
              <a:buNone/>
            </a:pPr>
            <a:endParaRPr lang="en-US" sz="3200" dirty="0"/>
          </a:p>
          <a:p>
            <a:pPr marL="0" indent="0">
              <a:buNone/>
            </a:pPr>
            <a:r>
              <a:rPr lang="en-US" sz="3200" b="1" dirty="0"/>
              <a:t>Time</a:t>
            </a:r>
          </a:p>
          <a:p>
            <a:pPr marL="0" indent="0">
              <a:buNone/>
            </a:pPr>
            <a:br>
              <a:rPr lang="en-US" sz="3200" dirty="0"/>
            </a:br>
            <a:r>
              <a:rPr lang="en-US" sz="3200" dirty="0"/>
              <a:t>Implementation timeline estimated within 6 months (can be adjusted based on scope/final vendor selection).</a:t>
            </a:r>
          </a:p>
          <a:p>
            <a:pPr marL="0" indent="0">
              <a:buNone/>
            </a:pPr>
            <a:endParaRPr lang="en-US" sz="3200" dirty="0"/>
          </a:p>
          <a:p>
            <a:pPr marL="0" indent="0">
              <a:buNone/>
            </a:pPr>
            <a:r>
              <a:rPr lang="en-US" sz="3200" b="1" dirty="0"/>
              <a:t>Budget</a:t>
            </a:r>
          </a:p>
          <a:p>
            <a:pPr marL="0" indent="0">
              <a:buNone/>
            </a:pPr>
            <a:br>
              <a:rPr lang="en-US" sz="3200" dirty="0"/>
            </a:br>
            <a:r>
              <a:rPr lang="en-US" sz="3200" dirty="0"/>
              <a:t>Costs for hardware, software, training, and implementation not to exceed Rs. 50,00,000.00.</a:t>
            </a:r>
          </a:p>
          <a:p>
            <a:pPr marL="0" indent="0">
              <a:buNone/>
            </a:pPr>
            <a:endParaRPr lang="en-US" sz="3200" dirty="0"/>
          </a:p>
          <a:p>
            <a:pPr marL="0" indent="0">
              <a:buNone/>
            </a:pPr>
            <a:r>
              <a:rPr lang="en-US" sz="3200" b="1" dirty="0"/>
              <a:t>Other</a:t>
            </a:r>
          </a:p>
          <a:p>
            <a:pPr marL="0" indent="0">
              <a:buNone/>
            </a:pPr>
            <a:br>
              <a:rPr lang="en-US" sz="3200" dirty="0"/>
            </a:br>
            <a:r>
              <a:rPr lang="en-US" sz="3200" dirty="0"/>
              <a:t>Expenses for third-party software evaluation, site visits, and Dataquest/industry reports not to exceed Rs. 5,00,000.00.</a:t>
            </a:r>
          </a:p>
          <a:p>
            <a:endParaRPr lang="en-IN" dirty="0"/>
          </a:p>
        </p:txBody>
      </p:sp>
    </p:spTree>
    <p:extLst>
      <p:ext uri="{BB962C8B-B14F-4D97-AF65-F5344CB8AC3E}">
        <p14:creationId xmlns:p14="http://schemas.microsoft.com/office/powerpoint/2010/main" val="2070998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7404-BB3B-58C9-FD04-602CC5D6028C}"/>
              </a:ext>
            </a:extLst>
          </p:cNvPr>
          <p:cNvSpPr>
            <a:spLocks noGrp="1"/>
          </p:cNvSpPr>
          <p:nvPr>
            <p:ph type="title"/>
          </p:nvPr>
        </p:nvSpPr>
        <p:spPr>
          <a:xfrm>
            <a:off x="809625" y="247650"/>
            <a:ext cx="10544175" cy="904876"/>
          </a:xfrm>
        </p:spPr>
        <p:txBody>
          <a:bodyPr/>
          <a:lstStyle/>
          <a:p>
            <a:r>
              <a:rPr lang="en-IN" dirty="0">
                <a:latin typeface="+mn-lt"/>
              </a:rPr>
              <a:t>Risks and Dependencies</a:t>
            </a:r>
          </a:p>
        </p:txBody>
      </p:sp>
      <p:sp>
        <p:nvSpPr>
          <p:cNvPr id="4" name="Rectangle 1">
            <a:extLst>
              <a:ext uri="{FF2B5EF4-FFF2-40B4-BE49-F238E27FC236}">
                <a16:creationId xmlns:a16="http://schemas.microsoft.com/office/drawing/2014/main" id="{2F73D23A-5499-54D8-3D42-33BA98B117FE}"/>
              </a:ext>
            </a:extLst>
          </p:cNvPr>
          <p:cNvSpPr>
            <a:spLocks noGrp="1" noChangeArrowheads="1"/>
          </p:cNvSpPr>
          <p:nvPr>
            <p:ph idx="1"/>
          </p:nvPr>
        </p:nvSpPr>
        <p:spPr bwMode="auto">
          <a:xfrm>
            <a:off x="283464" y="1224803"/>
            <a:ext cx="11786616"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Existing Solution Familiarity</a:t>
            </a:r>
            <a:r>
              <a:rPr lang="en-US" altLang="en-US" sz="2000" dirty="0"/>
              <a:t> - </a:t>
            </a:r>
            <a:r>
              <a:rPr kumimoji="0" lang="en-US" altLang="en-US" sz="2000" i="0" u="none" strike="noStrike" cap="none" normalizeH="0" baseline="0" dirty="0">
                <a:ln>
                  <a:noFill/>
                </a:ln>
                <a:solidFill>
                  <a:schemeClr val="tx1"/>
                </a:solidFill>
                <a:effectLst/>
              </a:rPr>
              <a:t>The current desktop-based tools have been in place for over 8 years and are initiate to current users. Shifting to a PDA-based tool may face resistance to change and require substantial user retraining.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Cost Justification Challenges</a:t>
            </a:r>
            <a:r>
              <a:rPr lang="en-US" altLang="en-US" sz="2000" dirty="0"/>
              <a:t> - </a:t>
            </a:r>
            <a:r>
              <a:rPr kumimoji="0" lang="en-US" altLang="en-US" sz="2000" i="0" u="none" strike="noStrike" cap="none" normalizeH="0" baseline="0" dirty="0">
                <a:ln>
                  <a:noFill/>
                </a:ln>
                <a:solidFill>
                  <a:schemeClr val="tx1"/>
                </a:solidFill>
                <a:effectLst/>
              </a:rPr>
              <a:t>Justifying investment in terms of ease of use, speed of access, quality of information, and maintainability may be difficult to quantify. Management may not immediately see measurable ROI from improved utilization and mobility.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Dependency on Legacy System APIs</a:t>
            </a:r>
            <a:r>
              <a:rPr lang="en-US" altLang="en-US" sz="2000" dirty="0"/>
              <a:t> - </a:t>
            </a:r>
            <a:r>
              <a:rPr kumimoji="0" lang="en-US" altLang="en-US" sz="2000" i="0" u="none" strike="noStrike" cap="none" normalizeH="0" baseline="0" dirty="0">
                <a:ln>
                  <a:noFill/>
                </a:ln>
                <a:solidFill>
                  <a:schemeClr val="tx1"/>
                </a:solidFill>
                <a:effectLst/>
              </a:rPr>
              <a:t>Integration with existing tools like </a:t>
            </a:r>
            <a:r>
              <a:rPr kumimoji="0" lang="en-US" altLang="en-US" sz="2000" i="0" u="none" strike="noStrike" cap="none" normalizeH="0" baseline="0" dirty="0" err="1">
                <a:ln>
                  <a:noFill/>
                </a:ln>
                <a:solidFill>
                  <a:schemeClr val="tx1"/>
                </a:solidFill>
                <a:effectLst/>
              </a:rPr>
              <a:t>Tesini</a:t>
            </a:r>
            <a:r>
              <a:rPr kumimoji="0" lang="en-US" altLang="en-US" sz="2000" i="0" u="none" strike="noStrike" cap="none" normalizeH="0" baseline="0" dirty="0">
                <a:ln>
                  <a:noFill/>
                </a:ln>
                <a:solidFill>
                  <a:schemeClr val="tx1"/>
                </a:solidFill>
                <a:effectLst/>
              </a:rPr>
              <a:t>, </a:t>
            </a: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and Genesis depends on availability and stability of legacy APIs and internal support for mobile access</a:t>
            </a:r>
            <a:r>
              <a:rPr kumimoji="0" lang="en-US" altLang="en-US" sz="2000" b="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Data Security and Compliance Risks</a:t>
            </a:r>
            <a:r>
              <a:rPr lang="en-US" altLang="en-US" sz="2000" dirty="0"/>
              <a:t> - </a:t>
            </a:r>
            <a:r>
              <a:rPr kumimoji="0" lang="en-US" altLang="en-US" sz="2000" i="0" u="none" strike="noStrike" cap="none" normalizeH="0" baseline="0" dirty="0">
                <a:ln>
                  <a:noFill/>
                </a:ln>
                <a:solidFill>
                  <a:schemeClr val="tx1"/>
                </a:solidFill>
                <a:effectLst/>
              </a:rPr>
              <a:t>Enabling PDA-based access to customer-sensitive tools (</a:t>
            </a: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CCI, Jarvis) introduces data privacy and compliance challenges, requiring strict security measures and governance.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Network Reliability Dependency</a:t>
            </a:r>
            <a:r>
              <a:rPr lang="en-US" altLang="en-US" sz="2000" dirty="0"/>
              <a:t> - </a:t>
            </a:r>
            <a:r>
              <a:rPr kumimoji="0" lang="en-US" altLang="en-US" sz="2000" i="0" u="none" strike="noStrike" cap="none" normalizeH="0" baseline="0" dirty="0">
                <a:ln>
                  <a:noFill/>
                </a:ln>
                <a:solidFill>
                  <a:schemeClr val="tx1"/>
                </a:solidFill>
                <a:effectLst/>
              </a:rPr>
              <a:t>The PDA tool’s usability is dependent on consistent network connectivity to access real-time data and tools securely.</a:t>
            </a:r>
          </a:p>
        </p:txBody>
      </p:sp>
    </p:spTree>
    <p:extLst>
      <p:ext uri="{BB962C8B-B14F-4D97-AF65-F5344CB8AC3E}">
        <p14:creationId xmlns:p14="http://schemas.microsoft.com/office/powerpoint/2010/main" val="13632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E8DD-3BE2-80C9-FA33-375F34712A28}"/>
              </a:ext>
            </a:extLst>
          </p:cNvPr>
          <p:cNvSpPr>
            <a:spLocks noGrp="1"/>
          </p:cNvSpPr>
          <p:nvPr>
            <p:ph type="title"/>
          </p:nvPr>
        </p:nvSpPr>
        <p:spPr/>
        <p:txBody>
          <a:bodyPr/>
          <a:lstStyle/>
          <a:p>
            <a:r>
              <a:rPr lang="en-US" b="1" dirty="0"/>
              <a:t>To be completed by </a:t>
            </a:r>
            <a:r>
              <a:rPr lang="en-IN" b="1" dirty="0"/>
              <a:t>Appropriate</a:t>
            </a:r>
            <a:r>
              <a:rPr lang="en-US" b="1" dirty="0"/>
              <a:t> Manager</a:t>
            </a:r>
            <a:endParaRPr lang="en-IN" b="1" dirty="0"/>
          </a:p>
        </p:txBody>
      </p:sp>
      <p:sp>
        <p:nvSpPr>
          <p:cNvPr id="3" name="Content Placeholder 2">
            <a:extLst>
              <a:ext uri="{FF2B5EF4-FFF2-40B4-BE49-F238E27FC236}">
                <a16:creationId xmlns:a16="http://schemas.microsoft.com/office/drawing/2014/main" id="{8971964D-139F-5DA7-1759-DC94AC5C1B5D}"/>
              </a:ext>
            </a:extLst>
          </p:cNvPr>
          <p:cNvSpPr>
            <a:spLocks noGrp="1"/>
          </p:cNvSpPr>
          <p:nvPr>
            <p:ph idx="1"/>
          </p:nvPr>
        </p:nvSpPr>
        <p:spPr>
          <a:xfrm>
            <a:off x="838200" y="1825625"/>
            <a:ext cx="10515600" cy="1886839"/>
          </a:xfrm>
        </p:spPr>
        <p:txBody>
          <a:bodyPr>
            <a:normAutofit/>
          </a:bodyPr>
          <a:lstStyle/>
          <a:p>
            <a:pPr marL="0" indent="0" fontAlgn="ctr">
              <a:buNone/>
            </a:pPr>
            <a:r>
              <a:rPr lang="en-IN" sz="2000" b="1" dirty="0"/>
              <a:t>Name</a:t>
            </a:r>
            <a:r>
              <a:rPr lang="en-IN" sz="2000" dirty="0"/>
              <a:t>                      </a:t>
            </a:r>
            <a:r>
              <a:rPr lang="en-IN" sz="2000" b="1" dirty="0"/>
              <a:t>Role</a:t>
            </a:r>
            <a:r>
              <a:rPr lang="en-IN" sz="2000" dirty="0"/>
              <a:t>                              </a:t>
            </a:r>
            <a:r>
              <a:rPr lang="en-IN" sz="2000" b="1" dirty="0"/>
              <a:t>Signature</a:t>
            </a:r>
            <a:r>
              <a:rPr lang="en-IN" sz="2000" dirty="0"/>
              <a:t>               </a:t>
            </a:r>
            <a:r>
              <a:rPr lang="en-IN" sz="2000" b="1" dirty="0"/>
              <a:t>Date</a:t>
            </a:r>
          </a:p>
          <a:p>
            <a:pPr marL="0" indent="0" fontAlgn="ctr">
              <a:buNone/>
            </a:pPr>
            <a:r>
              <a:rPr lang="en-US" sz="2000" dirty="0"/>
              <a:t>Chandu                   </a:t>
            </a:r>
            <a:r>
              <a:rPr lang="en-IN" sz="2000" dirty="0"/>
              <a:t>Project Sponsor              -                          -</a:t>
            </a:r>
          </a:p>
          <a:p>
            <a:pPr marL="0" indent="0" fontAlgn="ctr">
              <a:buNone/>
            </a:pPr>
            <a:r>
              <a:rPr lang="en-US" sz="2000" dirty="0"/>
              <a:t>Ram</a:t>
            </a:r>
            <a:r>
              <a:rPr lang="en-IN" sz="2000" dirty="0"/>
              <a:t>                         Project Manager             </a:t>
            </a:r>
            <a:r>
              <a:rPr lang="en-US" sz="2000" dirty="0"/>
              <a:t>-                         -</a:t>
            </a:r>
            <a:endParaRPr lang="en-IN" sz="2000" dirty="0"/>
          </a:p>
          <a:p>
            <a:pPr marL="0" indent="0" fontAlgn="ctr">
              <a:buNone/>
            </a:pPr>
            <a:endParaRPr lang="en-IN" dirty="0"/>
          </a:p>
          <a:p>
            <a:endParaRPr lang="en-IN" dirty="0"/>
          </a:p>
        </p:txBody>
      </p:sp>
    </p:spTree>
    <p:extLst>
      <p:ext uri="{BB962C8B-B14F-4D97-AF65-F5344CB8AC3E}">
        <p14:creationId xmlns:p14="http://schemas.microsoft.com/office/powerpoint/2010/main" val="73619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29A09-07DE-2192-D0FE-990B974FAC37}"/>
              </a:ext>
            </a:extLst>
          </p:cNvPr>
          <p:cNvSpPr>
            <a:spLocks noGrp="1"/>
          </p:cNvSpPr>
          <p:nvPr>
            <p:ph type="title"/>
          </p:nvPr>
        </p:nvSpPr>
        <p:spPr/>
        <p:txBody>
          <a:bodyPr/>
          <a:lstStyle/>
          <a:p>
            <a:r>
              <a:rPr lang="en-IN" b="1" dirty="0"/>
              <a:t>            </a:t>
            </a:r>
            <a:r>
              <a:rPr lang="en-IN" b="1" dirty="0">
                <a:latin typeface="+mn-lt"/>
              </a:rPr>
              <a:t>Situation/Problem/Opportunity</a:t>
            </a:r>
          </a:p>
        </p:txBody>
      </p:sp>
      <p:sp>
        <p:nvSpPr>
          <p:cNvPr id="5" name="Rectangle 2">
            <a:extLst>
              <a:ext uri="{FF2B5EF4-FFF2-40B4-BE49-F238E27FC236}">
                <a16:creationId xmlns:a16="http://schemas.microsoft.com/office/drawing/2014/main" id="{B1973971-6DD8-D58C-4C85-994C698828CA}"/>
              </a:ext>
            </a:extLst>
          </p:cNvPr>
          <p:cNvSpPr>
            <a:spLocks noGrp="1" noChangeArrowheads="1"/>
          </p:cNvSpPr>
          <p:nvPr>
            <p:ph idx="1"/>
          </p:nvPr>
        </p:nvSpPr>
        <p:spPr bwMode="auto">
          <a:xfrm>
            <a:off x="838200" y="2677857"/>
            <a:ext cx="8349465"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lang="en-IN" b="1" dirty="0"/>
              <a:t>Situation</a:t>
            </a:r>
            <a:r>
              <a:rPr lang="en-IN" sz="1800" dirty="0"/>
              <a:t> </a:t>
            </a:r>
          </a:p>
          <a:p>
            <a:pPr marL="0" lvl="0" indent="0" eaLnBrk="0" fontAlgn="base" hangingPunct="0">
              <a:lnSpc>
                <a:spcPct val="100000"/>
              </a:lnSpc>
              <a:spcBef>
                <a:spcPct val="0"/>
              </a:spcBef>
              <a:spcAft>
                <a:spcPct val="0"/>
              </a:spcAft>
              <a:buNone/>
            </a:pPr>
            <a:endParaRPr kumimoji="0" lang="en-IN" altLang="en-US" sz="18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r>
              <a:rPr kumimoji="0" lang="en-US" altLang="en-US" sz="2000" b="0" i="0" u="none" strike="noStrike" cap="none" normalizeH="0" baseline="0" dirty="0">
                <a:ln>
                  <a:noFill/>
                </a:ln>
                <a:solidFill>
                  <a:schemeClr val="tx1"/>
                </a:solidFill>
                <a:effectLst/>
              </a:rPr>
              <a:t>PayPal support agents use multiple internal tools (</a:t>
            </a:r>
            <a:r>
              <a:rPr kumimoji="0" lang="en-US" altLang="en-US" sz="2000" b="0" i="0" u="none" strike="noStrike" cap="none" normalizeH="0" baseline="0" dirty="0" err="1">
                <a:ln>
                  <a:noFill/>
                </a:ln>
                <a:solidFill>
                  <a:schemeClr val="tx1"/>
                </a:solidFill>
                <a:effectLst/>
              </a:rPr>
              <a:t>Tesini</a:t>
            </a:r>
            <a:r>
              <a:rPr kumimoji="0" lang="en-US" altLang="en-US" sz="2000" b="0" i="0" u="none" strike="noStrike" cap="none" normalizeH="0" baseline="0" dirty="0">
                <a:ln>
                  <a:noFill/>
                </a:ln>
                <a:solidFill>
                  <a:schemeClr val="tx1"/>
                </a:solidFill>
                <a:effectLst/>
              </a:rPr>
              <a:t> Mass, Dispute Tool,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err="1">
                <a:ln>
                  <a:noFill/>
                </a:ln>
                <a:solidFill>
                  <a:schemeClr val="tx1"/>
                </a:solidFill>
                <a:effectLst/>
              </a:rPr>
              <a:t>MRZ</a:t>
            </a:r>
            <a:r>
              <a:rPr kumimoji="0" lang="en-US" altLang="en-US" sz="2000" b="0" i="0" u="none" strike="noStrike" cap="none" normalizeH="0" baseline="0" dirty="0">
                <a:ln>
                  <a:noFill/>
                </a:ln>
                <a:solidFill>
                  <a:schemeClr val="tx1"/>
                </a:solidFill>
                <a:effectLst/>
              </a:rPr>
              <a:t>, CCI, Genesis, Jarvis) to resolve customer queries.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These tools are currently desktop-based, requiring constant context-switching.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r>
              <a:rPr kumimoji="0" lang="en-US" altLang="en-US" sz="2000" b="0" i="0" u="none" strike="noStrike" cap="none" normalizeH="0" baseline="0" dirty="0">
                <a:ln>
                  <a:noFill/>
                </a:ln>
                <a:solidFill>
                  <a:schemeClr val="tx1"/>
                </a:solidFill>
                <a:effectLst/>
              </a:rPr>
              <a:t>Increasing demand for </a:t>
            </a:r>
            <a:r>
              <a:rPr lang="en-IN" sz="2000" dirty="0"/>
              <a:t>mobile </a:t>
            </a:r>
            <a:r>
              <a:rPr kumimoji="0" lang="en-US" altLang="en-US" sz="2000" i="0" u="none" strike="noStrike" cap="none" normalizeH="0" baseline="0" dirty="0">
                <a:ln>
                  <a:noFill/>
                </a:ln>
                <a:solidFill>
                  <a:schemeClr val="tx1"/>
                </a:solidFill>
                <a:effectLst/>
              </a:rPr>
              <a:t>flexibility and faster support delivery.</a:t>
            </a:r>
          </a:p>
        </p:txBody>
      </p:sp>
    </p:spTree>
    <p:extLst>
      <p:ext uri="{BB962C8B-B14F-4D97-AF65-F5344CB8AC3E}">
        <p14:creationId xmlns:p14="http://schemas.microsoft.com/office/powerpoint/2010/main" val="3244518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BE4BD-386A-6154-3C71-7E489449E677}"/>
              </a:ext>
            </a:extLst>
          </p:cNvPr>
          <p:cNvSpPr>
            <a:spLocks noGrp="1"/>
          </p:cNvSpPr>
          <p:nvPr>
            <p:ph type="title"/>
          </p:nvPr>
        </p:nvSpPr>
        <p:spPr/>
        <p:txBody>
          <a:bodyPr>
            <a:normAutofit/>
          </a:bodyPr>
          <a:lstStyle/>
          <a:p>
            <a:r>
              <a:rPr lang="en-IN" sz="4000" b="1" dirty="0"/>
              <a:t>Problem</a:t>
            </a:r>
          </a:p>
        </p:txBody>
      </p:sp>
      <p:sp>
        <p:nvSpPr>
          <p:cNvPr id="4" name="Rectangle 1">
            <a:extLst>
              <a:ext uri="{FF2B5EF4-FFF2-40B4-BE49-F238E27FC236}">
                <a16:creationId xmlns:a16="http://schemas.microsoft.com/office/drawing/2014/main" id="{434298D0-3BD0-2DBF-2825-87CFA3E537E0}"/>
              </a:ext>
            </a:extLst>
          </p:cNvPr>
          <p:cNvSpPr>
            <a:spLocks noGrp="1" noChangeArrowheads="1"/>
          </p:cNvSpPr>
          <p:nvPr>
            <p:ph idx="1"/>
          </p:nvPr>
        </p:nvSpPr>
        <p:spPr bwMode="auto">
          <a:xfrm>
            <a:off x="914781" y="1818863"/>
            <a:ext cx="822943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Lack of a unified, portable solution slows down </a:t>
            </a:r>
            <a:r>
              <a:rPr kumimoji="0" lang="en-US" altLang="en-US" sz="2000" i="0" u="none" strike="noStrike" cap="none" normalizeH="0" baseline="0" dirty="0">
                <a:ln>
                  <a:noFill/>
                </a:ln>
                <a:solidFill>
                  <a:schemeClr val="tx1"/>
                </a:solidFill>
                <a:effectLst/>
              </a:rPr>
              <a:t>Average Handling Time (</a:t>
            </a:r>
            <a:r>
              <a:rPr kumimoji="0" lang="en-US" altLang="en-US" sz="2000" i="0" u="none" strike="noStrike" cap="none" normalizeH="0" baseline="0" dirty="0" err="1">
                <a:ln>
                  <a:noFill/>
                </a:ln>
                <a:solidFill>
                  <a:schemeClr val="tx1"/>
                </a:solidFill>
                <a:effectLst/>
              </a:rPr>
              <a:t>AHT</a:t>
            </a:r>
            <a:r>
              <a:rPr kumimoji="0" lang="en-US" altLang="en-US" sz="200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Agents face difficulty accessing full customer context on the move.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Tool-switching reduces </a:t>
            </a:r>
            <a:r>
              <a:rPr kumimoji="0" lang="en-US" altLang="en-US" sz="2000" i="0" u="none" strike="noStrike" cap="none" normalizeH="0" baseline="0" dirty="0">
                <a:ln>
                  <a:noFill/>
                </a:ln>
                <a:solidFill>
                  <a:schemeClr val="tx1"/>
                </a:solidFill>
                <a:effectLst/>
              </a:rPr>
              <a:t>First Contact Resolution (</a:t>
            </a:r>
            <a:r>
              <a:rPr kumimoji="0" lang="en-US" altLang="en-US" sz="2000" i="0" u="none" strike="noStrike" cap="none" normalizeH="0" baseline="0" dirty="0" err="1">
                <a:ln>
                  <a:noFill/>
                </a:ln>
                <a:solidFill>
                  <a:schemeClr val="tx1"/>
                </a:solidFill>
                <a:effectLst/>
              </a:rPr>
              <a:t>FCR</a:t>
            </a:r>
            <a:r>
              <a:rPr kumimoji="0" lang="en-US" altLang="en-US" sz="2000" i="0" u="none" strike="noStrike" cap="none" normalizeH="0" baseline="0" dirty="0">
                <a:ln>
                  <a:noFill/>
                </a:ln>
                <a:solidFill>
                  <a:schemeClr val="tx1"/>
                </a:solidFill>
                <a:effectLst/>
              </a:rPr>
              <a:t>) </a:t>
            </a:r>
            <a:r>
              <a:rPr kumimoji="0" lang="en-US" altLang="en-US" sz="2000" b="0" i="0" u="none" strike="noStrike" cap="none" normalizeH="0" baseline="0" dirty="0">
                <a:ln>
                  <a:noFill/>
                </a:ln>
                <a:solidFill>
                  <a:schemeClr val="tx1"/>
                </a:solidFill>
                <a:effectLst/>
              </a:rPr>
              <a:t>and increases errors.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Limited efficiency during </a:t>
            </a:r>
            <a:r>
              <a:rPr kumimoji="0" lang="en-US" altLang="en-US" sz="2000" i="0" u="none" strike="noStrike" cap="none" normalizeH="0" baseline="0" dirty="0">
                <a:ln>
                  <a:noFill/>
                </a:ln>
                <a:solidFill>
                  <a:schemeClr val="tx1"/>
                </a:solidFill>
                <a:effectLst/>
              </a:rPr>
              <a:t>remote work </a:t>
            </a:r>
            <a:r>
              <a:rPr kumimoji="0" lang="en-US" altLang="en-US" sz="2000" b="0" i="0" u="none" strike="noStrike" cap="none" normalizeH="0" baseline="0" dirty="0">
                <a:ln>
                  <a:noFill/>
                </a:ln>
                <a:solidFill>
                  <a:schemeClr val="tx1"/>
                </a:solidFill>
                <a:effectLst/>
              </a:rPr>
              <a:t>or escalations.</a:t>
            </a:r>
          </a:p>
        </p:txBody>
      </p:sp>
    </p:spTree>
    <p:extLst>
      <p:ext uri="{BB962C8B-B14F-4D97-AF65-F5344CB8AC3E}">
        <p14:creationId xmlns:p14="http://schemas.microsoft.com/office/powerpoint/2010/main" val="72761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CB66B-5CE4-C1C1-460D-6D84FD15315F}"/>
              </a:ext>
            </a:extLst>
          </p:cNvPr>
          <p:cNvSpPr>
            <a:spLocks noGrp="1"/>
          </p:cNvSpPr>
          <p:nvPr>
            <p:ph type="title"/>
          </p:nvPr>
        </p:nvSpPr>
        <p:spPr>
          <a:xfrm>
            <a:off x="1188720" y="365126"/>
            <a:ext cx="10165080" cy="735216"/>
          </a:xfrm>
        </p:spPr>
        <p:txBody>
          <a:bodyPr/>
          <a:lstStyle/>
          <a:p>
            <a:r>
              <a:rPr lang="en-IN" b="1" dirty="0"/>
              <a:t>        Opportunity</a:t>
            </a:r>
            <a:endParaRPr lang="en-IN" dirty="0"/>
          </a:p>
        </p:txBody>
      </p:sp>
      <p:sp>
        <p:nvSpPr>
          <p:cNvPr id="5" name="Rectangle 2">
            <a:extLst>
              <a:ext uri="{FF2B5EF4-FFF2-40B4-BE49-F238E27FC236}">
                <a16:creationId xmlns:a16="http://schemas.microsoft.com/office/drawing/2014/main" id="{0FCD6037-9121-F756-5515-6EDD1CE34DD8}"/>
              </a:ext>
            </a:extLst>
          </p:cNvPr>
          <p:cNvSpPr>
            <a:spLocks noGrp="1" noChangeArrowheads="1"/>
          </p:cNvSpPr>
          <p:nvPr>
            <p:ph idx="1"/>
          </p:nvPr>
        </p:nvSpPr>
        <p:spPr bwMode="auto">
          <a:xfrm>
            <a:off x="1956816" y="1100342"/>
            <a:ext cx="7611391"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Introduce a PDA application that consolidates: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err="1">
                <a:ln>
                  <a:noFill/>
                </a:ln>
                <a:solidFill>
                  <a:schemeClr val="tx1"/>
                </a:solidFill>
                <a:effectLst/>
              </a:rPr>
              <a:t>Tesini</a:t>
            </a:r>
            <a:r>
              <a:rPr kumimoji="0" lang="en-US" altLang="en-US" sz="2000" i="0" u="none" strike="noStrike" cap="none" normalizeH="0" baseline="0" dirty="0">
                <a:ln>
                  <a:noFill/>
                </a:ln>
                <a:solidFill>
                  <a:schemeClr val="tx1"/>
                </a:solidFill>
                <a:effectLst/>
              </a:rPr>
              <a:t> Mass – Limitation tickets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Dispute Tool – Dispute management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 Photo ID verification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CCI – Customer history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Genesis – Email communication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Jarvis – Previous conversations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Empower agents to resolve queries faster, on-the-go, with a single interface.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Improve agent performance, </a:t>
            </a:r>
            <a:r>
              <a:rPr kumimoji="0" lang="en-US" altLang="en-US" sz="2000" i="0" u="none" strike="noStrike" cap="none" normalizeH="0" baseline="0" dirty="0" err="1">
                <a:ln>
                  <a:noFill/>
                </a:ln>
                <a:solidFill>
                  <a:schemeClr val="tx1"/>
                </a:solidFill>
                <a:effectLst/>
              </a:rPr>
              <a:t>CSAT</a:t>
            </a:r>
            <a:r>
              <a:rPr kumimoji="0" lang="en-US" altLang="en-US" sz="2000" i="0" u="none" strike="noStrike" cap="none" normalizeH="0" baseline="0" dirty="0">
                <a:ln>
                  <a:noFill/>
                </a:ln>
                <a:solidFill>
                  <a:schemeClr val="tx1"/>
                </a:solidFill>
                <a:effectLst/>
              </a:rPr>
              <a:t>, and operational flexibility.</a:t>
            </a:r>
          </a:p>
        </p:txBody>
      </p:sp>
    </p:spTree>
    <p:extLst>
      <p:ext uri="{BB962C8B-B14F-4D97-AF65-F5344CB8AC3E}">
        <p14:creationId xmlns:p14="http://schemas.microsoft.com/office/powerpoint/2010/main" val="184419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7C07D-D770-5678-A072-1D2F8FBC3D64}"/>
              </a:ext>
            </a:extLst>
          </p:cNvPr>
          <p:cNvSpPr>
            <a:spLocks noGrp="1"/>
          </p:cNvSpPr>
          <p:nvPr>
            <p:ph type="title"/>
          </p:nvPr>
        </p:nvSpPr>
        <p:spPr>
          <a:xfrm>
            <a:off x="1033272" y="146305"/>
            <a:ext cx="10320528" cy="868679"/>
          </a:xfrm>
        </p:spPr>
        <p:txBody>
          <a:bodyPr>
            <a:normAutofit/>
          </a:bodyPr>
          <a:lstStyle/>
          <a:p>
            <a:r>
              <a:rPr lang="en-IN" b="1" dirty="0">
                <a:latin typeface="+mn-lt"/>
              </a:rPr>
              <a:t>Purpose Statement (Goals)</a:t>
            </a:r>
          </a:p>
        </p:txBody>
      </p:sp>
      <p:sp>
        <p:nvSpPr>
          <p:cNvPr id="3" name="Content Placeholder 2">
            <a:extLst>
              <a:ext uri="{FF2B5EF4-FFF2-40B4-BE49-F238E27FC236}">
                <a16:creationId xmlns:a16="http://schemas.microsoft.com/office/drawing/2014/main" id="{5B8124AB-BE10-5F31-96CE-3A77E108FF96}"/>
              </a:ext>
            </a:extLst>
          </p:cNvPr>
          <p:cNvSpPr>
            <a:spLocks noGrp="1"/>
          </p:cNvSpPr>
          <p:nvPr>
            <p:ph idx="1"/>
          </p:nvPr>
        </p:nvSpPr>
        <p:spPr>
          <a:xfrm>
            <a:off x="832104" y="1225296"/>
            <a:ext cx="11009376" cy="5486399"/>
          </a:xfrm>
        </p:spPr>
        <p:txBody>
          <a:bodyPr>
            <a:normAutofit fontScale="25000" lnSpcReduction="20000"/>
          </a:bodyPr>
          <a:lstStyle/>
          <a:p>
            <a:pPr marL="0" indent="0">
              <a:buNone/>
            </a:pPr>
            <a:r>
              <a:rPr lang="en-US" sz="8000" b="1" dirty="0"/>
              <a:t>Purpose</a:t>
            </a:r>
          </a:p>
          <a:p>
            <a:pPr marL="0" indent="0">
              <a:buNone/>
            </a:pPr>
            <a:endParaRPr lang="en-US" sz="8000" b="1" dirty="0"/>
          </a:p>
          <a:p>
            <a:pPr marL="0" indent="0">
              <a:buNone/>
            </a:pPr>
            <a:r>
              <a:rPr lang="en-US" sz="7200" dirty="0"/>
              <a:t>Develop a PDA-based internal tool that consolidates key PayPal customer support systems (</a:t>
            </a:r>
            <a:r>
              <a:rPr lang="en-US" sz="7200" dirty="0" err="1"/>
              <a:t>Tesini</a:t>
            </a:r>
            <a:r>
              <a:rPr lang="en-US" sz="7200" dirty="0"/>
              <a:t> Mass, Dispute Tool, </a:t>
            </a:r>
            <a:r>
              <a:rPr lang="en-US" sz="7200" dirty="0" err="1"/>
              <a:t>MRZ</a:t>
            </a:r>
            <a:r>
              <a:rPr lang="en-US" sz="7200" dirty="0"/>
              <a:t>, CCI, Genesis, and Jarvis) into a secure, mobile-accessible application to streamline agent workflows and improve support efficiency.</a:t>
            </a:r>
          </a:p>
          <a:p>
            <a:pPr marL="0" indent="0">
              <a:buNone/>
            </a:pPr>
            <a:endParaRPr lang="en-US" sz="6400" dirty="0"/>
          </a:p>
          <a:p>
            <a:pPr marL="0" indent="0">
              <a:buNone/>
            </a:pPr>
            <a:r>
              <a:rPr lang="en-US" sz="8000" b="1" dirty="0"/>
              <a:t>Key Goals</a:t>
            </a:r>
          </a:p>
          <a:p>
            <a:pPr marL="0" indent="0">
              <a:buNone/>
            </a:pPr>
            <a:endParaRPr lang="en-US" sz="6400" b="1" dirty="0"/>
          </a:p>
          <a:p>
            <a:pPr marL="0" indent="0">
              <a:buNone/>
            </a:pPr>
            <a:r>
              <a:rPr lang="en-US" sz="6400" b="1" dirty="0"/>
              <a:t>Streamline Agent Workflow - </a:t>
            </a:r>
            <a:r>
              <a:rPr lang="en-US" sz="6400" dirty="0"/>
              <a:t>Integrate </a:t>
            </a:r>
            <a:r>
              <a:rPr lang="en-US" sz="6400" dirty="0" err="1"/>
              <a:t>Tesini</a:t>
            </a:r>
            <a:r>
              <a:rPr lang="en-US" sz="6400" dirty="0"/>
              <a:t>, Dispute Tool, </a:t>
            </a:r>
            <a:r>
              <a:rPr lang="en-US" sz="6400" dirty="0" err="1"/>
              <a:t>MRZ</a:t>
            </a:r>
            <a:r>
              <a:rPr lang="en-US" sz="6400" dirty="0"/>
              <a:t>, CCI, Genesis, and Jarvis into a single mobile platform.</a:t>
            </a:r>
          </a:p>
          <a:p>
            <a:pPr marL="0" indent="0">
              <a:buNone/>
            </a:pPr>
            <a:endParaRPr lang="en-US" sz="6400" dirty="0"/>
          </a:p>
          <a:p>
            <a:pPr marL="0" indent="0">
              <a:buNone/>
            </a:pPr>
            <a:r>
              <a:rPr lang="en-US" sz="6400" b="1" dirty="0"/>
              <a:t>Enhance Resolution Speed - </a:t>
            </a:r>
            <a:r>
              <a:rPr lang="en-US" sz="6400" dirty="0"/>
              <a:t>Enable faster access to key tools to reduce Average Handling Time (</a:t>
            </a:r>
            <a:r>
              <a:rPr lang="en-US" sz="6400" dirty="0" err="1"/>
              <a:t>AHT</a:t>
            </a:r>
            <a:r>
              <a:rPr lang="en-US" sz="6400" dirty="0"/>
              <a:t>).</a:t>
            </a:r>
          </a:p>
          <a:p>
            <a:pPr marL="0" indent="0">
              <a:buNone/>
            </a:pPr>
            <a:endParaRPr lang="en-US" sz="6400" dirty="0"/>
          </a:p>
          <a:p>
            <a:pPr marL="0" indent="0">
              <a:buNone/>
            </a:pPr>
            <a:r>
              <a:rPr lang="en-US" sz="6400" b="1" dirty="0"/>
              <a:t>Support On-the-Go Assistance - </a:t>
            </a:r>
            <a:r>
              <a:rPr lang="en-US" sz="6400" dirty="0"/>
              <a:t>Provide access to customer queries during travel, remote work, or high-load periods.</a:t>
            </a:r>
          </a:p>
          <a:p>
            <a:pPr marL="0" indent="0">
              <a:buNone/>
            </a:pPr>
            <a:endParaRPr lang="en-US" sz="6400" dirty="0"/>
          </a:p>
          <a:p>
            <a:pPr marL="0" indent="0">
              <a:buNone/>
            </a:pPr>
            <a:r>
              <a:rPr lang="en-US" sz="6400" b="1" dirty="0"/>
              <a:t>Improve First Contact Resolution (</a:t>
            </a:r>
            <a:r>
              <a:rPr lang="en-US" sz="6400" b="1" dirty="0" err="1"/>
              <a:t>FCR</a:t>
            </a:r>
            <a:r>
              <a:rPr lang="en-US" sz="6400" b="1" dirty="0"/>
              <a:t>) - </a:t>
            </a:r>
            <a:r>
              <a:rPr lang="en-US" sz="6400" dirty="0"/>
              <a:t>Offer full customer history and prior interactions to resolve issues in one go.</a:t>
            </a:r>
          </a:p>
          <a:p>
            <a:pPr marL="0" indent="0">
              <a:buNone/>
            </a:pPr>
            <a:endParaRPr lang="en-US" sz="6400" b="1" dirty="0"/>
          </a:p>
          <a:p>
            <a:pPr marL="0" indent="0">
              <a:buNone/>
            </a:pPr>
            <a:r>
              <a:rPr lang="en-US" sz="6400" b="1" dirty="0"/>
              <a:t>Ensure Secure &amp; Compliant Communication - </a:t>
            </a:r>
            <a:r>
              <a:rPr lang="en-US" sz="6400" dirty="0"/>
              <a:t>Use Genesis for sending emails within policy-compliant, role-based access controls.</a:t>
            </a:r>
          </a:p>
          <a:p>
            <a:pPr marL="0" indent="0">
              <a:buNone/>
            </a:pPr>
            <a:endParaRPr lang="en-US" sz="6400" b="1" dirty="0"/>
          </a:p>
          <a:p>
            <a:pPr marL="0" indent="0">
              <a:buNone/>
            </a:pPr>
            <a:r>
              <a:rPr lang="en-US" sz="6400" b="1" dirty="0"/>
              <a:t>Boost Productivity &amp; </a:t>
            </a:r>
            <a:r>
              <a:rPr lang="en-US" sz="6400" b="1" dirty="0" err="1"/>
              <a:t>CSAT</a:t>
            </a:r>
            <a:r>
              <a:rPr lang="en-US" sz="6400" b="1" dirty="0"/>
              <a:t> - </a:t>
            </a:r>
            <a:r>
              <a:rPr lang="en-US" sz="6400" dirty="0"/>
              <a:t>Empower agents with efficient tools to deliver high-quality support and improve satisfaction.</a:t>
            </a:r>
          </a:p>
          <a:p>
            <a:pPr marL="0" indent="0">
              <a:buNone/>
            </a:pPr>
            <a:endParaRPr lang="en-US" sz="6400" dirty="0"/>
          </a:p>
          <a:p>
            <a:endParaRPr lang="en-IN" dirty="0"/>
          </a:p>
        </p:txBody>
      </p:sp>
    </p:spTree>
    <p:extLst>
      <p:ext uri="{BB962C8B-B14F-4D97-AF65-F5344CB8AC3E}">
        <p14:creationId xmlns:p14="http://schemas.microsoft.com/office/powerpoint/2010/main" val="4044179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78827-7315-6DBB-D30D-BF153D64B747}"/>
              </a:ext>
            </a:extLst>
          </p:cNvPr>
          <p:cNvSpPr>
            <a:spLocks noGrp="1"/>
          </p:cNvSpPr>
          <p:nvPr>
            <p:ph type="title"/>
          </p:nvPr>
        </p:nvSpPr>
        <p:spPr>
          <a:xfrm>
            <a:off x="868680" y="365125"/>
            <a:ext cx="10485120" cy="686435"/>
          </a:xfrm>
        </p:spPr>
        <p:txBody>
          <a:bodyPr>
            <a:normAutofit fontScale="90000"/>
          </a:bodyPr>
          <a:lstStyle/>
          <a:p>
            <a:r>
              <a:rPr lang="en-IN" dirty="0">
                <a:latin typeface="+mn-lt"/>
              </a:rPr>
              <a:t>Project Objectives</a:t>
            </a:r>
          </a:p>
        </p:txBody>
      </p:sp>
      <p:sp>
        <p:nvSpPr>
          <p:cNvPr id="3" name="Content Placeholder 2">
            <a:extLst>
              <a:ext uri="{FF2B5EF4-FFF2-40B4-BE49-F238E27FC236}">
                <a16:creationId xmlns:a16="http://schemas.microsoft.com/office/drawing/2014/main" id="{184E29BE-0274-B3B2-78EF-89054D530AE2}"/>
              </a:ext>
            </a:extLst>
          </p:cNvPr>
          <p:cNvSpPr>
            <a:spLocks noGrp="1"/>
          </p:cNvSpPr>
          <p:nvPr>
            <p:ph idx="1"/>
          </p:nvPr>
        </p:nvSpPr>
        <p:spPr>
          <a:xfrm>
            <a:off x="274320" y="1335025"/>
            <a:ext cx="11079480" cy="5266943"/>
          </a:xfrm>
        </p:spPr>
        <p:txBody>
          <a:bodyPr>
            <a:noAutofit/>
          </a:bodyPr>
          <a:lstStyle/>
          <a:p>
            <a:pPr marL="0" indent="0">
              <a:buNone/>
            </a:pPr>
            <a:r>
              <a:rPr lang="en-US" sz="2000" b="1" dirty="0"/>
              <a:t>Solution selection according to design criteria, specifications, and requirements - </a:t>
            </a:r>
            <a:r>
              <a:rPr lang="en-US" sz="2000" dirty="0"/>
              <a:t>Ensure the PDA tool aligns with PayPal's support process needs and integrates with </a:t>
            </a:r>
            <a:r>
              <a:rPr lang="en-US" sz="2000" dirty="0" err="1"/>
              <a:t>Tesini</a:t>
            </a:r>
            <a:r>
              <a:rPr lang="en-US" sz="2000" dirty="0"/>
              <a:t>, Dispute Tool, </a:t>
            </a:r>
            <a:r>
              <a:rPr lang="en-US" sz="2000" dirty="0" err="1"/>
              <a:t>MRZ</a:t>
            </a:r>
            <a:r>
              <a:rPr lang="en-US" sz="2000" dirty="0"/>
              <a:t>, CCI, Genesis, and Jarvis.</a:t>
            </a:r>
          </a:p>
          <a:p>
            <a:pPr marL="0" indent="0">
              <a:buNone/>
            </a:pPr>
            <a:endParaRPr lang="en-US" sz="2000" b="1" dirty="0"/>
          </a:p>
          <a:p>
            <a:pPr marL="0" indent="0">
              <a:buNone/>
            </a:pPr>
            <a:r>
              <a:rPr lang="en-US" sz="2000" b="1" dirty="0"/>
              <a:t>Solution prototyping and testing - </a:t>
            </a:r>
            <a:r>
              <a:rPr lang="en-US" sz="2000" dirty="0"/>
              <a:t>Build and test a functional prototype for usability, performance, and system compatibility.</a:t>
            </a:r>
          </a:p>
          <a:p>
            <a:pPr marL="0" indent="0">
              <a:buNone/>
            </a:pPr>
            <a:endParaRPr lang="en-US" sz="2000" dirty="0"/>
          </a:p>
          <a:p>
            <a:pPr marL="0" indent="0">
              <a:buNone/>
            </a:pPr>
            <a:r>
              <a:rPr lang="en-US" sz="2000" b="1" dirty="0"/>
              <a:t>Integration of internal tools into a unified mobile platform - </a:t>
            </a:r>
            <a:r>
              <a:rPr lang="en-US" sz="2000" dirty="0"/>
              <a:t>Combine all key support tools into one PDA application to reduce tool-switching and streamline workflows.</a:t>
            </a:r>
          </a:p>
          <a:p>
            <a:pPr marL="0" indent="0">
              <a:buNone/>
            </a:pPr>
            <a:endParaRPr lang="en-US" sz="2000" dirty="0"/>
          </a:p>
          <a:p>
            <a:pPr marL="0" indent="0">
              <a:buNone/>
            </a:pPr>
            <a:r>
              <a:rPr lang="en-US" sz="2000" b="1" dirty="0"/>
              <a:t>Improve agent accessibility and mobile response time - </a:t>
            </a:r>
            <a:r>
              <a:rPr lang="en-US" sz="2000" dirty="0"/>
              <a:t>Allow agents to respond to customer queries effectively while remote or on the move.</a:t>
            </a:r>
          </a:p>
          <a:p>
            <a:pPr marL="0" indent="0">
              <a:buNone/>
            </a:pPr>
            <a:endParaRPr lang="en-US" sz="2000" dirty="0"/>
          </a:p>
          <a:p>
            <a:pPr marL="0" indent="0">
              <a:buNone/>
            </a:pPr>
            <a:r>
              <a:rPr lang="en-US" sz="2000" b="1" dirty="0"/>
              <a:t>Enhance support quality with complete customer context - </a:t>
            </a:r>
            <a:r>
              <a:rPr lang="en-US" sz="2000" dirty="0"/>
              <a:t>Enable informed decision-making by giving agents real-time access to customer history and prior interactions.</a:t>
            </a:r>
            <a:endParaRPr lang="en-IN" sz="2000" dirty="0"/>
          </a:p>
        </p:txBody>
      </p:sp>
    </p:spTree>
    <p:extLst>
      <p:ext uri="{BB962C8B-B14F-4D97-AF65-F5344CB8AC3E}">
        <p14:creationId xmlns:p14="http://schemas.microsoft.com/office/powerpoint/2010/main" val="1961046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B1DFC-794B-732B-AFCC-E00B76CBA14F}"/>
              </a:ext>
            </a:extLst>
          </p:cNvPr>
          <p:cNvSpPr>
            <a:spLocks noGrp="1"/>
          </p:cNvSpPr>
          <p:nvPr>
            <p:ph type="title"/>
          </p:nvPr>
        </p:nvSpPr>
        <p:spPr>
          <a:xfrm>
            <a:off x="923544" y="365125"/>
            <a:ext cx="10430256" cy="915035"/>
          </a:xfrm>
        </p:spPr>
        <p:txBody>
          <a:bodyPr/>
          <a:lstStyle/>
          <a:p>
            <a:r>
              <a:rPr lang="en-IN" dirty="0">
                <a:latin typeface="+mn-lt"/>
              </a:rPr>
              <a:t>Success Criteria</a:t>
            </a:r>
          </a:p>
        </p:txBody>
      </p:sp>
      <p:sp>
        <p:nvSpPr>
          <p:cNvPr id="3" name="Content Placeholder 2">
            <a:extLst>
              <a:ext uri="{FF2B5EF4-FFF2-40B4-BE49-F238E27FC236}">
                <a16:creationId xmlns:a16="http://schemas.microsoft.com/office/drawing/2014/main" id="{8CF3FAAA-7A44-388D-9009-0E3BBAA9F4EC}"/>
              </a:ext>
            </a:extLst>
          </p:cNvPr>
          <p:cNvSpPr>
            <a:spLocks noGrp="1"/>
          </p:cNvSpPr>
          <p:nvPr>
            <p:ph idx="1"/>
          </p:nvPr>
        </p:nvSpPr>
        <p:spPr>
          <a:xfrm>
            <a:off x="838200" y="1563624"/>
            <a:ext cx="10820400" cy="5001768"/>
          </a:xfrm>
        </p:spPr>
        <p:txBody>
          <a:bodyPr>
            <a:normAutofit fontScale="77500" lnSpcReduction="20000"/>
          </a:bodyPr>
          <a:lstStyle/>
          <a:p>
            <a:pPr marL="0" indent="0">
              <a:buNone/>
            </a:pPr>
            <a:r>
              <a:rPr lang="en-US" b="1" dirty="0"/>
              <a:t>Improve records availability and accessibility - </a:t>
            </a:r>
            <a:r>
              <a:rPr lang="en-US" dirty="0"/>
              <a:t>Provide agents with mobile access to information, forms, and documents across </a:t>
            </a:r>
            <a:r>
              <a:rPr lang="en-US" dirty="0" err="1"/>
              <a:t>Tesini</a:t>
            </a:r>
            <a:r>
              <a:rPr lang="en-US" dirty="0"/>
              <a:t>, Dispute Tool, </a:t>
            </a:r>
            <a:r>
              <a:rPr lang="en-US" dirty="0" err="1"/>
              <a:t>MRZ</a:t>
            </a:r>
            <a:r>
              <a:rPr lang="en-US" dirty="0"/>
              <a:t>, CCI, Genesis, and Jarvis.</a:t>
            </a:r>
          </a:p>
          <a:p>
            <a:pPr marL="0" indent="0">
              <a:buNone/>
            </a:pPr>
            <a:endParaRPr lang="en-US" dirty="0"/>
          </a:p>
          <a:p>
            <a:pPr marL="0" indent="0">
              <a:buNone/>
            </a:pPr>
            <a:r>
              <a:rPr lang="en-US" b="1" dirty="0"/>
              <a:t>Reduce system downtime and response delays - </a:t>
            </a:r>
            <a:r>
              <a:rPr lang="en-US" dirty="0"/>
              <a:t>Ensure fast, reliable performance of integrated tools to minimize wait times and improve system responsiveness.</a:t>
            </a:r>
          </a:p>
          <a:p>
            <a:pPr marL="0" indent="0">
              <a:buNone/>
            </a:pPr>
            <a:endParaRPr lang="en-US" dirty="0"/>
          </a:p>
          <a:p>
            <a:pPr marL="0" indent="0">
              <a:buNone/>
            </a:pPr>
            <a:r>
              <a:rPr lang="en-US" b="1" dirty="0"/>
              <a:t>Full mobile functionality of internal tools - </a:t>
            </a:r>
            <a:r>
              <a:rPr lang="en-US" dirty="0"/>
              <a:t>Seamless operation of all support tools in a secure, PDA-optimized environment for agents on the move.</a:t>
            </a:r>
          </a:p>
          <a:p>
            <a:pPr marL="0" indent="0">
              <a:buNone/>
            </a:pPr>
            <a:endParaRPr lang="en-US" dirty="0"/>
          </a:p>
          <a:p>
            <a:pPr marL="0" indent="0">
              <a:buNone/>
            </a:pPr>
            <a:r>
              <a:rPr lang="en-US" b="1" dirty="0"/>
              <a:t>Reduce Average Handling Time (</a:t>
            </a:r>
            <a:r>
              <a:rPr lang="en-US" b="1" dirty="0" err="1"/>
              <a:t>AHT</a:t>
            </a:r>
            <a:r>
              <a:rPr lang="en-US" b="1" dirty="0"/>
              <a:t>) - </a:t>
            </a:r>
            <a:r>
              <a:rPr lang="en-US" dirty="0"/>
              <a:t>Streamline workflows to shorten resolution time through unified access and reduced tool-switching.</a:t>
            </a:r>
          </a:p>
          <a:p>
            <a:endParaRPr lang="en-US" dirty="0"/>
          </a:p>
          <a:p>
            <a:pPr marL="0" indent="0">
              <a:buNone/>
            </a:pPr>
            <a:r>
              <a:rPr lang="en-US" b="1" dirty="0"/>
              <a:t>Improve First Contact Resolution (</a:t>
            </a:r>
            <a:r>
              <a:rPr lang="en-US" b="1" dirty="0" err="1"/>
              <a:t>FCR</a:t>
            </a:r>
            <a:r>
              <a:rPr lang="en-US" b="1" dirty="0"/>
              <a:t>) &amp; Customer Satisfaction (</a:t>
            </a:r>
            <a:r>
              <a:rPr lang="en-US" b="1" dirty="0" err="1"/>
              <a:t>CSAT</a:t>
            </a:r>
            <a:r>
              <a:rPr lang="en-US" b="1" dirty="0"/>
              <a:t>) - </a:t>
            </a:r>
            <a:r>
              <a:rPr lang="en-US" dirty="0"/>
              <a:t>Enable agents to resolve queries more effectively and improve overall customer experience with complete context access.</a:t>
            </a:r>
          </a:p>
          <a:p>
            <a:endParaRPr lang="en-IN" dirty="0"/>
          </a:p>
        </p:txBody>
      </p:sp>
    </p:spTree>
    <p:extLst>
      <p:ext uri="{BB962C8B-B14F-4D97-AF65-F5344CB8AC3E}">
        <p14:creationId xmlns:p14="http://schemas.microsoft.com/office/powerpoint/2010/main" val="2705282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A3847-CEEB-5440-D880-7F5340FD8675}"/>
              </a:ext>
            </a:extLst>
          </p:cNvPr>
          <p:cNvSpPr>
            <a:spLocks noGrp="1"/>
          </p:cNvSpPr>
          <p:nvPr>
            <p:ph type="title"/>
          </p:nvPr>
        </p:nvSpPr>
        <p:spPr>
          <a:xfrm>
            <a:off x="771526" y="190501"/>
            <a:ext cx="5038724" cy="723899"/>
          </a:xfrm>
        </p:spPr>
        <p:txBody>
          <a:bodyPr/>
          <a:lstStyle/>
          <a:p>
            <a:r>
              <a:rPr lang="en-IN" dirty="0">
                <a:latin typeface="+mn-lt"/>
              </a:rPr>
              <a:t>Methods/Approach</a:t>
            </a:r>
          </a:p>
        </p:txBody>
      </p:sp>
      <p:sp>
        <p:nvSpPr>
          <p:cNvPr id="4" name="Rectangle 1">
            <a:extLst>
              <a:ext uri="{FF2B5EF4-FFF2-40B4-BE49-F238E27FC236}">
                <a16:creationId xmlns:a16="http://schemas.microsoft.com/office/drawing/2014/main" id="{46E91360-E230-A367-28F4-52398AE2437A}"/>
              </a:ext>
            </a:extLst>
          </p:cNvPr>
          <p:cNvSpPr>
            <a:spLocks noGrp="1" noChangeArrowheads="1"/>
          </p:cNvSpPr>
          <p:nvPr>
            <p:ph idx="1"/>
          </p:nvPr>
        </p:nvSpPr>
        <p:spPr bwMode="auto">
          <a:xfrm>
            <a:off x="594360" y="1545901"/>
            <a:ext cx="10588752" cy="460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n-IN" sz="1800" b="1" dirty="0"/>
              <a:t>Step 1: Establish Selection Committee &amp; Define Requirements</a:t>
            </a:r>
          </a:p>
          <a:p>
            <a:pPr marL="0" indent="0">
              <a:buNone/>
            </a:pPr>
            <a:r>
              <a:rPr lang="en-IN" sz="1800" dirty="0"/>
              <a:t>Form Agile team: Product Owner, Scrum Master, Developers, QA, Business Analysts, Support Ops SMEs.</a:t>
            </a:r>
          </a:p>
          <a:p>
            <a:pPr marL="0" indent="0">
              <a:buNone/>
            </a:pPr>
            <a:r>
              <a:rPr lang="en-IN" sz="1800" dirty="0"/>
              <a:t>Conduct stakeholder workshops to define Epics and User Stories.</a:t>
            </a:r>
          </a:p>
          <a:p>
            <a:pPr marL="0" indent="0">
              <a:buNone/>
            </a:pPr>
            <a:r>
              <a:rPr lang="en-IN" sz="1800" dirty="0"/>
              <a:t>Capture requirements for </a:t>
            </a:r>
            <a:r>
              <a:rPr lang="en-IN" sz="1800" dirty="0" err="1"/>
              <a:t>Tesini</a:t>
            </a:r>
            <a:r>
              <a:rPr lang="en-IN" sz="1800" dirty="0"/>
              <a:t>, Dispute Tool, </a:t>
            </a:r>
            <a:r>
              <a:rPr lang="en-IN" sz="1800" dirty="0" err="1"/>
              <a:t>MRZ</a:t>
            </a:r>
            <a:r>
              <a:rPr lang="en-IN" sz="1800" dirty="0"/>
              <a:t>, CCI, Genesis, and Jarvis integration.</a:t>
            </a:r>
          </a:p>
          <a:p>
            <a:pPr marL="0" indent="0">
              <a:buNone/>
            </a:pPr>
            <a:r>
              <a:rPr lang="en-IN" sz="1800" dirty="0"/>
              <a:t>Prioritize features using </a:t>
            </a:r>
            <a:r>
              <a:rPr lang="en-IN" sz="1800" dirty="0" err="1"/>
              <a:t>MoSCoW</a:t>
            </a:r>
            <a:r>
              <a:rPr lang="en-IN" sz="1800" dirty="0"/>
              <a:t> or </a:t>
            </a:r>
            <a:r>
              <a:rPr lang="en-IN" sz="1800" dirty="0" err="1"/>
              <a:t>WSJF</a:t>
            </a:r>
            <a:r>
              <a:rPr lang="en-IN" sz="1800" dirty="0"/>
              <a:t> techniques.</a:t>
            </a:r>
          </a:p>
          <a:p>
            <a:pPr marL="0" indent="0">
              <a:buNone/>
            </a:pPr>
            <a:br>
              <a:rPr kumimoji="0" lang="en-US" altLang="en-US" sz="1800" b="0" i="0" u="none" strike="noStrike" cap="none" normalizeH="0" baseline="0" dirty="0">
                <a:ln>
                  <a:noFill/>
                </a:ln>
                <a:solidFill>
                  <a:schemeClr val="tx1"/>
                </a:solidFill>
                <a:effectLst/>
              </a:rPr>
            </a:br>
            <a:r>
              <a:rPr lang="en-US" sz="1800" b="1" dirty="0"/>
              <a:t>Step 2: Select Vendors through Agile Discovery</a:t>
            </a:r>
          </a:p>
          <a:p>
            <a:pPr marL="0" indent="0">
              <a:buNone/>
            </a:pPr>
            <a:r>
              <a:rPr lang="en-US" sz="1800" dirty="0"/>
              <a:t>Issue RFP to potential vendors.</a:t>
            </a:r>
          </a:p>
          <a:p>
            <a:pPr marL="0" indent="0">
              <a:buNone/>
            </a:pPr>
            <a:r>
              <a:rPr lang="en-US" sz="1800" dirty="0"/>
              <a:t>Conduct vendor demos and technical deep-dives.</a:t>
            </a:r>
          </a:p>
          <a:p>
            <a:pPr marL="0" indent="0">
              <a:buNone/>
            </a:pPr>
            <a:r>
              <a:rPr lang="en-US" sz="1800" dirty="0"/>
              <a:t>Use Proof of Concept (PoC) sprints to validate fit and integration capability.</a:t>
            </a:r>
          </a:p>
          <a:p>
            <a:pPr marL="0" indent="0">
              <a:buNone/>
            </a:pPr>
            <a:r>
              <a:rPr lang="en-US" sz="1800" dirty="0"/>
              <a:t>Finalize vendor based on agility, scalability, and security.</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endParaRPr kumimoji="0" lang="en-US" altLang="en-US" sz="20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73230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B6C14-6E22-288F-F8F7-FB8FF478D3DE}"/>
              </a:ext>
            </a:extLst>
          </p:cNvPr>
          <p:cNvSpPr>
            <a:spLocks noGrp="1"/>
          </p:cNvSpPr>
          <p:nvPr>
            <p:ph type="title"/>
          </p:nvPr>
        </p:nvSpPr>
        <p:spPr>
          <a:xfrm>
            <a:off x="941832" y="365125"/>
            <a:ext cx="10411968" cy="45783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336AB736-9610-F9AE-2679-E29A2BE8C312}"/>
              </a:ext>
            </a:extLst>
          </p:cNvPr>
          <p:cNvSpPr>
            <a:spLocks noGrp="1"/>
          </p:cNvSpPr>
          <p:nvPr>
            <p:ph idx="1"/>
          </p:nvPr>
        </p:nvSpPr>
        <p:spPr>
          <a:xfrm>
            <a:off x="877824" y="1124712"/>
            <a:ext cx="10475976" cy="5052251"/>
          </a:xfrm>
        </p:spPr>
        <p:txBody>
          <a:bodyPr>
            <a:normAutofit/>
          </a:bodyPr>
          <a:lstStyle/>
          <a:p>
            <a:pPr marL="0" indent="0">
              <a:buNone/>
            </a:pPr>
            <a:r>
              <a:rPr lang="en-IN" sz="1900" b="1" dirty="0"/>
              <a:t>Step 3: Agile Implementation and Iterative Delivery</a:t>
            </a:r>
          </a:p>
          <a:p>
            <a:pPr marL="0" indent="0">
              <a:buNone/>
            </a:pPr>
            <a:r>
              <a:rPr lang="en-IN" sz="1900" dirty="0"/>
              <a:t>Sprint 0: Set up environments, tools, architecture.</a:t>
            </a:r>
          </a:p>
          <a:p>
            <a:pPr marL="0" indent="0">
              <a:buNone/>
            </a:pPr>
            <a:r>
              <a:rPr lang="en-IN" sz="1900" dirty="0"/>
              <a:t>Sprints 1–N:</a:t>
            </a:r>
          </a:p>
          <a:p>
            <a:pPr marL="457200" lvl="1" indent="0">
              <a:buNone/>
            </a:pPr>
            <a:r>
              <a:rPr lang="en-IN" sz="1900" dirty="0"/>
              <a:t>Build features in 2-week iterations.</a:t>
            </a:r>
          </a:p>
          <a:p>
            <a:pPr marL="457200" lvl="1" indent="0">
              <a:buNone/>
            </a:pPr>
            <a:r>
              <a:rPr lang="en-IN" sz="1900" dirty="0"/>
              <a:t>Integrate one internal system per sprint (e.g., Sprint 1: </a:t>
            </a:r>
            <a:r>
              <a:rPr lang="en-IN" sz="1900" dirty="0" err="1"/>
              <a:t>Tesini</a:t>
            </a:r>
            <a:r>
              <a:rPr lang="en-IN" sz="1900" dirty="0"/>
              <a:t>, Sprint 2: Dispute Tool).</a:t>
            </a:r>
          </a:p>
          <a:p>
            <a:pPr marL="457200" lvl="1" indent="0">
              <a:buNone/>
            </a:pPr>
            <a:r>
              <a:rPr lang="en-IN" sz="1900" dirty="0"/>
              <a:t>Continuous testing (unit, integration, UAT).</a:t>
            </a:r>
          </a:p>
          <a:p>
            <a:pPr marL="457200" lvl="1" indent="0">
              <a:buNone/>
            </a:pPr>
            <a:r>
              <a:rPr lang="en-IN" sz="1900" dirty="0"/>
              <a:t>Sprint demos and backlog grooming after each cycle.</a:t>
            </a:r>
          </a:p>
          <a:p>
            <a:pPr marL="0" indent="0">
              <a:buNone/>
            </a:pPr>
            <a:r>
              <a:rPr lang="en-IN" sz="1900" dirty="0"/>
              <a:t>Involve users regularly for feedback.</a:t>
            </a:r>
          </a:p>
          <a:p>
            <a:endParaRPr lang="en-IN" sz="1900" dirty="0"/>
          </a:p>
          <a:p>
            <a:pPr marL="0" indent="0">
              <a:buNone/>
            </a:pPr>
            <a:r>
              <a:rPr lang="en-US" sz="1900" b="1" dirty="0"/>
              <a:t>Step 4: Training and Support Setup</a:t>
            </a:r>
          </a:p>
          <a:p>
            <a:pPr marL="0" indent="0">
              <a:buNone/>
            </a:pPr>
            <a:r>
              <a:rPr lang="en-US" sz="1900" dirty="0"/>
              <a:t>Train end users and IT support staff during late-stage sprints.</a:t>
            </a:r>
          </a:p>
          <a:p>
            <a:pPr marL="0" indent="0">
              <a:buNone/>
            </a:pPr>
            <a:r>
              <a:rPr lang="en-US" sz="1900" dirty="0"/>
              <a:t>Create user manuals, knowledge base, and support playbooks.</a:t>
            </a:r>
          </a:p>
          <a:p>
            <a:pPr marL="0" indent="0">
              <a:buNone/>
            </a:pPr>
            <a:r>
              <a:rPr lang="en-US" sz="1900" dirty="0"/>
              <a:t>Establish </a:t>
            </a:r>
            <a:r>
              <a:rPr lang="en-US" sz="1900" dirty="0" err="1"/>
              <a:t>L1</a:t>
            </a:r>
            <a:r>
              <a:rPr lang="en-US" sz="1900" dirty="0"/>
              <a:t>/</a:t>
            </a:r>
            <a:r>
              <a:rPr lang="en-US" sz="1900" dirty="0" err="1"/>
              <a:t>L2</a:t>
            </a:r>
            <a:r>
              <a:rPr lang="en-US" sz="1900" dirty="0"/>
              <a:t> support models and feedback loops.</a:t>
            </a:r>
          </a:p>
          <a:p>
            <a:endParaRPr lang="en-IN" dirty="0"/>
          </a:p>
          <a:p>
            <a:endParaRPr lang="en-IN" dirty="0"/>
          </a:p>
          <a:p>
            <a:pPr marL="0" indent="0">
              <a:buNone/>
            </a:pPr>
            <a:endParaRPr lang="en-IN" dirty="0"/>
          </a:p>
        </p:txBody>
      </p:sp>
    </p:spTree>
    <p:extLst>
      <p:ext uri="{BB962C8B-B14F-4D97-AF65-F5344CB8AC3E}">
        <p14:creationId xmlns:p14="http://schemas.microsoft.com/office/powerpoint/2010/main" val="1190266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1252</Words>
  <Application>Microsoft Office PowerPoint</Application>
  <PresentationFormat>Widescreen</PresentationFormat>
  <Paragraphs>145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PDA</vt:lpstr>
      <vt:lpstr>            Situation/Problem/Opportunity</vt:lpstr>
      <vt:lpstr>Problem</vt:lpstr>
      <vt:lpstr>        Opportunity</vt:lpstr>
      <vt:lpstr>Purpose Statement (Goals)</vt:lpstr>
      <vt:lpstr>Project Objectives</vt:lpstr>
      <vt:lpstr>Success Criteria</vt:lpstr>
      <vt:lpstr>Methods/Approach</vt:lpstr>
      <vt:lpstr>PowerPoint Presentation</vt:lpstr>
      <vt:lpstr>PowerPoint Presentation</vt:lpstr>
      <vt:lpstr>PowerPoint Presentation</vt:lpstr>
      <vt:lpstr>Resources</vt:lpstr>
      <vt:lpstr>Risks and Dependencies</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renuka chilukuri</dc:creator>
  <cp:lastModifiedBy>renuka chilukuri</cp:lastModifiedBy>
  <cp:revision>1</cp:revision>
  <dcterms:created xsi:type="dcterms:W3CDTF">2025-06-24T12:35:34Z</dcterms:created>
  <dcterms:modified xsi:type="dcterms:W3CDTF">2025-06-27T05:22:44Z</dcterms:modified>
</cp:coreProperties>
</file>