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68" r:id="rId3"/>
    <p:sldId id="269" r:id="rId4"/>
    <p:sldId id="272" r:id="rId5"/>
    <p:sldId id="273" r:id="rId6"/>
    <p:sldId id="274" r:id="rId7"/>
    <p:sldId id="275" r:id="rId8"/>
    <p:sldId id="276" r:id="rId9"/>
    <p:sldId id="263" r:id="rId10"/>
    <p:sldId id="264" r:id="rId11"/>
    <p:sldId id="265" r:id="rId12"/>
    <p:sldId id="277"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6" d="100"/>
          <a:sy n="96" d="100"/>
        </p:scale>
        <p:origin x="978" y="5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86B702-3166-4526-B52E-0EBF3EDCADE6}" type="datetimeFigureOut">
              <a:rPr lang="en-IN" smtClean="0"/>
              <a:t>16-06-2025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DFA929-A20B-42D1-A6CD-A3DAC2AE2F63}" type="slidenum">
              <a:rPr lang="en-IN" smtClean="0"/>
              <a:t>‹#›</a:t>
            </a:fld>
            <a:endParaRPr lang="en-IN"/>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86B702-3166-4526-B52E-0EBF3EDCADE6}" type="datetimeFigureOut">
              <a:rPr lang="en-IN" smtClean="0"/>
              <a:t>16-06-2025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DFA929-A20B-42D1-A6CD-A3DAC2AE2F63}"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86B702-3166-4526-B52E-0EBF3EDCADE6}" type="datetimeFigureOut">
              <a:rPr lang="en-IN" smtClean="0"/>
              <a:t>16-06-2025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DFA929-A20B-42D1-A6CD-A3DAC2AE2F63}"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86B702-3166-4526-B52E-0EBF3EDCADE6}" type="datetimeFigureOut">
              <a:rPr lang="en-IN" smtClean="0"/>
              <a:t>16-06-2025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DFA929-A20B-42D1-A6CD-A3DAC2AE2F63}"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86B702-3166-4526-B52E-0EBF3EDCADE6}" type="datetimeFigureOut">
              <a:rPr lang="en-IN" smtClean="0"/>
              <a:t>16-06-2025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DFA929-A20B-42D1-A6CD-A3DAC2AE2F63}" type="slidenum">
              <a:rPr lang="en-IN" smtClean="0"/>
              <a:t>‹#›</a:t>
            </a:fld>
            <a:endParaRPr lang="en-IN"/>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86B702-3166-4526-B52E-0EBF3EDCADE6}" type="datetimeFigureOut">
              <a:rPr lang="en-IN" smtClean="0"/>
              <a:t>16-06-2025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DFA929-A20B-42D1-A6CD-A3DAC2AE2F63}"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86B702-3166-4526-B52E-0EBF3EDCADE6}" type="datetimeFigureOut">
              <a:rPr lang="en-IN" smtClean="0"/>
              <a:t>16-06-2025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BDFA929-A20B-42D1-A6CD-A3DAC2AE2F63}" type="slidenum">
              <a:rPr lang="en-IN" smtClean="0"/>
              <a:t>‹#›</a:t>
            </a:fld>
            <a:endParaRPr lang="en-IN"/>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586B702-3166-4526-B52E-0EBF3EDCADE6}" type="datetimeFigureOut">
              <a:rPr lang="en-IN" smtClean="0"/>
              <a:t>16-06-2025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BDFA929-A20B-42D1-A6CD-A3DAC2AE2F63}"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86B702-3166-4526-B52E-0EBF3EDCADE6}" type="datetimeFigureOut">
              <a:rPr lang="en-IN" smtClean="0"/>
              <a:t>16-06-2025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BDFA929-A20B-42D1-A6CD-A3DAC2AE2F63}"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86B702-3166-4526-B52E-0EBF3EDCADE6}" type="datetimeFigureOut">
              <a:rPr lang="en-IN" smtClean="0"/>
              <a:t>16-06-2025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DFA929-A20B-42D1-A6CD-A3DAC2AE2F63}" type="slidenum">
              <a:rPr lang="en-IN" smtClean="0"/>
              <a:t>‹#›</a:t>
            </a:fld>
            <a:endParaRPr lang="en-IN"/>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86B702-3166-4526-B52E-0EBF3EDCADE6}" type="datetimeFigureOut">
              <a:rPr lang="en-IN" smtClean="0"/>
              <a:t>16-06-2025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DFA929-A20B-42D1-A6CD-A3DAC2AE2F63}"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8586B702-3166-4526-B52E-0EBF3EDCADE6}" type="datetimeFigureOut">
              <a:rPr lang="en-IN" smtClean="0"/>
              <a:t>16-06-2025</a:t>
            </a:fld>
            <a:endParaRPr lang="en-IN"/>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IN"/>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BDFA929-A20B-42D1-A6CD-A3DAC2AE2F63}"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9552" y="643678"/>
            <a:ext cx="8599405" cy="584775"/>
          </a:xfrm>
          <a:prstGeom prst="rect">
            <a:avLst/>
          </a:prstGeom>
        </p:spPr>
        <p:txBody>
          <a:bodyPr wrap="none">
            <a:spAutoFit/>
          </a:bodyPr>
          <a:lstStyle/>
          <a:p>
            <a:r>
              <a:rPr lang="en-US" sz="3200" b="1" dirty="0">
                <a:latin typeface="Arial" panose="020B0604020202020204" pitchFamily="34" charset="0"/>
                <a:cs typeface="Arial" panose="020B0604020202020204" pitchFamily="34" charset="0"/>
              </a:rPr>
              <a:t>Project Title:- Digital salary account Project</a:t>
            </a:r>
            <a:endParaRPr lang="en-IN" sz="3200" dirty="0"/>
          </a:p>
        </p:txBody>
      </p:sp>
      <p:sp>
        <p:nvSpPr>
          <p:cNvPr id="7" name="Rectangle 6"/>
          <p:cNvSpPr/>
          <p:nvPr/>
        </p:nvSpPr>
        <p:spPr>
          <a:xfrm>
            <a:off x="1947258" y="3356992"/>
            <a:ext cx="5328592" cy="1569660"/>
          </a:xfrm>
          <a:prstGeom prst="rect">
            <a:avLst/>
          </a:prstGeom>
        </p:spPr>
        <p:txBody>
          <a:bodyPr wrap="square">
            <a:spAutoFit/>
          </a:bodyPr>
          <a:lstStyle/>
          <a:p>
            <a:pPr>
              <a:spcBef>
                <a:spcPct val="0"/>
              </a:spcBef>
            </a:pPr>
            <a:r>
              <a:rPr lang="en-US" sz="3200" b="1" dirty="0">
                <a:latin typeface="Arial" panose="020B0604020202020204" pitchFamily="34" charset="0"/>
                <a:cs typeface="Arial" panose="020B0604020202020204" pitchFamily="34" charset="0"/>
              </a:rPr>
              <a:t>Prepared by :- VAIBHAV BHAGAT</a:t>
            </a:r>
          </a:p>
          <a:p>
            <a:pPr>
              <a:spcBef>
                <a:spcPct val="0"/>
              </a:spcBef>
            </a:pPr>
            <a:r>
              <a:rPr lang="en-US" sz="3200" b="1" dirty="0">
                <a:latin typeface="Arial" panose="020B0604020202020204" pitchFamily="34" charset="0"/>
                <a:cs typeface="Arial" panose="020B0604020202020204" pitchFamily="34" charset="0"/>
              </a:rPr>
              <a:t>DATE:- 16-06-2025</a:t>
            </a:r>
          </a:p>
        </p:txBody>
      </p:sp>
    </p:spTree>
    <p:extLst>
      <p:ext uri="{BB962C8B-B14F-4D97-AF65-F5344CB8AC3E}">
        <p14:creationId xmlns:p14="http://schemas.microsoft.com/office/powerpoint/2010/main" val="597696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57053116"/>
              </p:ext>
            </p:extLst>
          </p:nvPr>
        </p:nvGraphicFramePr>
        <p:xfrm>
          <a:off x="1524000" y="1397000"/>
          <a:ext cx="6096000" cy="3216528"/>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0840">
                <a:tc>
                  <a:txBody>
                    <a:bodyPr/>
                    <a:lstStyle/>
                    <a:p>
                      <a:r>
                        <a:rPr lang="en-GB" dirty="0"/>
                        <a:t>Roles</a:t>
                      </a:r>
                      <a:endParaRPr lang="en-IN" dirty="0"/>
                    </a:p>
                  </a:txBody>
                  <a:tcPr/>
                </a:tc>
                <a:tc>
                  <a:txBody>
                    <a:bodyPr/>
                    <a:lstStyle/>
                    <a:p>
                      <a:r>
                        <a:rPr lang="en-GB" dirty="0"/>
                        <a:t>Resources</a:t>
                      </a:r>
                      <a:r>
                        <a:rPr lang="en-GB" baseline="0" dirty="0"/>
                        <a:t> in Project</a:t>
                      </a:r>
                      <a:endParaRPr lang="en-IN" dirty="0"/>
                    </a:p>
                  </a:txBody>
                  <a:tcPr/>
                </a:tc>
                <a:extLst>
                  <a:ext uri="{0D108BD9-81ED-4DB2-BD59-A6C34878D82A}">
                    <a16:rowId xmlns:a16="http://schemas.microsoft.com/office/drawing/2014/main" val="10000"/>
                  </a:ext>
                </a:extLst>
              </a:tr>
              <a:tr h="370840">
                <a:tc>
                  <a:txBody>
                    <a:bodyPr/>
                    <a:lstStyle/>
                    <a:p>
                      <a:r>
                        <a:rPr lang="en-GB" dirty="0"/>
                        <a:t>Product</a:t>
                      </a:r>
                      <a:r>
                        <a:rPr lang="en-GB" baseline="0" dirty="0"/>
                        <a:t> Owner </a:t>
                      </a:r>
                      <a:endParaRPr lang="en-IN" dirty="0"/>
                    </a:p>
                  </a:txBody>
                  <a:tcPr/>
                </a:tc>
                <a:tc>
                  <a:txBody>
                    <a:bodyPr/>
                    <a:lstStyle/>
                    <a:p>
                      <a:r>
                        <a:rPr lang="en-GB" dirty="0"/>
                        <a:t>Ketan</a:t>
                      </a:r>
                      <a:endParaRPr lang="en-IN" dirty="0"/>
                    </a:p>
                  </a:txBody>
                  <a:tcPr/>
                </a:tc>
                <a:extLst>
                  <a:ext uri="{0D108BD9-81ED-4DB2-BD59-A6C34878D82A}">
                    <a16:rowId xmlns:a16="http://schemas.microsoft.com/office/drawing/2014/main" val="10001"/>
                  </a:ext>
                </a:extLst>
              </a:tr>
              <a:tr h="370840">
                <a:tc>
                  <a:txBody>
                    <a:bodyPr/>
                    <a:lstStyle/>
                    <a:p>
                      <a:r>
                        <a:rPr lang="en-GB" dirty="0"/>
                        <a:t>Scrum Master</a:t>
                      </a:r>
                      <a:endParaRPr lang="en-IN" dirty="0"/>
                    </a:p>
                  </a:txBody>
                  <a:tcPr/>
                </a:tc>
                <a:tc>
                  <a:txBody>
                    <a:bodyPr/>
                    <a:lstStyle/>
                    <a:p>
                      <a:r>
                        <a:rPr lang="en-GB" dirty="0"/>
                        <a:t>Pawan</a:t>
                      </a:r>
                      <a:endParaRPr lang="en-IN" dirty="0"/>
                    </a:p>
                  </a:txBody>
                  <a:tcPr/>
                </a:tc>
                <a:extLst>
                  <a:ext uri="{0D108BD9-81ED-4DB2-BD59-A6C34878D82A}">
                    <a16:rowId xmlns:a16="http://schemas.microsoft.com/office/drawing/2014/main" val="10002"/>
                  </a:ext>
                </a:extLst>
              </a:tr>
              <a:tr h="370840">
                <a:tc>
                  <a:txBody>
                    <a:bodyPr/>
                    <a:lstStyle/>
                    <a:p>
                      <a:r>
                        <a:rPr lang="en-GB" dirty="0"/>
                        <a:t>Business Analyst</a:t>
                      </a:r>
                      <a:endParaRPr lang="en-IN" dirty="0"/>
                    </a:p>
                  </a:txBody>
                  <a:tcPr/>
                </a:tc>
                <a:tc>
                  <a:txBody>
                    <a:bodyPr/>
                    <a:lstStyle/>
                    <a:p>
                      <a:r>
                        <a:rPr lang="en-GB" dirty="0"/>
                        <a:t>Vaibhav</a:t>
                      </a:r>
                      <a:endParaRPr lang="en-IN" dirty="0"/>
                    </a:p>
                  </a:txBody>
                  <a:tcPr/>
                </a:tc>
                <a:extLst>
                  <a:ext uri="{0D108BD9-81ED-4DB2-BD59-A6C34878D82A}">
                    <a16:rowId xmlns:a16="http://schemas.microsoft.com/office/drawing/2014/main" val="10003"/>
                  </a:ext>
                </a:extLst>
              </a:tr>
              <a:tr h="620648">
                <a:tc>
                  <a:txBody>
                    <a:bodyPr/>
                    <a:lstStyle/>
                    <a:p>
                      <a:r>
                        <a:rPr lang="en-GB" dirty="0"/>
                        <a:t>Developers</a:t>
                      </a:r>
                      <a:endParaRPr lang="en-IN" dirty="0"/>
                    </a:p>
                  </a:txBody>
                  <a:tcPr/>
                </a:tc>
                <a:tc>
                  <a:txBody>
                    <a:bodyPr/>
                    <a:lstStyle/>
                    <a:p>
                      <a:r>
                        <a:rPr lang="en-GB" dirty="0" err="1"/>
                        <a:t>Jayesh</a:t>
                      </a:r>
                      <a:r>
                        <a:rPr lang="en-GB" dirty="0"/>
                        <a:t>,</a:t>
                      </a:r>
                      <a:r>
                        <a:rPr lang="en-GB" baseline="0" dirty="0"/>
                        <a:t> </a:t>
                      </a:r>
                      <a:r>
                        <a:rPr lang="en-GB" baseline="0" dirty="0" err="1"/>
                        <a:t>Nishikant</a:t>
                      </a:r>
                      <a:r>
                        <a:rPr lang="en-GB" baseline="0" dirty="0"/>
                        <a:t>, </a:t>
                      </a:r>
                      <a:r>
                        <a:rPr lang="en-GB" baseline="0" dirty="0" err="1"/>
                        <a:t>Jyoti</a:t>
                      </a:r>
                      <a:endParaRPr lang="en-IN" dirty="0"/>
                    </a:p>
                  </a:txBody>
                  <a:tcPr/>
                </a:tc>
                <a:extLst>
                  <a:ext uri="{0D108BD9-81ED-4DB2-BD59-A6C34878D82A}">
                    <a16:rowId xmlns:a16="http://schemas.microsoft.com/office/drawing/2014/main" val="10004"/>
                  </a:ext>
                </a:extLst>
              </a:tr>
              <a:tr h="370840">
                <a:tc>
                  <a:txBody>
                    <a:bodyPr/>
                    <a:lstStyle/>
                    <a:p>
                      <a:r>
                        <a:rPr lang="en-GB" dirty="0"/>
                        <a:t>Tester</a:t>
                      </a:r>
                      <a:endParaRPr lang="en-IN" dirty="0"/>
                    </a:p>
                  </a:txBody>
                  <a:tcPr/>
                </a:tc>
                <a:tc>
                  <a:txBody>
                    <a:bodyPr/>
                    <a:lstStyle/>
                    <a:p>
                      <a:r>
                        <a:rPr lang="en-GB" dirty="0"/>
                        <a:t>Mukund,</a:t>
                      </a:r>
                      <a:r>
                        <a:rPr lang="en-GB" baseline="0" dirty="0"/>
                        <a:t> Shubham</a:t>
                      </a:r>
                      <a:endParaRPr lang="en-IN" dirty="0"/>
                    </a:p>
                  </a:txBody>
                  <a:tcPr/>
                </a:tc>
                <a:extLst>
                  <a:ext uri="{0D108BD9-81ED-4DB2-BD59-A6C34878D82A}">
                    <a16:rowId xmlns:a16="http://schemas.microsoft.com/office/drawing/2014/main" val="1000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Cyber</a:t>
                      </a:r>
                      <a:r>
                        <a:rPr lang="en-GB" baseline="0" dirty="0"/>
                        <a:t> Security Expert</a:t>
                      </a:r>
                      <a:endParaRPr lang="en-IN" dirty="0"/>
                    </a:p>
                  </a:txBody>
                  <a:tcPr/>
                </a:tc>
                <a:tc>
                  <a:txBody>
                    <a:bodyPr/>
                    <a:lstStyle/>
                    <a:p>
                      <a:r>
                        <a:rPr lang="en-GB" dirty="0"/>
                        <a:t>Ritesh</a:t>
                      </a:r>
                      <a:endParaRPr lang="en-IN" dirty="0"/>
                    </a:p>
                  </a:txBody>
                  <a:tcPr/>
                </a:tc>
                <a:extLst>
                  <a:ext uri="{0D108BD9-81ED-4DB2-BD59-A6C34878D82A}">
                    <a16:rowId xmlns:a16="http://schemas.microsoft.com/office/drawing/2014/main" val="10006"/>
                  </a:ext>
                </a:extLst>
              </a:tr>
              <a:tr h="370840">
                <a:tc>
                  <a:txBody>
                    <a:bodyPr/>
                    <a:lstStyle/>
                    <a:p>
                      <a:r>
                        <a:rPr lang="en-GB" dirty="0"/>
                        <a:t>IT Support Engineer</a:t>
                      </a:r>
                      <a:endParaRPr lang="en-IN" dirty="0"/>
                    </a:p>
                  </a:txBody>
                  <a:tcPr/>
                </a:tc>
                <a:tc>
                  <a:txBody>
                    <a:bodyPr/>
                    <a:lstStyle/>
                    <a:p>
                      <a:r>
                        <a:rPr lang="en-GB" dirty="0"/>
                        <a:t>Preeti</a:t>
                      </a:r>
                    </a:p>
                  </a:txBody>
                  <a:tcPr/>
                </a:tc>
                <a:extLst>
                  <a:ext uri="{0D108BD9-81ED-4DB2-BD59-A6C34878D82A}">
                    <a16:rowId xmlns:a16="http://schemas.microsoft.com/office/drawing/2014/main" val="10007"/>
                  </a:ext>
                </a:extLst>
              </a:tr>
            </a:tbl>
          </a:graphicData>
        </a:graphic>
      </p:graphicFrame>
      <p:sp>
        <p:nvSpPr>
          <p:cNvPr id="3" name="TextBox 2"/>
          <p:cNvSpPr txBox="1"/>
          <p:nvPr/>
        </p:nvSpPr>
        <p:spPr>
          <a:xfrm>
            <a:off x="1475656" y="404664"/>
            <a:ext cx="6336704" cy="584775"/>
          </a:xfrm>
          <a:prstGeom prst="rect">
            <a:avLst/>
          </a:prstGeom>
          <a:noFill/>
        </p:spPr>
        <p:txBody>
          <a:bodyPr wrap="square" rtlCol="0">
            <a:spAutoFit/>
          </a:bodyPr>
          <a:lstStyle/>
          <a:p>
            <a:pPr algn="ctr"/>
            <a:r>
              <a:rPr lang="en-GB" sz="3200" b="1" dirty="0"/>
              <a:t>Required Resources</a:t>
            </a:r>
            <a:endParaRPr lang="en-IN" sz="3200" b="1" dirty="0"/>
          </a:p>
        </p:txBody>
      </p:sp>
    </p:spTree>
    <p:extLst>
      <p:ext uri="{BB962C8B-B14F-4D97-AF65-F5344CB8AC3E}">
        <p14:creationId xmlns:p14="http://schemas.microsoft.com/office/powerpoint/2010/main" val="2039417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476672"/>
            <a:ext cx="6408712" cy="584775"/>
          </a:xfrm>
          <a:prstGeom prst="rect">
            <a:avLst/>
          </a:prstGeom>
          <a:noFill/>
        </p:spPr>
        <p:txBody>
          <a:bodyPr wrap="square" rtlCol="0">
            <a:spAutoFit/>
          </a:bodyPr>
          <a:lstStyle/>
          <a:p>
            <a:r>
              <a:rPr lang="en-GB" sz="3200" b="1" dirty="0"/>
              <a:t>Required Time And Budget </a:t>
            </a:r>
            <a:endParaRPr lang="en-IN" sz="3200" b="1" dirty="0"/>
          </a:p>
        </p:txBody>
      </p:sp>
      <p:sp>
        <p:nvSpPr>
          <p:cNvPr id="3" name="TextBox 2"/>
          <p:cNvSpPr txBox="1"/>
          <p:nvPr/>
        </p:nvSpPr>
        <p:spPr>
          <a:xfrm>
            <a:off x="35496" y="1107584"/>
            <a:ext cx="9108504" cy="5570756"/>
          </a:xfrm>
          <a:prstGeom prst="rect">
            <a:avLst/>
          </a:prstGeom>
          <a:noFill/>
        </p:spPr>
        <p:txBody>
          <a:bodyPr wrap="square" rtlCol="0">
            <a:spAutoFit/>
          </a:bodyPr>
          <a:lstStyle/>
          <a:p>
            <a:pPr algn="ctr"/>
            <a:r>
              <a:rPr lang="en-GB" b="1" dirty="0"/>
              <a:t>Required Time line</a:t>
            </a:r>
          </a:p>
          <a:p>
            <a:pPr marL="285750" indent="-285750">
              <a:buFont typeface="Arial" panose="020B0604020202020204" pitchFamily="34" charset="0"/>
              <a:buChar char="•"/>
            </a:pPr>
            <a:r>
              <a:rPr lang="en-GB" sz="1600" dirty="0"/>
              <a:t>Requirement Analysis – 4-6 Weeks</a:t>
            </a:r>
          </a:p>
          <a:p>
            <a:pPr marL="285750" indent="-285750">
              <a:buFont typeface="Arial" panose="020B0604020202020204" pitchFamily="34" charset="0"/>
              <a:buChar char="•"/>
            </a:pPr>
            <a:r>
              <a:rPr lang="en-GB" sz="1600" dirty="0"/>
              <a:t>System Architecture – 4-6 Weeks</a:t>
            </a:r>
          </a:p>
          <a:p>
            <a:pPr marL="285750" indent="-285750">
              <a:buFont typeface="Arial" panose="020B0604020202020204" pitchFamily="34" charset="0"/>
              <a:buChar char="•"/>
            </a:pPr>
            <a:r>
              <a:rPr lang="en-GB" sz="1600" dirty="0"/>
              <a:t>UI Design – 8-10 Weeks</a:t>
            </a:r>
          </a:p>
          <a:p>
            <a:pPr marL="285750" indent="-285750">
              <a:buFont typeface="Arial" panose="020B0604020202020204" pitchFamily="34" charset="0"/>
              <a:buChar char="•"/>
            </a:pPr>
            <a:r>
              <a:rPr lang="en-GB" sz="1600" dirty="0"/>
              <a:t>Frontend &amp; Backend Development – 6 to 8 Months</a:t>
            </a:r>
          </a:p>
          <a:p>
            <a:pPr marL="285750" indent="-285750">
              <a:buFont typeface="Arial" panose="020B0604020202020204" pitchFamily="34" charset="0"/>
              <a:buChar char="•"/>
            </a:pPr>
            <a:r>
              <a:rPr lang="en-GB" sz="1600" dirty="0"/>
              <a:t>Integration( Banking System) – 4-6 Months</a:t>
            </a:r>
          </a:p>
          <a:p>
            <a:pPr marL="285750" indent="-285750">
              <a:buFont typeface="Arial" panose="020B0604020202020204" pitchFamily="34" charset="0"/>
              <a:buChar char="•"/>
            </a:pPr>
            <a:r>
              <a:rPr lang="en-GB" sz="1600" dirty="0"/>
              <a:t>Testing &amp; QA – 4-5 Months</a:t>
            </a:r>
          </a:p>
          <a:p>
            <a:pPr marL="285750" indent="-285750">
              <a:buFont typeface="Arial" panose="020B0604020202020204" pitchFamily="34" charset="0"/>
              <a:buChar char="•"/>
            </a:pPr>
            <a:r>
              <a:rPr lang="en-GB" sz="1600" dirty="0"/>
              <a:t>Security &amp; Compliance – 3-4 Months</a:t>
            </a:r>
          </a:p>
          <a:p>
            <a:pPr marL="285750" indent="-285750">
              <a:buFont typeface="Arial" panose="020B0604020202020204" pitchFamily="34" charset="0"/>
              <a:buChar char="•"/>
            </a:pPr>
            <a:r>
              <a:rPr lang="en-GB" sz="1600" dirty="0"/>
              <a:t>UAT(user Acceptance Testing) – 2-3 Months</a:t>
            </a:r>
          </a:p>
          <a:p>
            <a:pPr marL="285750" indent="-285750">
              <a:buFont typeface="Arial" panose="020B0604020202020204" pitchFamily="34" charset="0"/>
              <a:buChar char="•"/>
            </a:pPr>
            <a:r>
              <a:rPr lang="en-GB" sz="1600" dirty="0"/>
              <a:t>Deployment &amp; Training – 3-4 Months</a:t>
            </a:r>
          </a:p>
          <a:p>
            <a:pPr marL="285750" indent="-285750">
              <a:buFont typeface="Wingdings" pitchFamily="2" charset="2"/>
              <a:buChar char="Ø"/>
            </a:pPr>
            <a:endParaRPr lang="en-GB" sz="1600" dirty="0"/>
          </a:p>
          <a:p>
            <a:pPr marL="285750" indent="-285750">
              <a:buFont typeface="Wingdings" pitchFamily="2" charset="2"/>
              <a:buChar char="Ø"/>
            </a:pPr>
            <a:endParaRPr lang="en-GB" sz="1600" dirty="0"/>
          </a:p>
          <a:p>
            <a:pPr algn="ctr"/>
            <a:r>
              <a:rPr lang="en-GB" b="1" dirty="0"/>
              <a:t>Budget</a:t>
            </a:r>
            <a:endParaRPr lang="en-IN" b="1" dirty="0"/>
          </a:p>
          <a:p>
            <a:r>
              <a:rPr lang="en-GB" sz="1600" dirty="0"/>
              <a:t>The Budget required for developing digital on boarding Application for bank Can range between 50Lac to 1Cr Indian Rupees, Also it depends on the complexity of Features, Customization, Integration.</a:t>
            </a:r>
          </a:p>
          <a:p>
            <a:pPr fontAlgn="ctr"/>
            <a:r>
              <a:rPr lang="en-US" sz="1600" b="1" dirty="0"/>
              <a:t>Software licensing fees:</a:t>
            </a:r>
            <a:r>
              <a:rPr lang="en-US" sz="1600" dirty="0"/>
              <a:t> Cost of the License from Regulatory Authority’s  </a:t>
            </a:r>
          </a:p>
          <a:p>
            <a:pPr fontAlgn="ctr"/>
            <a:r>
              <a:rPr lang="en-US" sz="1600" b="1" dirty="0"/>
              <a:t>Development costs:</a:t>
            </a:r>
            <a:r>
              <a:rPr lang="en-US" sz="1600" dirty="0"/>
              <a:t> Cost of designing, coding, and testing the application. </a:t>
            </a:r>
          </a:p>
          <a:p>
            <a:pPr fontAlgn="ctr"/>
            <a:r>
              <a:rPr lang="en-US" sz="1600" b="1" dirty="0"/>
              <a:t>Data migration costs:</a:t>
            </a:r>
            <a:r>
              <a:rPr lang="en-US" sz="1600" dirty="0"/>
              <a:t> Transferring existing customer data into the new CRM system </a:t>
            </a:r>
          </a:p>
          <a:p>
            <a:pPr fontAlgn="ctr"/>
            <a:r>
              <a:rPr lang="en-US" sz="1600" b="1" dirty="0"/>
              <a:t>Implementation costs:</a:t>
            </a:r>
            <a:r>
              <a:rPr lang="en-US" sz="1600" dirty="0"/>
              <a:t> Setting up and Installation, configuring features, and training staff </a:t>
            </a:r>
          </a:p>
          <a:p>
            <a:r>
              <a:rPr lang="en-US" sz="1600" b="1" dirty="0"/>
              <a:t>Maintenance and support costs:</a:t>
            </a:r>
            <a:r>
              <a:rPr lang="en-US" sz="1600" dirty="0"/>
              <a:t> Ongoing updates, bug fixes, and technical support </a:t>
            </a:r>
          </a:p>
          <a:p>
            <a:endParaRPr lang="en-GB" sz="1600" dirty="0"/>
          </a:p>
        </p:txBody>
      </p:sp>
    </p:spTree>
    <p:extLst>
      <p:ext uri="{BB962C8B-B14F-4D97-AF65-F5344CB8AC3E}">
        <p14:creationId xmlns:p14="http://schemas.microsoft.com/office/powerpoint/2010/main" val="3768832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algn="ctr"/>
            <a:r>
              <a:rPr lang="en-US" sz="3200" b="1" dirty="0">
                <a:latin typeface="Arial" panose="020B0604020202020204" pitchFamily="34" charset="0"/>
                <a:cs typeface="Arial" panose="020B0604020202020204" pitchFamily="34" charset="0"/>
              </a:rPr>
              <a:t>Risks and Dependencies</a:t>
            </a:r>
          </a:p>
        </p:txBody>
      </p:sp>
      <p:sp>
        <p:nvSpPr>
          <p:cNvPr id="3" name="Content Placeholder 2"/>
          <p:cNvSpPr>
            <a:spLocks noGrp="1"/>
          </p:cNvSpPr>
          <p:nvPr>
            <p:ph idx="1"/>
          </p:nvPr>
        </p:nvSpPr>
        <p:spPr>
          <a:xfrm>
            <a:off x="539552" y="1340768"/>
            <a:ext cx="8229600" cy="5059363"/>
          </a:xfrm>
        </p:spPr>
        <p:txBody>
          <a:bodyPr>
            <a:normAutofit/>
          </a:bodyPr>
          <a:lstStyle/>
          <a:p>
            <a:pPr marL="0" indent="0">
              <a:buNone/>
            </a:pPr>
            <a:r>
              <a:rPr lang="en-US" sz="1800" dirty="0">
                <a:latin typeface="Arial" panose="020B0604020202020204" pitchFamily="34" charset="0"/>
                <a:cs typeface="Arial" panose="020B0604020202020204" pitchFamily="34" charset="0"/>
              </a:rPr>
              <a:t>The most common Application implementation risks are</a:t>
            </a:r>
          </a:p>
          <a:p>
            <a:r>
              <a:rPr lang="en-US" sz="1600" dirty="0">
                <a:latin typeface="Arial" panose="020B0604020202020204" pitchFamily="34" charset="0"/>
                <a:cs typeface="Arial" panose="020B0604020202020204" pitchFamily="34" charset="0"/>
              </a:rPr>
              <a:t>1) Lack of executive support, </a:t>
            </a:r>
          </a:p>
          <a:p>
            <a:r>
              <a:rPr lang="en-US" sz="1600" dirty="0">
                <a:latin typeface="Arial" panose="020B0604020202020204" pitchFamily="34" charset="0"/>
                <a:cs typeface="Arial" panose="020B0604020202020204" pitchFamily="34" charset="0"/>
              </a:rPr>
              <a:t>2) Lack of stakeholder, and user input,</a:t>
            </a:r>
          </a:p>
          <a:p>
            <a:r>
              <a:rPr lang="en-US" sz="1600" dirty="0">
                <a:latin typeface="Arial" panose="020B0604020202020204" pitchFamily="34" charset="0"/>
                <a:cs typeface="Arial" panose="020B0604020202020204" pitchFamily="34" charset="0"/>
              </a:rPr>
              <a:t>3) Failure to effectively train to employees</a:t>
            </a:r>
          </a:p>
          <a:p>
            <a:r>
              <a:rPr lang="en-US" sz="1600" dirty="0">
                <a:latin typeface="Arial" panose="020B0604020202020204" pitchFamily="34" charset="0"/>
                <a:cs typeface="Arial" panose="020B0604020202020204" pitchFamily="34" charset="0"/>
              </a:rPr>
              <a:t>4) Poorly defined metrics</a:t>
            </a:r>
          </a:p>
          <a:p>
            <a:r>
              <a:rPr lang="en-US" sz="1600" dirty="0">
                <a:latin typeface="Arial" panose="020B0604020202020204" pitchFamily="34" charset="0"/>
                <a:cs typeface="Arial" panose="020B0604020202020204" pitchFamily="34" charset="0"/>
              </a:rPr>
              <a:t>5) Unclear goals and objectives</a:t>
            </a:r>
          </a:p>
          <a:p>
            <a:pPr algn="just"/>
            <a:r>
              <a:rPr lang="en-US" sz="1600" dirty="0">
                <a:latin typeface="Arial" panose="020B0604020202020204" pitchFamily="34" charset="0"/>
                <a:cs typeface="Arial" panose="020B0604020202020204" pitchFamily="34" charset="0"/>
              </a:rPr>
              <a:t>6)Compliance risk management in banks, especially in KYC and AML, involves policies and practices to minimize money laundering, and terrorist financing risks, ensuring regulatory compliance.</a:t>
            </a:r>
          </a:p>
          <a:p>
            <a:pPr algn="just"/>
            <a:r>
              <a:rPr lang="en-US" sz="1600" dirty="0">
                <a:latin typeface="Arial" panose="020B0604020202020204" pitchFamily="34" charset="0"/>
                <a:cs typeface="Arial" panose="020B0604020202020204" pitchFamily="34" charset="0"/>
              </a:rPr>
              <a:t>Gaps and Error while following guidelines from Regulatory Authorities'(RBI, PAN, AADHAAR)</a:t>
            </a:r>
          </a:p>
        </p:txBody>
      </p:sp>
    </p:spTree>
    <p:extLst>
      <p:ext uri="{BB962C8B-B14F-4D97-AF65-F5344CB8AC3E}">
        <p14:creationId xmlns:p14="http://schemas.microsoft.com/office/powerpoint/2010/main" val="298408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628800"/>
            <a:ext cx="8640960" cy="1477328"/>
          </a:xfrm>
          <a:prstGeom prst="rect">
            <a:avLst/>
          </a:prstGeom>
          <a:noFill/>
        </p:spPr>
        <p:txBody>
          <a:bodyPr wrap="square" rtlCol="0">
            <a:spAutoFit/>
          </a:bodyPr>
          <a:lstStyle/>
          <a:p>
            <a:r>
              <a:rPr lang="en-GB" dirty="0"/>
              <a:t>The implementation of this platform marks a significant step towards smooth transition to customer to on-board with bank, and save the time and cost of employees and bank, We have successfully established a process to track account leads, follow ups and conversion accounts to help employees to increase their efficiency and help to achieve their target.</a:t>
            </a:r>
            <a:endParaRPr lang="en-IN" dirty="0"/>
          </a:p>
        </p:txBody>
      </p:sp>
      <p:sp>
        <p:nvSpPr>
          <p:cNvPr id="3" name="TextBox 2"/>
          <p:cNvSpPr txBox="1"/>
          <p:nvPr/>
        </p:nvSpPr>
        <p:spPr>
          <a:xfrm>
            <a:off x="2051720" y="576348"/>
            <a:ext cx="4176464" cy="584775"/>
          </a:xfrm>
          <a:prstGeom prst="rect">
            <a:avLst/>
          </a:prstGeom>
          <a:noFill/>
        </p:spPr>
        <p:txBody>
          <a:bodyPr wrap="square" rtlCol="0">
            <a:spAutoFit/>
          </a:bodyPr>
          <a:lstStyle/>
          <a:p>
            <a:pPr algn="ctr"/>
            <a:r>
              <a:rPr lang="en-GB" sz="3200" b="1" dirty="0"/>
              <a:t>Summary</a:t>
            </a:r>
            <a:endParaRPr lang="en-IN" b="1" dirty="0"/>
          </a:p>
        </p:txBody>
      </p:sp>
    </p:spTree>
    <p:extLst>
      <p:ext uri="{BB962C8B-B14F-4D97-AF65-F5344CB8AC3E}">
        <p14:creationId xmlns:p14="http://schemas.microsoft.com/office/powerpoint/2010/main" val="1767994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algn="ctr"/>
            <a:r>
              <a:rPr lang="en-US" sz="3200" b="1" dirty="0">
                <a:latin typeface="Arial" panose="020B0604020202020204" pitchFamily="34" charset="0"/>
                <a:cs typeface="Arial" panose="020B0604020202020204" pitchFamily="34" charset="0"/>
              </a:rPr>
              <a:t>SITUATION</a:t>
            </a:r>
          </a:p>
        </p:txBody>
      </p:sp>
      <p:sp>
        <p:nvSpPr>
          <p:cNvPr id="3" name="Content Placeholder 2"/>
          <p:cNvSpPr>
            <a:spLocks noGrp="1"/>
          </p:cNvSpPr>
          <p:nvPr>
            <p:ph idx="1"/>
          </p:nvPr>
        </p:nvSpPr>
        <p:spPr>
          <a:xfrm>
            <a:off x="467544" y="1124744"/>
            <a:ext cx="8229600" cy="5688632"/>
          </a:xfrm>
        </p:spPr>
        <p:txBody>
          <a:bodyPr>
            <a:normAutofit/>
          </a:bodyPr>
          <a:lstStyle/>
          <a:p>
            <a:pPr marL="0" indent="0">
              <a:buNone/>
            </a:pPr>
            <a:r>
              <a:rPr lang="en-US" sz="1600" dirty="0"/>
              <a:t>Kotak Mahindra Bank is India's Emerging top Commercial Bank with </a:t>
            </a:r>
            <a:r>
              <a:rPr lang="en-US" sz="1600" dirty="0" err="1"/>
              <a:t>approx</a:t>
            </a:r>
            <a:r>
              <a:rPr lang="en-US" sz="1600" dirty="0"/>
              <a:t> 3000 + Branches across India. Providing services in Landing and borrowing. Currently bank is having online services to their customer e.g.. Net banking, Mobile banking Application, WhatsApp banking. Currently the process for account is traditional opening is through physical documentation and complex and time taking, bank is looking to establish online platform for easy and hassle-free to avoid time consumption and prompt customer onboarding.</a:t>
            </a:r>
          </a:p>
          <a:p>
            <a:pPr marL="0" indent="0">
              <a:buNone/>
            </a:pPr>
            <a:endParaRPr lang="en-US" sz="1600" dirty="0"/>
          </a:p>
          <a:p>
            <a:pPr marL="0" indent="0" algn="ctr">
              <a:buNone/>
            </a:pPr>
            <a:r>
              <a:rPr lang="en-US" sz="3200" b="1" dirty="0"/>
              <a:t>PROBLEM</a:t>
            </a:r>
          </a:p>
          <a:p>
            <a:pPr>
              <a:buClr>
                <a:schemeClr val="tx1"/>
              </a:buClr>
            </a:pPr>
            <a:r>
              <a:rPr lang="en-US" sz="1600" dirty="0"/>
              <a:t>1.Current account opening process is a paper work it’s a time taking and lengthy process</a:t>
            </a:r>
          </a:p>
          <a:p>
            <a:pPr>
              <a:buClr>
                <a:schemeClr val="tx1"/>
              </a:buClr>
            </a:pPr>
            <a:r>
              <a:rPr lang="en-US" sz="1600" dirty="0"/>
              <a:t>2.Current process is costly, slow and difficult to track.</a:t>
            </a:r>
          </a:p>
          <a:p>
            <a:pPr>
              <a:buClr>
                <a:schemeClr val="tx1"/>
              </a:buClr>
            </a:pPr>
            <a:r>
              <a:rPr lang="en-US" sz="1600" dirty="0"/>
              <a:t>3.Average account opening takes a time around 7-10 days.</a:t>
            </a:r>
          </a:p>
          <a:p>
            <a:pPr>
              <a:buClr>
                <a:schemeClr val="tx1"/>
              </a:buClr>
            </a:pPr>
            <a:r>
              <a:rPr lang="en-US" sz="1600" dirty="0"/>
              <a:t>4.If there is any query or requirement raise by Account processing team then onboarding of customer is delayed.</a:t>
            </a:r>
          </a:p>
          <a:p>
            <a:pPr>
              <a:buClr>
                <a:schemeClr val="tx1"/>
              </a:buClr>
            </a:pPr>
            <a:r>
              <a:rPr lang="en-US" sz="1600" dirty="0"/>
              <a:t>5.Account opening form filled manually due to chances of mistake and error is there and operation team has to keep customer's profile on system which is time consuming in physical to online customer's profile creation.</a:t>
            </a:r>
          </a:p>
        </p:txBody>
      </p:sp>
    </p:spTree>
    <p:extLst>
      <p:ext uri="{BB962C8B-B14F-4D97-AF65-F5344CB8AC3E}">
        <p14:creationId xmlns:p14="http://schemas.microsoft.com/office/powerpoint/2010/main" val="332301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latin typeface="Arial" panose="020B0604020202020204" pitchFamily="34" charset="0"/>
                <a:cs typeface="Arial" panose="020B0604020202020204" pitchFamily="34" charset="0"/>
              </a:rPr>
              <a:t>OPPORTUNITY</a:t>
            </a:r>
          </a:p>
        </p:txBody>
      </p:sp>
      <p:sp>
        <p:nvSpPr>
          <p:cNvPr id="3" name="Content Placeholder 2"/>
          <p:cNvSpPr>
            <a:spLocks noGrp="1"/>
          </p:cNvSpPr>
          <p:nvPr>
            <p:ph idx="1"/>
          </p:nvPr>
        </p:nvSpPr>
        <p:spPr>
          <a:xfrm>
            <a:off x="457200" y="1219200"/>
            <a:ext cx="8229600" cy="5257800"/>
          </a:xfrm>
        </p:spPr>
        <p:txBody>
          <a:bodyPr/>
          <a:lstStyle/>
          <a:p>
            <a:pPr marL="0" indent="0">
              <a:buNone/>
            </a:pPr>
            <a:r>
              <a:rPr lang="en-US" sz="1600" dirty="0">
                <a:latin typeface="Arial" panose="020B0604020202020204" pitchFamily="34" charset="0"/>
                <a:cs typeface="Arial" panose="020B0604020202020204" pitchFamily="34" charset="0"/>
              </a:rPr>
              <a:t>Creating a online customer onboarding platform to help bank employees to save time, track the process promptly to provide opportunity to acquire more customers onboard. As a Bank’s perspective to transitioning traditional process to digital process to onboard customer quickly on bank platform, to gain more trust in process and customers and changing bank towards digitalization for better customer services and increasing bank’s customer handling efficiency.</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1. Enhanced user experience</a:t>
            </a:r>
          </a:p>
          <a:p>
            <a:r>
              <a:rPr lang="en-US" sz="1600" dirty="0">
                <a:latin typeface="Arial" panose="020B0604020202020204" pitchFamily="34" charset="0"/>
                <a:cs typeface="Arial" panose="020B0604020202020204" pitchFamily="34" charset="0"/>
              </a:rPr>
              <a:t>2. more effective and increase efficiency</a:t>
            </a:r>
          </a:p>
          <a:p>
            <a:r>
              <a:rPr lang="en-US" sz="1600" dirty="0">
                <a:latin typeface="Arial" panose="020B0604020202020204" pitchFamily="34" charset="0"/>
                <a:cs typeface="Arial" panose="020B0604020202020204" pitchFamily="34" charset="0"/>
              </a:rPr>
              <a:t>3. time and cost saving process</a:t>
            </a:r>
          </a:p>
          <a:p>
            <a:r>
              <a:rPr lang="en-US" sz="1600" dirty="0">
                <a:latin typeface="Arial" panose="020B0604020202020204" pitchFamily="34" charset="0"/>
                <a:cs typeface="Arial" panose="020B0604020202020204" pitchFamily="34" charset="0"/>
              </a:rPr>
              <a:t>4. Operational Efficiency</a:t>
            </a:r>
          </a:p>
          <a:p>
            <a:r>
              <a:rPr lang="en-US" sz="1600" dirty="0">
                <a:latin typeface="Arial" panose="020B0604020202020204" pitchFamily="34" charset="0"/>
                <a:cs typeface="Arial" panose="020B0604020202020204" pitchFamily="34" charset="0"/>
              </a:rPr>
              <a:t>5. Regulatory Compliance and Security </a:t>
            </a:r>
          </a:p>
          <a:p>
            <a:r>
              <a:rPr lang="en-US" sz="1600" dirty="0">
                <a:latin typeface="Arial" panose="020B0604020202020204" pitchFamily="34" charset="0"/>
                <a:cs typeface="Arial" panose="020B0604020202020204" pitchFamily="34" charset="0"/>
              </a:rPr>
              <a:t>6. fast Customer Acquisition</a:t>
            </a:r>
          </a:p>
          <a:p>
            <a:r>
              <a:rPr lang="en-US" sz="1600" dirty="0">
                <a:latin typeface="Arial" panose="020B0604020202020204" pitchFamily="34" charset="0"/>
                <a:cs typeface="Arial" panose="020B0604020202020204" pitchFamily="34" charset="0"/>
              </a:rPr>
              <a:t>7. Quick profile migration on Bank portal</a:t>
            </a:r>
          </a:p>
          <a:p>
            <a:r>
              <a:rPr lang="en-US" sz="1600" dirty="0">
                <a:latin typeface="Arial" panose="020B0604020202020204" pitchFamily="34" charset="0"/>
                <a:cs typeface="Arial" panose="020B0604020202020204" pitchFamily="34" charset="0"/>
              </a:rPr>
              <a:t>8. Scalability for Future Growth</a:t>
            </a:r>
          </a:p>
          <a:p>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3977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ctr"/>
            <a:r>
              <a:rPr lang="en-US" sz="3200" b="1" dirty="0">
                <a:latin typeface="Arial" panose="020B0604020202020204" pitchFamily="34" charset="0"/>
                <a:cs typeface="Arial" panose="020B0604020202020204" pitchFamily="34" charset="0"/>
              </a:rPr>
              <a:t>PURPOSE ( GOAL)</a:t>
            </a:r>
          </a:p>
        </p:txBody>
      </p:sp>
      <p:sp>
        <p:nvSpPr>
          <p:cNvPr id="3" name="Content Placeholder 2"/>
          <p:cNvSpPr>
            <a:spLocks noGrp="1"/>
          </p:cNvSpPr>
          <p:nvPr>
            <p:ph idx="1"/>
          </p:nvPr>
        </p:nvSpPr>
        <p:spPr>
          <a:xfrm>
            <a:off x="457200" y="1143000"/>
            <a:ext cx="8229600" cy="4983163"/>
          </a:xfrm>
        </p:spPr>
        <p:txBody>
          <a:bodyPr>
            <a:normAutofit/>
          </a:bodyPr>
          <a:lstStyle/>
          <a:p>
            <a:r>
              <a:rPr lang="en-US" sz="1600" dirty="0">
                <a:latin typeface="Arial" panose="020B0604020202020204" pitchFamily="34" charset="0"/>
                <a:cs typeface="Arial" panose="020B0604020202020204" pitchFamily="34" charset="0"/>
              </a:rPr>
              <a:t>The purpose or goal of building a </a:t>
            </a:r>
            <a:r>
              <a:rPr lang="en-GB" sz="1600" b="1" dirty="0">
                <a:latin typeface="Arial" panose="020B0604020202020204" pitchFamily="34" charset="0"/>
                <a:cs typeface="Arial" panose="020B0604020202020204" pitchFamily="34" charset="0"/>
              </a:rPr>
              <a:t>Digital salary account Project</a:t>
            </a:r>
            <a:r>
              <a:rPr lang="en-US" sz="1600" dirty="0">
                <a:latin typeface="Arial" panose="020B0604020202020204" pitchFamily="34" charset="0"/>
                <a:cs typeface="Arial" panose="020B0604020202020204" pitchFamily="34" charset="0"/>
              </a:rPr>
              <a:t> application for banking is to enhance customer onboarding for employees, to save time and cost in existing process, to provide quick and easy process for better customer relationships, streamline operations, and drive business growth by leveraging customer data and improving service delivery. Below are the detailed goals of a project in the banking context:</a:t>
            </a: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1. Improve Customer Experience</a:t>
            </a:r>
          </a:p>
          <a:p>
            <a:r>
              <a:rPr lang="en-US" sz="1600" dirty="0">
                <a:latin typeface="Arial" panose="020B0604020202020204" pitchFamily="34" charset="0"/>
                <a:cs typeface="Arial" panose="020B0604020202020204" pitchFamily="34" charset="0"/>
              </a:rPr>
              <a:t>2. Enhance Customer Acquisition and trust </a:t>
            </a:r>
          </a:p>
          <a:p>
            <a:r>
              <a:rPr lang="en-US" sz="1600" dirty="0">
                <a:latin typeface="Arial" panose="020B0604020202020204" pitchFamily="34" charset="0"/>
                <a:cs typeface="Arial" panose="020B0604020202020204" pitchFamily="34" charset="0"/>
              </a:rPr>
              <a:t>3. Drive more customer acquisition </a:t>
            </a:r>
          </a:p>
          <a:p>
            <a:r>
              <a:rPr lang="en-US" sz="1600" dirty="0">
                <a:latin typeface="Arial" panose="020B0604020202020204" pitchFamily="34" charset="0"/>
                <a:cs typeface="Arial" panose="020B0604020202020204" pitchFamily="34" charset="0"/>
              </a:rPr>
              <a:t>4. Helps to achieve their targets</a:t>
            </a:r>
          </a:p>
          <a:p>
            <a:r>
              <a:rPr lang="en-US" sz="1600" dirty="0">
                <a:latin typeface="Arial" panose="020B0604020202020204" pitchFamily="34" charset="0"/>
                <a:cs typeface="Arial" panose="020B0604020202020204" pitchFamily="34" charset="0"/>
              </a:rPr>
              <a:t>5. Increase Operational Efficiency</a:t>
            </a:r>
          </a:p>
          <a:p>
            <a:r>
              <a:rPr lang="en-US" sz="1600" dirty="0">
                <a:latin typeface="Arial" panose="020B0604020202020204" pitchFamily="34" charset="0"/>
                <a:cs typeface="Arial" panose="020B0604020202020204" pitchFamily="34" charset="0"/>
              </a:rPr>
              <a:t>6. Ensure Regulatory Compliance</a:t>
            </a:r>
          </a:p>
          <a:p>
            <a:r>
              <a:rPr lang="en-US" sz="1600" dirty="0">
                <a:latin typeface="Arial" panose="020B0604020202020204" pitchFamily="34" charset="0"/>
                <a:cs typeface="Arial" panose="020B0604020202020204" pitchFamily="34" charset="0"/>
              </a:rPr>
              <a:t>7. Foster Collaboration Across Teams</a:t>
            </a:r>
          </a:p>
          <a:p>
            <a:r>
              <a:rPr lang="en-US" sz="1600" dirty="0">
                <a:latin typeface="Arial" panose="020B0604020202020204" pitchFamily="34" charset="0"/>
                <a:cs typeface="Arial" panose="020B0604020202020204" pitchFamily="34" charset="0"/>
              </a:rPr>
              <a:t>8. Build Scalability for Future Growth</a:t>
            </a:r>
          </a:p>
          <a:p>
            <a:r>
              <a:rPr lang="en-US" sz="1600" dirty="0">
                <a:latin typeface="Arial" panose="020B0604020202020204" pitchFamily="34" charset="0"/>
                <a:cs typeface="Arial" panose="020B0604020202020204" pitchFamily="34" charset="0"/>
              </a:rPr>
              <a:t>9.Adhering security to customers profile through biometric integration</a:t>
            </a:r>
          </a:p>
        </p:txBody>
      </p:sp>
    </p:spTree>
    <p:extLst>
      <p:ext uri="{BB962C8B-B14F-4D97-AF65-F5344CB8AC3E}">
        <p14:creationId xmlns:p14="http://schemas.microsoft.com/office/powerpoint/2010/main" val="634745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lgn="ctr"/>
            <a:r>
              <a:rPr lang="en-US" sz="3200" b="1" dirty="0">
                <a:latin typeface="Arial" panose="020B0604020202020204" pitchFamily="34" charset="0"/>
                <a:cs typeface="Arial" panose="020B0604020202020204" pitchFamily="34" charset="0"/>
              </a:rPr>
              <a:t>PROJECT OBJECTIVE</a:t>
            </a:r>
          </a:p>
        </p:txBody>
      </p:sp>
      <p:sp>
        <p:nvSpPr>
          <p:cNvPr id="3" name="Content Placeholder 2"/>
          <p:cNvSpPr>
            <a:spLocks noGrp="1"/>
          </p:cNvSpPr>
          <p:nvPr>
            <p:ph idx="1"/>
          </p:nvPr>
        </p:nvSpPr>
        <p:spPr>
          <a:xfrm>
            <a:off x="457200" y="990600"/>
            <a:ext cx="8229600" cy="5486400"/>
          </a:xfrm>
        </p:spPr>
        <p:txBody>
          <a:bodyPr>
            <a:normAutofit/>
          </a:bodyPr>
          <a:lstStyle/>
          <a:p>
            <a:r>
              <a:rPr lang="en-US" sz="1600" dirty="0">
                <a:latin typeface="Arial" panose="020B0604020202020204" pitchFamily="34" charset="0"/>
                <a:cs typeface="Arial" panose="020B0604020202020204" pitchFamily="34" charset="0"/>
              </a:rPr>
              <a:t>The </a:t>
            </a:r>
            <a:r>
              <a:rPr lang="en-US" sz="1600" b="1" dirty="0">
                <a:latin typeface="Arial" panose="020B0604020202020204" pitchFamily="34" charset="0"/>
                <a:cs typeface="Arial" panose="020B0604020202020204" pitchFamily="34" charset="0"/>
              </a:rPr>
              <a:t>objective of a </a:t>
            </a:r>
            <a:r>
              <a:rPr lang="en-GB" sz="1600" b="1" dirty="0">
                <a:latin typeface="Arial" panose="020B0604020202020204" pitchFamily="34" charset="0"/>
                <a:cs typeface="Arial" panose="020B0604020202020204" pitchFamily="34" charset="0"/>
              </a:rPr>
              <a:t>Digital salary account Project </a:t>
            </a:r>
            <a:r>
              <a:rPr lang="en-US" sz="1600" dirty="0">
                <a:latin typeface="Arial" panose="020B0604020202020204" pitchFamily="34" charset="0"/>
                <a:cs typeface="Arial" panose="020B0604020202020204" pitchFamily="34" charset="0"/>
              </a:rPr>
              <a:t>is to enhance Employee’s existing working process, help employees to track their work help them to increase their efficiency, provide better customer satisfaction by bank </a:t>
            </a:r>
            <a:r>
              <a:rPr lang="en-US" sz="1600" dirty="0" err="1">
                <a:latin typeface="Arial" panose="020B0604020202020204" pitchFamily="34" charset="0"/>
                <a:cs typeface="Arial" panose="020B0604020202020204" pitchFamily="34" charset="0"/>
              </a:rPr>
              <a:t>offiicials</a:t>
            </a:r>
            <a:r>
              <a:rPr lang="en-US" sz="1600" dirty="0">
                <a:latin typeface="Arial" panose="020B0604020202020204" pitchFamily="34" charset="0"/>
                <a:cs typeface="Arial" panose="020B0604020202020204" pitchFamily="34" charset="0"/>
              </a:rPr>
              <a:t>, streamline customer onboarding process, improve operational efficiency, and drive business growth by leveraging data and technology. Specifically, the objectives could include:</a:t>
            </a: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600" dirty="0"/>
              <a:t>1. Enhanced Customer Experience</a:t>
            </a:r>
          </a:p>
          <a:p>
            <a:r>
              <a:rPr lang="en-US" sz="1600" dirty="0"/>
              <a:t>2. Centralized Customer Data</a:t>
            </a:r>
          </a:p>
          <a:p>
            <a:r>
              <a:rPr lang="en-US" sz="1600" dirty="0"/>
              <a:t>3. Improved Sales and Marketing</a:t>
            </a:r>
          </a:p>
          <a:p>
            <a:r>
              <a:rPr lang="en-US" sz="1600" dirty="0"/>
              <a:t>4. Operational Efficiency</a:t>
            </a:r>
          </a:p>
          <a:p>
            <a:r>
              <a:rPr lang="en-US" sz="1600" dirty="0"/>
              <a:t>5. Regulatory Compliance</a:t>
            </a:r>
          </a:p>
          <a:p>
            <a:r>
              <a:rPr lang="en-US" sz="1600" dirty="0"/>
              <a:t>6. Customer Retention and Loyalty</a:t>
            </a:r>
          </a:p>
          <a:p>
            <a:r>
              <a:rPr lang="en-US" sz="1600" dirty="0"/>
              <a:t>7. Business Insights and Reporting</a:t>
            </a:r>
          </a:p>
          <a:p>
            <a:r>
              <a:rPr lang="en-US" sz="1600" dirty="0"/>
              <a:t>8. Integration with Other Banking Systems</a:t>
            </a:r>
          </a:p>
          <a:p>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3181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algn="ctr"/>
            <a:r>
              <a:rPr lang="en-US" sz="3200" b="1" dirty="0">
                <a:latin typeface="Arial" panose="020B0604020202020204" pitchFamily="34" charset="0"/>
                <a:cs typeface="Arial" panose="020B0604020202020204" pitchFamily="34" charset="0"/>
              </a:rPr>
              <a:t>SUCCESS CRITERIA</a:t>
            </a:r>
          </a:p>
        </p:txBody>
      </p:sp>
      <p:sp>
        <p:nvSpPr>
          <p:cNvPr id="3" name="Content Placeholder 2"/>
          <p:cNvSpPr>
            <a:spLocks noGrp="1"/>
          </p:cNvSpPr>
          <p:nvPr>
            <p:ph idx="1"/>
          </p:nvPr>
        </p:nvSpPr>
        <p:spPr>
          <a:xfrm>
            <a:off x="457200" y="1219200"/>
            <a:ext cx="8229600" cy="4906963"/>
          </a:xfrm>
        </p:spPr>
        <p:txBody>
          <a:bodyPr>
            <a:normAutofit/>
          </a:bodyPr>
          <a:lstStyle/>
          <a:p>
            <a:r>
              <a:rPr lang="en-US" sz="1700" dirty="0">
                <a:latin typeface="Arial" panose="020B0604020202020204" pitchFamily="34" charset="0"/>
                <a:cs typeface="Arial" panose="020B0604020202020204" pitchFamily="34" charset="0"/>
              </a:rPr>
              <a:t>When developing a application for digital onboarding, success criteria include:</a:t>
            </a:r>
          </a:p>
          <a:p>
            <a:pPr fontAlgn="ctr"/>
            <a:r>
              <a:rPr lang="en-US" sz="1700" b="1" dirty="0">
                <a:latin typeface="Arial" panose="020B0604020202020204" pitchFamily="34" charset="0"/>
                <a:cs typeface="Arial" panose="020B0604020202020204" pitchFamily="34" charset="0"/>
              </a:rPr>
              <a:t>Strategic planning</a:t>
            </a:r>
            <a:r>
              <a:rPr lang="en-US" sz="1700" dirty="0">
                <a:latin typeface="Arial" panose="020B0604020202020204" pitchFamily="34" charset="0"/>
                <a:cs typeface="Arial" panose="020B0604020202020204" pitchFamily="34" charset="0"/>
              </a:rPr>
              <a:t>: Set clear goals that align with the employees and bank's needs and growth objectives </a:t>
            </a:r>
          </a:p>
          <a:p>
            <a:pPr fontAlgn="ctr"/>
            <a:r>
              <a:rPr lang="en-US" sz="1700" b="1" dirty="0">
                <a:latin typeface="Arial" panose="020B0604020202020204" pitchFamily="34" charset="0"/>
                <a:cs typeface="Arial" panose="020B0604020202020204" pitchFamily="34" charset="0"/>
              </a:rPr>
              <a:t>Ease of use</a:t>
            </a:r>
            <a:r>
              <a:rPr lang="en-US" sz="1700" dirty="0">
                <a:latin typeface="Arial" panose="020B0604020202020204" pitchFamily="34" charset="0"/>
                <a:cs typeface="Arial" panose="020B0604020202020204" pitchFamily="34" charset="0"/>
              </a:rPr>
              <a:t>: The online onboarding Application should be easy to use and adaptable to changing customer needs and banking trends.</a:t>
            </a:r>
          </a:p>
          <a:p>
            <a:pPr fontAlgn="ctr"/>
            <a:r>
              <a:rPr lang="en-US" sz="1700" b="1" dirty="0">
                <a:latin typeface="Arial" panose="020B0604020202020204" pitchFamily="34" charset="0"/>
                <a:cs typeface="Arial" panose="020B0604020202020204" pitchFamily="34" charset="0"/>
              </a:rPr>
              <a:t>Security and compliance</a:t>
            </a:r>
            <a:r>
              <a:rPr lang="en-US" sz="1700" dirty="0">
                <a:latin typeface="Arial" panose="020B0604020202020204" pitchFamily="34" charset="0"/>
                <a:cs typeface="Arial" panose="020B0604020202020204" pitchFamily="34" charset="0"/>
              </a:rPr>
              <a:t>: The Application should be secure and comply with data protection regulations.</a:t>
            </a:r>
          </a:p>
          <a:p>
            <a:pPr fontAlgn="ctr"/>
            <a:r>
              <a:rPr lang="en-US" sz="1700" b="1" dirty="0">
                <a:latin typeface="Arial" panose="020B0604020202020204" pitchFamily="34" charset="0"/>
                <a:cs typeface="Arial" panose="020B0604020202020204" pitchFamily="34" charset="0"/>
              </a:rPr>
              <a:t>Integration</a:t>
            </a:r>
            <a:r>
              <a:rPr lang="en-US" sz="1700" dirty="0">
                <a:latin typeface="Arial" panose="020B0604020202020204" pitchFamily="34" charset="0"/>
                <a:cs typeface="Arial" panose="020B0604020202020204" pitchFamily="34" charset="0"/>
              </a:rPr>
              <a:t>: The Application should integrate with existing banking systems and efficiently migrate data of new acquired customer on banks Database.</a:t>
            </a:r>
          </a:p>
          <a:p>
            <a:pPr fontAlgn="ctr"/>
            <a:r>
              <a:rPr lang="en-US" sz="1700" b="1" dirty="0">
                <a:latin typeface="Arial" panose="020B0604020202020204" pitchFamily="34" charset="0"/>
                <a:cs typeface="Arial" panose="020B0604020202020204" pitchFamily="34" charset="0"/>
              </a:rPr>
              <a:t>Training</a:t>
            </a:r>
            <a:r>
              <a:rPr lang="en-US" sz="1700" dirty="0">
                <a:latin typeface="Arial" panose="020B0604020202020204" pitchFamily="34" charset="0"/>
                <a:cs typeface="Arial" panose="020B0604020202020204" pitchFamily="34" charset="0"/>
              </a:rPr>
              <a:t>: Provide comprehensive training sessions to ensure users(employees) are proficient with the application to handle process</a:t>
            </a:r>
          </a:p>
          <a:p>
            <a:pPr fontAlgn="ctr"/>
            <a:r>
              <a:rPr lang="en-US" sz="1700" b="1" dirty="0">
                <a:latin typeface="Arial" panose="020B0604020202020204" pitchFamily="34" charset="0"/>
                <a:cs typeface="Arial" panose="020B0604020202020204" pitchFamily="34" charset="0"/>
              </a:rPr>
              <a:t>Monitoring and optimization</a:t>
            </a:r>
            <a:r>
              <a:rPr lang="en-US" sz="1700" dirty="0">
                <a:latin typeface="Arial" panose="020B0604020202020204" pitchFamily="34" charset="0"/>
                <a:cs typeface="Arial" panose="020B0604020202020204" pitchFamily="34" charset="0"/>
              </a:rPr>
              <a:t>: Encourage users to provide feedback on the application’s strengths and weaknesses and area to improve in process. </a:t>
            </a:r>
          </a:p>
          <a:p>
            <a:pPr fontAlgn="ctr"/>
            <a:r>
              <a:rPr lang="en-US" sz="1700" b="1" dirty="0">
                <a:latin typeface="Arial" panose="020B0604020202020204" pitchFamily="34" charset="0"/>
                <a:cs typeface="Arial" panose="020B0604020202020204" pitchFamily="34" charset="0"/>
              </a:rPr>
              <a:t>Customer experience</a:t>
            </a:r>
            <a:r>
              <a:rPr lang="en-US" sz="1700" dirty="0">
                <a:latin typeface="Arial" panose="020B0604020202020204" pitchFamily="34" charset="0"/>
                <a:cs typeface="Arial" panose="020B0604020202020204" pitchFamily="34" charset="0"/>
              </a:rPr>
              <a:t>: Improve customer service by providing fast onboarding experience, and help customer to trust on bank for future services .</a:t>
            </a:r>
          </a:p>
          <a:p>
            <a:pPr fontAlgn="ctr"/>
            <a:endParaRPr lang="en-US" dirty="0"/>
          </a:p>
          <a:p>
            <a:endParaRPr lang="en-US" dirty="0"/>
          </a:p>
        </p:txBody>
      </p:sp>
    </p:spTree>
    <p:extLst>
      <p:ext uri="{BB962C8B-B14F-4D97-AF65-F5344CB8AC3E}">
        <p14:creationId xmlns:p14="http://schemas.microsoft.com/office/powerpoint/2010/main" val="1037906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ctr"/>
            <a:r>
              <a:rPr lang="en-US" sz="3200" b="1" dirty="0">
                <a:latin typeface="Arial" panose="020B0604020202020204" pitchFamily="34" charset="0"/>
                <a:cs typeface="Arial" panose="020B0604020202020204" pitchFamily="34" charset="0"/>
              </a:rPr>
              <a:t>APPROACH</a:t>
            </a:r>
          </a:p>
        </p:txBody>
      </p:sp>
      <p:sp>
        <p:nvSpPr>
          <p:cNvPr id="3" name="Content Placeholder 2"/>
          <p:cNvSpPr>
            <a:spLocks noGrp="1"/>
          </p:cNvSpPr>
          <p:nvPr>
            <p:ph idx="1"/>
          </p:nvPr>
        </p:nvSpPr>
        <p:spPr>
          <a:xfrm>
            <a:off x="457200" y="1143000"/>
            <a:ext cx="8229600" cy="4983163"/>
          </a:xfrm>
        </p:spPr>
        <p:txBody>
          <a:bodyPr>
            <a:normAutofit/>
          </a:bodyPr>
          <a:lstStyle/>
          <a:p>
            <a:pPr marL="3200400" lvl="7" indent="0">
              <a:buNone/>
            </a:pPr>
            <a:endParaRPr lang="en-US" dirty="0"/>
          </a:p>
          <a:p>
            <a:pPr marL="0" indent="0">
              <a:buNone/>
            </a:pPr>
            <a:r>
              <a:rPr lang="en-US" sz="2200" b="1" dirty="0">
                <a:latin typeface="Arial" panose="020B0604020202020204" pitchFamily="34" charset="0"/>
                <a:cs typeface="Arial" panose="020B0604020202020204" pitchFamily="34" charset="0"/>
              </a:rPr>
              <a:t>1. Requirements Gathering and Business Analysis</a:t>
            </a:r>
          </a:p>
          <a:p>
            <a:r>
              <a:rPr lang="en-US" sz="1600" b="1" dirty="0">
                <a:latin typeface="Arial" panose="020B0604020202020204" pitchFamily="34" charset="0"/>
                <a:cs typeface="Arial" panose="020B0604020202020204" pitchFamily="34" charset="0"/>
              </a:rPr>
              <a:t>Stakeholder Interviews</a:t>
            </a:r>
            <a:r>
              <a:rPr lang="en-US" sz="1600" dirty="0">
                <a:latin typeface="Arial" panose="020B0604020202020204" pitchFamily="34" charset="0"/>
                <a:cs typeface="Arial" panose="020B0604020202020204" pitchFamily="34" charset="0"/>
              </a:rPr>
              <a:t> – Engage with bank employees, customer service teams, and compliance officers to understand needs.</a:t>
            </a:r>
          </a:p>
          <a:p>
            <a:r>
              <a:rPr lang="en-US" sz="1600" b="1" dirty="0">
                <a:latin typeface="Arial" panose="020B0604020202020204" pitchFamily="34" charset="0"/>
                <a:cs typeface="Arial" panose="020B0604020202020204" pitchFamily="34" charset="0"/>
              </a:rPr>
              <a:t>Elicitation techniques </a:t>
            </a:r>
            <a:r>
              <a:rPr lang="en-US" sz="1600" dirty="0">
                <a:latin typeface="Arial" panose="020B0604020202020204" pitchFamily="34" charset="0"/>
                <a:cs typeface="Arial" panose="020B0604020202020204" pitchFamily="34" charset="0"/>
              </a:rPr>
              <a:t>– Brainstorming, Observation, JAD Session, Interviews, Questionnaire</a:t>
            </a:r>
          </a:p>
          <a:p>
            <a:r>
              <a:rPr lang="en-US" sz="1600" b="1" dirty="0">
                <a:latin typeface="Arial" panose="020B0604020202020204" pitchFamily="34" charset="0"/>
                <a:cs typeface="Arial" panose="020B0604020202020204" pitchFamily="34" charset="0"/>
              </a:rPr>
              <a:t>Use Cases &amp; User Stories</a:t>
            </a:r>
            <a:r>
              <a:rPr lang="en-US" sz="1600" dirty="0">
                <a:latin typeface="Arial" panose="020B0604020202020204" pitchFamily="34" charset="0"/>
                <a:cs typeface="Arial" panose="020B0604020202020204" pitchFamily="34" charset="0"/>
              </a:rPr>
              <a:t> – Define scenarios such as customer onboarding, lead management, and complaint resolution.</a:t>
            </a:r>
          </a:p>
          <a:p>
            <a:r>
              <a:rPr lang="en-US" sz="1600" b="1" dirty="0">
                <a:latin typeface="Arial" panose="020B0604020202020204" pitchFamily="34" charset="0"/>
                <a:cs typeface="Arial" panose="020B0604020202020204" pitchFamily="34" charset="0"/>
              </a:rPr>
              <a:t>Regulatory Compliance</a:t>
            </a:r>
            <a:r>
              <a:rPr lang="en-US" sz="1600" dirty="0">
                <a:latin typeface="Arial" panose="020B0604020202020204" pitchFamily="34" charset="0"/>
                <a:cs typeface="Arial" panose="020B0604020202020204" pitchFamily="34" charset="0"/>
              </a:rPr>
              <a:t> – Ensure adherence to financial regulations (e.g</a:t>
            </a:r>
            <a:r>
              <a:rPr lang="en-US" sz="1600" b="1" dirty="0">
                <a:latin typeface="Arial" panose="020B0604020202020204" pitchFamily="34" charset="0"/>
                <a:cs typeface="Arial" panose="020B0604020202020204" pitchFamily="34" charset="0"/>
              </a:rPr>
              <a:t>., RBI, AADHAAR,</a:t>
            </a:r>
            <a:r>
              <a:rPr lang="en-US" sz="16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GDPR, PCI-DSS, AML, KYC</a:t>
            </a:r>
            <a:r>
              <a:rPr lang="en-US" sz="1600" dirty="0">
                <a:latin typeface="Arial" panose="020B0604020202020204" pitchFamily="34" charset="0"/>
                <a:cs typeface="Arial" panose="020B0604020202020204" pitchFamily="34" charset="0"/>
              </a:rPr>
              <a:t>).</a:t>
            </a:r>
          </a:p>
          <a:p>
            <a:r>
              <a:rPr lang="en-US" sz="1600" b="1" dirty="0">
                <a:latin typeface="Arial" panose="020B0604020202020204" pitchFamily="34" charset="0"/>
                <a:cs typeface="Arial" panose="020B0604020202020204" pitchFamily="34" charset="0"/>
              </a:rPr>
              <a:t>Process Mapping</a:t>
            </a:r>
            <a:r>
              <a:rPr lang="en-US" sz="1600" dirty="0">
                <a:latin typeface="Arial" panose="020B0604020202020204" pitchFamily="34" charset="0"/>
                <a:cs typeface="Arial" panose="020B0604020202020204" pitchFamily="34" charset="0"/>
              </a:rPr>
              <a:t> – Map existing workflows for customer interactions and identify gaps.</a:t>
            </a:r>
          </a:p>
          <a:p>
            <a:endParaRPr lang="en-US" dirty="0"/>
          </a:p>
        </p:txBody>
      </p:sp>
    </p:spTree>
    <p:extLst>
      <p:ext uri="{BB962C8B-B14F-4D97-AF65-F5344CB8AC3E}">
        <p14:creationId xmlns:p14="http://schemas.microsoft.com/office/powerpoint/2010/main" val="1641020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latin typeface="Arial" panose="020B0604020202020204" pitchFamily="34" charset="0"/>
                <a:cs typeface="Arial" panose="020B0604020202020204" pitchFamily="34" charset="0"/>
              </a:rPr>
              <a:t>Development Methodologies</a:t>
            </a:r>
            <a:br>
              <a:rPr lang="en-US" b="1"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p:txBody>
          <a:bodyPr>
            <a:normAutofit/>
          </a:bodyPr>
          <a:lstStyle/>
          <a:p>
            <a:pPr marL="0" indent="0">
              <a:buNone/>
            </a:pPr>
            <a:endParaRPr lang="en-US" sz="2000" b="1" dirty="0">
              <a:latin typeface="Arial" panose="020B0604020202020204" pitchFamily="34" charset="0"/>
              <a:cs typeface="Arial" panose="020B0604020202020204" pitchFamily="34" charset="0"/>
            </a:endParaRPr>
          </a:p>
          <a:p>
            <a:pPr marL="0" indent="0" algn="ctr">
              <a:buNone/>
            </a:pPr>
            <a:r>
              <a:rPr lang="en-US" sz="2000" b="1" dirty="0">
                <a:latin typeface="Arial" panose="020B0604020202020204" pitchFamily="34" charset="0"/>
                <a:cs typeface="Arial" panose="020B0604020202020204" pitchFamily="34" charset="0"/>
              </a:rPr>
              <a:t>Waterfall Methodology </a:t>
            </a:r>
          </a:p>
          <a:p>
            <a:r>
              <a:rPr lang="en-US" sz="2000" dirty="0">
                <a:latin typeface="Arial" panose="020B0604020202020204" pitchFamily="34" charset="0"/>
                <a:cs typeface="Arial" panose="020B0604020202020204" pitchFamily="34" charset="0"/>
              </a:rPr>
              <a:t>Structured approach to adhere strict regulation of regularity authority</a:t>
            </a:r>
          </a:p>
          <a:p>
            <a:r>
              <a:rPr lang="en-US" sz="2000" dirty="0">
                <a:latin typeface="Arial" panose="020B0604020202020204" pitchFamily="34" charset="0"/>
                <a:cs typeface="Arial" panose="020B0604020202020204" pitchFamily="34" charset="0"/>
              </a:rPr>
              <a:t>Every phase can include checkpoint for legal and compliance policies</a:t>
            </a:r>
          </a:p>
          <a:p>
            <a:r>
              <a:rPr lang="en-US" sz="2000" dirty="0">
                <a:latin typeface="Arial" panose="020B0604020202020204" pitchFamily="34" charset="0"/>
                <a:cs typeface="Arial" panose="020B0604020202020204" pitchFamily="34" charset="0"/>
              </a:rPr>
              <a:t>Bank’s prefer approach which is well defined and inline with exact expectation's due to regulatory financial institution's. </a:t>
            </a:r>
          </a:p>
          <a:p>
            <a:r>
              <a:rPr lang="en-US" sz="2000" dirty="0">
                <a:latin typeface="Arial" panose="020B0604020202020204" pitchFamily="34" charset="0"/>
                <a:cs typeface="Arial" panose="020B0604020202020204" pitchFamily="34" charset="0"/>
              </a:rPr>
              <a:t>Waterfall Approach is useful in well define requirement and large user base (If regulatory-heavy environment)</a:t>
            </a:r>
          </a:p>
          <a:p>
            <a:r>
              <a:rPr lang="en-US" sz="2000" dirty="0">
                <a:latin typeface="Arial" panose="020B0604020202020204" pitchFamily="34" charset="0"/>
                <a:cs typeface="Arial" panose="020B0604020202020204" pitchFamily="34" charset="0"/>
              </a:rPr>
              <a:t>Strict phased development (Requirement &gt; Design &gt; Development &gt; Testing &gt; Deployment)</a:t>
            </a:r>
          </a:p>
          <a:p>
            <a:r>
              <a:rPr lang="en-US" sz="2000" dirty="0">
                <a:latin typeface="Arial" panose="020B0604020202020204" pitchFamily="34" charset="0"/>
                <a:cs typeface="Arial" panose="020B0604020202020204" pitchFamily="34" charset="0"/>
              </a:rPr>
              <a:t>Detailed documentation to meet compliance</a:t>
            </a:r>
          </a:p>
          <a:p>
            <a:r>
              <a:rPr lang="en-US" sz="2000" dirty="0">
                <a:latin typeface="Arial" panose="020B0604020202020204" pitchFamily="34" charset="0"/>
                <a:cs typeface="Arial" panose="020B0604020202020204" pitchFamily="34" charset="0"/>
              </a:rPr>
              <a:t>Recommended for government-regulated banking projects</a:t>
            </a: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5428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8033" y="404664"/>
            <a:ext cx="5563511" cy="584775"/>
          </a:xfrm>
          <a:prstGeom prst="rect">
            <a:avLst/>
          </a:prstGeom>
        </p:spPr>
        <p:txBody>
          <a:bodyPr wrap="none">
            <a:spAutoFit/>
          </a:bodyPr>
          <a:lstStyle/>
          <a:p>
            <a:pPr algn="ctr"/>
            <a:r>
              <a:rPr lang="en-US" sz="3200" b="1" dirty="0">
                <a:latin typeface="Arial" panose="020B0604020202020204" pitchFamily="34" charset="0"/>
                <a:cs typeface="Arial" panose="020B0604020202020204" pitchFamily="34" charset="0"/>
              </a:rPr>
              <a:t>Key Features In Application</a:t>
            </a:r>
            <a:endParaRPr lang="en-IN" sz="3200" dirty="0"/>
          </a:p>
        </p:txBody>
      </p:sp>
      <p:sp>
        <p:nvSpPr>
          <p:cNvPr id="3" name="TextBox 2"/>
          <p:cNvSpPr txBox="1"/>
          <p:nvPr/>
        </p:nvSpPr>
        <p:spPr>
          <a:xfrm>
            <a:off x="0" y="1124744"/>
            <a:ext cx="9144000" cy="2031325"/>
          </a:xfrm>
          <a:prstGeom prst="rect">
            <a:avLst/>
          </a:prstGeom>
          <a:noFill/>
        </p:spPr>
        <p:txBody>
          <a:bodyPr wrap="square" rtlCol="0">
            <a:spAutoFit/>
          </a:bodyPr>
          <a:lstStyle/>
          <a:p>
            <a:pPr marL="285750" indent="-285750">
              <a:buFont typeface="Arial" panose="020B0604020202020204" pitchFamily="34" charset="0"/>
              <a:buChar char="•"/>
            </a:pPr>
            <a:r>
              <a:rPr lang="en-GB" dirty="0"/>
              <a:t>Employee’s Customer Acquisition Management</a:t>
            </a:r>
          </a:p>
          <a:p>
            <a:pPr marL="285750" indent="-285750">
              <a:buFont typeface="Arial" panose="020B0604020202020204" pitchFamily="34" charset="0"/>
              <a:buChar char="•"/>
            </a:pPr>
            <a:r>
              <a:rPr lang="en-GB" dirty="0"/>
              <a:t>Detailed view of assigned Lead’s, follow up’s and Converted Account Data.</a:t>
            </a:r>
          </a:p>
          <a:p>
            <a:pPr marL="285750" indent="-285750">
              <a:buFont typeface="Arial" panose="020B0604020202020204" pitchFamily="34" charset="0"/>
              <a:buChar char="•"/>
            </a:pPr>
            <a:r>
              <a:rPr lang="en-GB" dirty="0"/>
              <a:t>Options to select the type of account and details description of account’s</a:t>
            </a:r>
          </a:p>
          <a:p>
            <a:pPr marL="285750" indent="-285750">
              <a:buFont typeface="Arial" panose="020B0604020202020204" pitchFamily="34" charset="0"/>
              <a:buChar char="•"/>
            </a:pPr>
            <a:r>
              <a:rPr lang="en-GB" dirty="0"/>
              <a:t>Biometric Authentication to fetch customer details</a:t>
            </a:r>
          </a:p>
          <a:p>
            <a:pPr marL="285750" indent="-285750">
              <a:buFont typeface="Arial" panose="020B0604020202020204" pitchFamily="34" charset="0"/>
              <a:buChar char="•"/>
            </a:pPr>
            <a:r>
              <a:rPr lang="en-GB" dirty="0"/>
              <a:t>Automated KYC and AML Checks.</a:t>
            </a:r>
            <a:endParaRPr lang="en-IN" dirty="0"/>
          </a:p>
          <a:p>
            <a:pPr marL="285750" indent="-285750">
              <a:buFont typeface="Arial" panose="020B0604020202020204" pitchFamily="34" charset="0"/>
              <a:buChar char="•"/>
            </a:pPr>
            <a:r>
              <a:rPr lang="en-GB" dirty="0"/>
              <a:t>Privacy, Security and Compliance check </a:t>
            </a:r>
          </a:p>
          <a:p>
            <a:pPr marL="285750" indent="-285750">
              <a:buFont typeface="Arial" panose="020B0604020202020204" pitchFamily="34" charset="0"/>
              <a:buChar char="•"/>
            </a:pPr>
            <a:r>
              <a:rPr lang="en-GB" dirty="0"/>
              <a:t>Document Upload Support</a:t>
            </a:r>
          </a:p>
        </p:txBody>
      </p:sp>
    </p:spTree>
    <p:extLst>
      <p:ext uri="{BB962C8B-B14F-4D97-AF65-F5344CB8AC3E}">
        <p14:creationId xmlns:p14="http://schemas.microsoft.com/office/powerpoint/2010/main" val="1953784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1105</TotalTime>
  <Words>1309</Words>
  <Application>Microsoft Office PowerPoint</Application>
  <PresentationFormat>On-screen Show (4:3)</PresentationFormat>
  <Paragraphs>131</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Wingdings</vt:lpstr>
      <vt:lpstr>Clarity</vt:lpstr>
      <vt:lpstr>PowerPoint Presentation</vt:lpstr>
      <vt:lpstr>SITUATION</vt:lpstr>
      <vt:lpstr>OPPORTUNITY</vt:lpstr>
      <vt:lpstr>PURPOSE ( GOAL)</vt:lpstr>
      <vt:lpstr>PROJECT OBJECTIVE</vt:lpstr>
      <vt:lpstr>SUCCESS CRITERIA</vt:lpstr>
      <vt:lpstr>APPROACH</vt:lpstr>
      <vt:lpstr>Development Methodologies </vt:lpstr>
      <vt:lpstr>PowerPoint Presentation</vt:lpstr>
      <vt:lpstr>PowerPoint Presentation</vt:lpstr>
      <vt:lpstr>PowerPoint Presentation</vt:lpstr>
      <vt:lpstr>Risks and Dependencies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Preeti Pardhi</cp:lastModifiedBy>
  <cp:revision>37</cp:revision>
  <dcterms:created xsi:type="dcterms:W3CDTF">2025-04-02T17:00:08Z</dcterms:created>
  <dcterms:modified xsi:type="dcterms:W3CDTF">2025-06-16T15:43:49Z</dcterms:modified>
</cp:coreProperties>
</file>