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5" r:id="rId11"/>
    <p:sldId id="276" r:id="rId12"/>
    <p:sldId id="277" r:id="rId13"/>
    <p:sldId id="278" r:id="rId14"/>
    <p:sldId id="279" r:id="rId15"/>
    <p:sldId id="265" r:id="rId16"/>
    <p:sldId id="266" r:id="rId17"/>
    <p:sldId id="267" r:id="rId18"/>
    <p:sldId id="268" r:id="rId19"/>
    <p:sldId id="269" r:id="rId20"/>
    <p:sldId id="270" r:id="rId21"/>
    <p:sldId id="273" r:id="rId22"/>
    <p:sldId id="274"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88137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42720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1795834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1612503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7BF143-1B8E-4754-B588-506EB84EE4F6}" type="datetimeFigureOut">
              <a:rPr lang="en-IN" smtClean="0"/>
              <a:t>19-06-2025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382702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47BF143-1B8E-4754-B588-506EB84EE4F6}" type="datetimeFigureOut">
              <a:rPr lang="en-IN" smtClean="0"/>
              <a:t>19-06-2025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3088569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47BF143-1B8E-4754-B588-506EB84EE4F6}" type="datetimeFigureOut">
              <a:rPr lang="en-IN" smtClean="0"/>
              <a:t>19-06-2025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3976948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47BF143-1B8E-4754-B588-506EB84EE4F6}" type="datetimeFigureOut">
              <a:rPr lang="en-IN" smtClean="0"/>
              <a:t>19-06-2025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4238509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7BF143-1B8E-4754-B588-506EB84EE4F6}" type="datetimeFigureOut">
              <a:rPr lang="en-IN" smtClean="0"/>
              <a:t>19-06-2025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113946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7BF143-1B8E-4754-B588-506EB84EE4F6}" type="datetimeFigureOut">
              <a:rPr lang="en-IN" smtClean="0"/>
              <a:t>19-06-2025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384488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7BF143-1B8E-4754-B588-506EB84EE4F6}" type="datetimeFigureOut">
              <a:rPr lang="en-IN" smtClean="0"/>
              <a:t>19-06-2025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632105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7BF143-1B8E-4754-B588-506EB84EE4F6}" type="datetimeFigureOut">
              <a:rPr lang="en-IN" smtClean="0"/>
              <a:t>19-06-2025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E9D8A1-63AF-482C-A537-9405E19F99C9}" type="slidenum">
              <a:rPr lang="en-IN" smtClean="0"/>
              <a:t>‹#›</a:t>
            </a:fld>
            <a:endParaRPr lang="en-IN"/>
          </a:p>
        </p:txBody>
      </p:sp>
    </p:spTree>
    <p:extLst>
      <p:ext uri="{BB962C8B-B14F-4D97-AF65-F5344CB8AC3E}">
        <p14:creationId xmlns:p14="http://schemas.microsoft.com/office/powerpoint/2010/main" val="3233234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8537" y="2782389"/>
            <a:ext cx="9309463" cy="727573"/>
          </a:xfrm>
        </p:spPr>
        <p:txBody>
          <a:bodyPr>
            <a:normAutofit/>
          </a:bodyPr>
          <a:lstStyle/>
          <a:p>
            <a:r>
              <a:rPr lang="en-IN" sz="4000" b="1" dirty="0" smtClean="0">
                <a:solidFill>
                  <a:schemeClr val="accent5"/>
                </a:solidFill>
              </a:rPr>
              <a:t>Project Title: DB TRACKER</a:t>
            </a:r>
            <a:endParaRPr lang="en-IN" sz="4000" dirty="0">
              <a:solidFill>
                <a:schemeClr val="accent5"/>
              </a:solidFill>
            </a:endParaRPr>
          </a:p>
        </p:txBody>
      </p:sp>
      <p:sp>
        <p:nvSpPr>
          <p:cNvPr id="3" name="Subtitle 2"/>
          <p:cNvSpPr>
            <a:spLocks noGrp="1"/>
          </p:cNvSpPr>
          <p:nvPr>
            <p:ph type="subTitle" idx="1"/>
          </p:nvPr>
        </p:nvSpPr>
        <p:spPr>
          <a:xfrm>
            <a:off x="1441268" y="4764632"/>
            <a:ext cx="9144000" cy="1655762"/>
          </a:xfrm>
        </p:spPr>
        <p:txBody>
          <a:bodyPr/>
          <a:lstStyle/>
          <a:p>
            <a:r>
              <a:rPr lang="en-IN" b="1" dirty="0">
                <a:solidFill>
                  <a:schemeClr val="accent5"/>
                </a:solidFill>
              </a:rPr>
              <a:t>Prepared By</a:t>
            </a:r>
            <a:r>
              <a:rPr lang="en-IN" b="1" dirty="0" smtClean="0">
                <a:solidFill>
                  <a:schemeClr val="accent5"/>
                </a:solidFill>
              </a:rPr>
              <a:t>: SHRUTI PARASHAR                                      </a:t>
            </a:r>
            <a:r>
              <a:rPr lang="en-IN" b="1" dirty="0">
                <a:solidFill>
                  <a:schemeClr val="accent5"/>
                </a:solidFill>
              </a:rPr>
              <a:t>Date: </a:t>
            </a:r>
            <a:r>
              <a:rPr lang="en-IN" b="1" dirty="0" smtClean="0">
                <a:solidFill>
                  <a:schemeClr val="accent5"/>
                </a:solidFill>
              </a:rPr>
              <a:t>15</a:t>
            </a:r>
            <a:r>
              <a:rPr lang="en-IN" dirty="0" smtClean="0">
                <a:solidFill>
                  <a:schemeClr val="accent5"/>
                </a:solidFill>
              </a:rPr>
              <a:t>/06/2025</a:t>
            </a:r>
            <a:endParaRPr lang="en-IN" dirty="0">
              <a:solidFill>
                <a:schemeClr val="accent5"/>
              </a:solidFill>
            </a:endParaRPr>
          </a:p>
        </p:txBody>
      </p:sp>
    </p:spTree>
    <p:extLst>
      <p:ext uri="{BB962C8B-B14F-4D97-AF65-F5344CB8AC3E}">
        <p14:creationId xmlns:p14="http://schemas.microsoft.com/office/powerpoint/2010/main" val="2732559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2"/>
          </a:xfrm>
        </p:spPr>
        <p:style>
          <a:lnRef idx="1">
            <a:schemeClr val="accent1"/>
          </a:lnRef>
          <a:fillRef idx="3">
            <a:schemeClr val="accent1"/>
          </a:fillRef>
          <a:effectRef idx="2">
            <a:schemeClr val="accent1"/>
          </a:effectRef>
          <a:fontRef idx="minor">
            <a:schemeClr val="lt1"/>
          </a:fontRef>
        </p:style>
        <p:txBody>
          <a:bodyPr>
            <a:normAutofit/>
          </a:bodyPr>
          <a:lstStyle/>
          <a:p>
            <a:r>
              <a:rPr lang="en-US" sz="2400" dirty="0" smtClean="0"/>
              <a:t>Waterfall method</a:t>
            </a:r>
            <a:endParaRPr lang="en-IN" sz="2400" dirty="0"/>
          </a:p>
        </p:txBody>
      </p:sp>
      <p:sp>
        <p:nvSpPr>
          <p:cNvPr id="3" name="Content Placeholder 2"/>
          <p:cNvSpPr>
            <a:spLocks noGrp="1"/>
          </p:cNvSpPr>
          <p:nvPr>
            <p:ph idx="1"/>
          </p:nvPr>
        </p:nvSpPr>
        <p:spPr>
          <a:xfrm>
            <a:off x="838200" y="1136469"/>
            <a:ext cx="10515600" cy="5040494"/>
          </a:xfrm>
        </p:spPr>
        <p:txBody>
          <a:bodyPr>
            <a:normAutofit/>
          </a:bodyPr>
          <a:lstStyle/>
          <a:p>
            <a:pPr>
              <a:buFont typeface="Wingdings" panose="05000000000000000000" pitchFamily="2" charset="2"/>
              <a:buChar char="§"/>
            </a:pPr>
            <a:r>
              <a:rPr lang="en-IN" sz="1800" b="1" dirty="0" smtClean="0"/>
              <a:t>Requirement </a:t>
            </a:r>
            <a:r>
              <a:rPr lang="en-IN" sz="1800" b="1" dirty="0"/>
              <a:t>Gathering </a:t>
            </a:r>
            <a:r>
              <a:rPr lang="en-IN" sz="1800" b="1" dirty="0" smtClean="0"/>
              <a:t>:-</a:t>
            </a:r>
            <a:r>
              <a:rPr lang="en-IN" sz="1800" dirty="0"/>
              <a:t>Understand the pain points in the current semi-online </a:t>
            </a:r>
            <a:r>
              <a:rPr lang="en-IN" sz="1800" dirty="0" smtClean="0"/>
              <a:t>system</a:t>
            </a:r>
          </a:p>
          <a:p>
            <a:pPr>
              <a:buFont typeface="Wingdings" panose="05000000000000000000" pitchFamily="2" charset="2"/>
              <a:buChar char="§"/>
            </a:pPr>
            <a:r>
              <a:rPr lang="en-IN" sz="1800" b="1" dirty="0"/>
              <a:t>Gather Requirements</a:t>
            </a:r>
            <a:r>
              <a:rPr lang="en-IN" sz="1800" dirty="0"/>
              <a:t> </a:t>
            </a:r>
            <a:r>
              <a:rPr lang="en-IN" sz="1800" dirty="0" smtClean="0"/>
              <a:t>from:-</a:t>
            </a:r>
            <a:endParaRPr lang="en-IN" dirty="0"/>
          </a:p>
          <a:p>
            <a:pPr lvl="1">
              <a:buFont typeface="Wingdings" panose="05000000000000000000" pitchFamily="2" charset="2"/>
              <a:buChar char="§"/>
            </a:pPr>
            <a:r>
              <a:rPr lang="en-IN" sz="1800" dirty="0"/>
              <a:t>Sales employees</a:t>
            </a:r>
          </a:p>
          <a:p>
            <a:pPr lvl="1">
              <a:buFont typeface="Wingdings" panose="05000000000000000000" pitchFamily="2" charset="2"/>
              <a:buChar char="§"/>
            </a:pPr>
            <a:r>
              <a:rPr lang="en-IN" sz="1800" dirty="0"/>
              <a:t>Branch Sales Managers (BSMs)</a:t>
            </a:r>
          </a:p>
          <a:p>
            <a:pPr lvl="1">
              <a:buFont typeface="Wingdings" panose="05000000000000000000" pitchFamily="2" charset="2"/>
              <a:buChar char="§"/>
            </a:pPr>
            <a:r>
              <a:rPr lang="en-IN" sz="1800" dirty="0"/>
              <a:t>Mumbai processing team</a:t>
            </a:r>
          </a:p>
          <a:p>
            <a:pPr lvl="1">
              <a:buFont typeface="Wingdings" panose="05000000000000000000" pitchFamily="2" charset="2"/>
              <a:buChar char="§"/>
            </a:pPr>
            <a:r>
              <a:rPr lang="en-IN" sz="1800" dirty="0"/>
              <a:t>IT and Compliance departments</a:t>
            </a:r>
          </a:p>
          <a:p>
            <a:pPr lvl="1">
              <a:buFont typeface="Wingdings" panose="05000000000000000000" pitchFamily="2" charset="2"/>
              <a:buChar char="§"/>
            </a:pPr>
            <a:r>
              <a:rPr lang="en-IN" sz="1800" dirty="0"/>
              <a:t>Customers (via feedback)</a:t>
            </a:r>
          </a:p>
          <a:p>
            <a:pPr lvl="0">
              <a:buFont typeface="Wingdings" panose="05000000000000000000" pitchFamily="2" charset="2"/>
              <a:buChar char="§"/>
            </a:pPr>
            <a:r>
              <a:rPr lang="en-US" sz="1800" b="1" dirty="0" err="1" smtClean="0"/>
              <a:t>Requirment</a:t>
            </a:r>
            <a:r>
              <a:rPr lang="en-US" sz="1800" b="1" dirty="0" smtClean="0"/>
              <a:t> analysis</a:t>
            </a:r>
            <a:r>
              <a:rPr lang="en-US" sz="1800" dirty="0" smtClean="0"/>
              <a:t>:-</a:t>
            </a:r>
            <a:r>
              <a:rPr lang="en-IN" sz="1800" b="1" dirty="0"/>
              <a:t>Problems Identified</a:t>
            </a:r>
            <a:r>
              <a:rPr lang="en-IN" sz="1800" dirty="0"/>
              <a:t>:</a:t>
            </a:r>
          </a:p>
          <a:p>
            <a:pPr lvl="1">
              <a:buFont typeface="Wingdings" panose="05000000000000000000" pitchFamily="2" charset="2"/>
              <a:buChar char="§"/>
            </a:pPr>
            <a:r>
              <a:rPr lang="en-IN" sz="1800" dirty="0"/>
              <a:t>Manual form issues: loss, overwrite, scratch, duplication</a:t>
            </a:r>
          </a:p>
          <a:p>
            <a:pPr lvl="1">
              <a:buFont typeface="Wingdings" panose="05000000000000000000" pitchFamily="2" charset="2"/>
              <a:buChar char="§"/>
            </a:pPr>
            <a:r>
              <a:rPr lang="en-IN" sz="1800" dirty="0"/>
              <a:t>Delays due to physical approvals</a:t>
            </a:r>
          </a:p>
          <a:p>
            <a:pPr lvl="1">
              <a:buFont typeface="Wingdings" panose="05000000000000000000" pitchFamily="2" charset="2"/>
              <a:buChar char="§"/>
            </a:pPr>
            <a:r>
              <a:rPr lang="en-IN" sz="1800" dirty="0"/>
              <a:t>Customer dissatisfaction and complaint risks</a:t>
            </a:r>
          </a:p>
          <a:p>
            <a:pPr lvl="1">
              <a:buFont typeface="Wingdings" panose="05000000000000000000" pitchFamily="2" charset="2"/>
              <a:buChar char="§"/>
            </a:pPr>
            <a:r>
              <a:rPr lang="en-IN" sz="1800" dirty="0"/>
              <a:t>Employee stress due to target pressure and re-visits</a:t>
            </a:r>
          </a:p>
          <a:p>
            <a:pPr>
              <a:buFont typeface="Wingdings" panose="05000000000000000000" pitchFamily="2" charset="2"/>
              <a:buChar char="§"/>
            </a:pPr>
            <a:endParaRPr lang="en-IN" sz="1800" dirty="0"/>
          </a:p>
        </p:txBody>
      </p:sp>
    </p:spTree>
    <p:extLst>
      <p:ext uri="{BB962C8B-B14F-4D97-AF65-F5344CB8AC3E}">
        <p14:creationId xmlns:p14="http://schemas.microsoft.com/office/powerpoint/2010/main" val="1588753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anose="05000000000000000000" pitchFamily="2" charset="2"/>
              <a:buChar char="§"/>
            </a:pPr>
            <a:r>
              <a:rPr lang="en-IN" sz="1800" b="1" dirty="0"/>
              <a:t>System </a:t>
            </a:r>
            <a:r>
              <a:rPr lang="en-IN" sz="1800" b="1" dirty="0" smtClean="0"/>
              <a:t>Design:-</a:t>
            </a:r>
            <a:endParaRPr lang="en-IN" dirty="0"/>
          </a:p>
          <a:p>
            <a:pPr lvl="1">
              <a:buFont typeface="Wingdings" panose="05000000000000000000" pitchFamily="2" charset="2"/>
              <a:buChar char="§"/>
            </a:pPr>
            <a:r>
              <a:rPr lang="en-IN" sz="1800" dirty="0"/>
              <a:t>Centralized web-based application with tablet compatibility</a:t>
            </a:r>
          </a:p>
          <a:p>
            <a:pPr lvl="1">
              <a:buFont typeface="Wingdings" panose="05000000000000000000" pitchFamily="2" charset="2"/>
              <a:buChar char="§"/>
            </a:pPr>
            <a:r>
              <a:rPr lang="en-IN" sz="1800" dirty="0"/>
              <a:t>Biometric + </a:t>
            </a:r>
            <a:r>
              <a:rPr lang="en-IN" sz="1800" dirty="0" err="1"/>
              <a:t>Aadhaar</a:t>
            </a:r>
            <a:r>
              <a:rPr lang="en-IN" sz="1800" dirty="0"/>
              <a:t>-based KYC integration</a:t>
            </a:r>
          </a:p>
          <a:p>
            <a:pPr lvl="1">
              <a:buFont typeface="Wingdings" panose="05000000000000000000" pitchFamily="2" charset="2"/>
              <a:buChar char="§"/>
            </a:pPr>
            <a:r>
              <a:rPr lang="en-IN" sz="1800" dirty="0"/>
              <a:t>Real-time validation from NSDL (for PAN) and UIDAI (for </a:t>
            </a:r>
            <a:r>
              <a:rPr lang="en-IN" sz="1800" dirty="0" err="1"/>
              <a:t>Aadhaar</a:t>
            </a:r>
            <a:r>
              <a:rPr lang="en-IN" sz="1800" dirty="0"/>
              <a:t>)</a:t>
            </a:r>
          </a:p>
          <a:p>
            <a:pPr lvl="1">
              <a:buFont typeface="Wingdings" panose="05000000000000000000" pitchFamily="2" charset="2"/>
              <a:buChar char="§"/>
            </a:pPr>
            <a:r>
              <a:rPr lang="en-IN" sz="1800" dirty="0"/>
              <a:t>Auto-fetch customer data and photo</a:t>
            </a:r>
          </a:p>
          <a:p>
            <a:pPr lvl="1">
              <a:buFont typeface="Wingdings" panose="05000000000000000000" pitchFamily="2" charset="2"/>
              <a:buChar char="§"/>
            </a:pPr>
            <a:r>
              <a:rPr lang="en-IN" sz="1800" dirty="0"/>
              <a:t>Digital signature capability</a:t>
            </a:r>
          </a:p>
          <a:p>
            <a:pPr lvl="1">
              <a:buFont typeface="Wingdings" panose="05000000000000000000" pitchFamily="2" charset="2"/>
              <a:buChar char="§"/>
            </a:pPr>
            <a:r>
              <a:rPr lang="en-IN" sz="1800" dirty="0"/>
              <a:t>Role-based form trays for BSM and backend processing </a:t>
            </a:r>
            <a:r>
              <a:rPr lang="en-IN" sz="1800" dirty="0" smtClean="0"/>
              <a:t>teams</a:t>
            </a:r>
          </a:p>
          <a:p>
            <a:pPr lvl="1">
              <a:buFont typeface="Wingdings" panose="05000000000000000000" pitchFamily="2" charset="2"/>
              <a:buChar char="§"/>
            </a:pPr>
            <a:r>
              <a:rPr lang="en-IN" sz="1800" dirty="0"/>
              <a:t>Customer details</a:t>
            </a:r>
          </a:p>
          <a:p>
            <a:pPr lvl="1">
              <a:buFont typeface="Wingdings" panose="05000000000000000000" pitchFamily="2" charset="2"/>
              <a:buChar char="§"/>
            </a:pPr>
            <a:r>
              <a:rPr lang="en-IN" sz="1800" dirty="0"/>
              <a:t>Lead management table</a:t>
            </a:r>
          </a:p>
          <a:p>
            <a:pPr lvl="1">
              <a:buFont typeface="Wingdings" panose="05000000000000000000" pitchFamily="2" charset="2"/>
              <a:buChar char="§"/>
            </a:pPr>
            <a:r>
              <a:rPr lang="en-IN" sz="1800" dirty="0"/>
              <a:t>Approval flow history</a:t>
            </a:r>
          </a:p>
          <a:p>
            <a:pPr lvl="1">
              <a:buFont typeface="Wingdings" panose="05000000000000000000" pitchFamily="2" charset="2"/>
              <a:buChar char="§"/>
            </a:pPr>
            <a:r>
              <a:rPr lang="en-IN" sz="1800" dirty="0"/>
              <a:t>Rejection and resubmission logs</a:t>
            </a:r>
          </a:p>
          <a:p>
            <a:pPr marL="457200" lvl="1" indent="0">
              <a:buNone/>
            </a:pPr>
            <a:endParaRPr lang="en-IN" sz="1800" dirty="0" smtClean="0"/>
          </a:p>
          <a:p>
            <a:endParaRPr lang="en-IN" dirty="0"/>
          </a:p>
          <a:p>
            <a:pPr lvl="1">
              <a:buFont typeface="Wingdings" panose="05000000000000000000" pitchFamily="2" charset="2"/>
              <a:buChar char="§"/>
            </a:pPr>
            <a:endParaRPr lang="en-IN" sz="1800" dirty="0"/>
          </a:p>
          <a:p>
            <a:pPr>
              <a:buFont typeface="Wingdings" panose="05000000000000000000" pitchFamily="2" charset="2"/>
              <a:buChar char="§"/>
            </a:pPr>
            <a:endParaRPr lang="en-IN" sz="1800" dirty="0"/>
          </a:p>
          <a:p>
            <a:pPr>
              <a:buFont typeface="Wingdings" panose="05000000000000000000" pitchFamily="2" charset="2"/>
              <a:buChar char="§"/>
            </a:pPr>
            <a:endParaRPr lang="en-IN" dirty="0"/>
          </a:p>
        </p:txBody>
      </p:sp>
    </p:spTree>
    <p:extLst>
      <p:ext uri="{BB962C8B-B14F-4D97-AF65-F5344CB8AC3E}">
        <p14:creationId xmlns:p14="http://schemas.microsoft.com/office/powerpoint/2010/main" val="2580982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IN" sz="1800" b="1" dirty="0"/>
              <a:t>Development </a:t>
            </a:r>
            <a:r>
              <a:rPr lang="en-IN" sz="1800" b="1" dirty="0" smtClean="0"/>
              <a:t>Phase:-</a:t>
            </a:r>
            <a:endParaRPr lang="en-IN" sz="1800" dirty="0"/>
          </a:p>
          <a:p>
            <a:pPr lvl="1">
              <a:buFont typeface="Wingdings" panose="05000000000000000000" pitchFamily="2" charset="2"/>
              <a:buChar char="§"/>
            </a:pPr>
            <a:r>
              <a:rPr lang="en-IN" sz="1800" dirty="0"/>
              <a:t>User Login (Employee, BSM, Processing Team)</a:t>
            </a:r>
          </a:p>
          <a:p>
            <a:pPr lvl="1">
              <a:buFont typeface="Wingdings" panose="05000000000000000000" pitchFamily="2" charset="2"/>
              <a:buChar char="§"/>
            </a:pPr>
            <a:r>
              <a:rPr lang="en-IN" sz="1800" dirty="0"/>
              <a:t>Digital KYC Form</a:t>
            </a:r>
          </a:p>
          <a:p>
            <a:pPr lvl="1">
              <a:buFont typeface="Wingdings" panose="05000000000000000000" pitchFamily="2" charset="2"/>
              <a:buChar char="§"/>
            </a:pPr>
            <a:r>
              <a:rPr lang="en-IN" sz="1800" dirty="0" err="1"/>
              <a:t>Aadhaar</a:t>
            </a:r>
            <a:r>
              <a:rPr lang="en-IN" sz="1800" dirty="0"/>
              <a:t> &amp; PAN validation APIs</a:t>
            </a:r>
          </a:p>
          <a:p>
            <a:pPr lvl="1">
              <a:buFont typeface="Wingdings" panose="05000000000000000000" pitchFamily="2" charset="2"/>
              <a:buChar char="§"/>
            </a:pPr>
            <a:r>
              <a:rPr lang="en-IN" sz="1800" dirty="0"/>
              <a:t>Image capture and upload</a:t>
            </a:r>
          </a:p>
          <a:p>
            <a:pPr lvl="1">
              <a:buFont typeface="Wingdings" panose="05000000000000000000" pitchFamily="2" charset="2"/>
              <a:buChar char="§"/>
            </a:pPr>
            <a:r>
              <a:rPr lang="en-IN" sz="1800" dirty="0"/>
              <a:t>Workflow tray for approvals/rejections</a:t>
            </a:r>
          </a:p>
          <a:p>
            <a:pPr lvl="1">
              <a:buFont typeface="Wingdings" panose="05000000000000000000" pitchFamily="2" charset="2"/>
              <a:buChar char="§"/>
            </a:pPr>
            <a:r>
              <a:rPr lang="en-IN" sz="1800" dirty="0"/>
              <a:t>Notification system for escalations or </a:t>
            </a:r>
            <a:r>
              <a:rPr lang="en-IN" sz="1800" dirty="0" smtClean="0"/>
              <a:t>delays</a:t>
            </a:r>
          </a:p>
          <a:p>
            <a:pPr lvl="1">
              <a:buFont typeface="Wingdings" panose="05000000000000000000" pitchFamily="2" charset="2"/>
              <a:buChar char="§"/>
            </a:pPr>
            <a:r>
              <a:rPr lang="en-IN" sz="1800" dirty="0"/>
              <a:t>Frontend: Angular/React (Tablet Friendly UI)</a:t>
            </a:r>
          </a:p>
          <a:p>
            <a:pPr lvl="1">
              <a:buFont typeface="Wingdings" panose="05000000000000000000" pitchFamily="2" charset="2"/>
              <a:buChar char="§"/>
            </a:pPr>
            <a:r>
              <a:rPr lang="en-IN" sz="1800" dirty="0"/>
              <a:t>Backend: Node.js/.NET</a:t>
            </a:r>
          </a:p>
          <a:p>
            <a:pPr lvl="1">
              <a:buFont typeface="Wingdings" panose="05000000000000000000" pitchFamily="2" charset="2"/>
              <a:buChar char="§"/>
            </a:pPr>
            <a:r>
              <a:rPr lang="en-IN" sz="1800" dirty="0"/>
              <a:t>DB: MySQL/PostgreSQL</a:t>
            </a:r>
          </a:p>
          <a:p>
            <a:pPr lvl="1">
              <a:buFont typeface="Wingdings" panose="05000000000000000000" pitchFamily="2" charset="2"/>
              <a:buChar char="§"/>
            </a:pPr>
            <a:r>
              <a:rPr lang="en-IN" sz="1800" dirty="0"/>
              <a:t>Integration: UIDAI, NSDL, Internal Core Banking</a:t>
            </a:r>
          </a:p>
          <a:p>
            <a:pPr>
              <a:buFont typeface="Wingdings" panose="05000000000000000000" pitchFamily="2" charset="2"/>
              <a:buChar char="§"/>
            </a:pPr>
            <a:endParaRPr lang="en-IN" sz="1800" dirty="0"/>
          </a:p>
          <a:p>
            <a:pPr lvl="1">
              <a:buFont typeface="Wingdings" panose="05000000000000000000" pitchFamily="2" charset="2"/>
              <a:buChar char="§"/>
            </a:pPr>
            <a:endParaRPr lang="en-IN" sz="1800" dirty="0"/>
          </a:p>
          <a:p>
            <a:endParaRPr lang="en-IN" dirty="0"/>
          </a:p>
        </p:txBody>
      </p:sp>
    </p:spTree>
    <p:extLst>
      <p:ext uri="{BB962C8B-B14F-4D97-AF65-F5344CB8AC3E}">
        <p14:creationId xmlns:p14="http://schemas.microsoft.com/office/powerpoint/2010/main" val="3031831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3331" y="1825625"/>
            <a:ext cx="10515600" cy="4351338"/>
          </a:xfrm>
        </p:spPr>
        <p:txBody>
          <a:bodyPr>
            <a:normAutofit fontScale="92500" lnSpcReduction="10000"/>
          </a:bodyPr>
          <a:lstStyle/>
          <a:p>
            <a:pPr>
              <a:buFont typeface="Wingdings" panose="05000000000000000000" pitchFamily="2" charset="2"/>
              <a:buChar char="§"/>
            </a:pPr>
            <a:r>
              <a:rPr lang="en-IN" sz="1800" b="1" dirty="0" smtClean="0"/>
              <a:t>Testing:-</a:t>
            </a:r>
          </a:p>
          <a:p>
            <a:pPr lvl="0">
              <a:buFont typeface="Wingdings" panose="05000000000000000000" pitchFamily="2" charset="2"/>
              <a:buChar char="§"/>
            </a:pPr>
            <a:r>
              <a:rPr lang="en-IN" sz="1800" dirty="0"/>
              <a:t>Unit Testing: Validate individual components (biometric scan, image capture)</a:t>
            </a:r>
          </a:p>
          <a:p>
            <a:pPr lvl="0">
              <a:buFont typeface="Wingdings" panose="05000000000000000000" pitchFamily="2" charset="2"/>
              <a:buChar char="§"/>
            </a:pPr>
            <a:r>
              <a:rPr lang="en-IN" sz="1800" dirty="0"/>
              <a:t>System Testing: End-to-end form submission, approval, activation</a:t>
            </a:r>
          </a:p>
          <a:p>
            <a:pPr lvl="0">
              <a:buFont typeface="Wingdings" panose="05000000000000000000" pitchFamily="2" charset="2"/>
              <a:buChar char="§"/>
            </a:pPr>
            <a:r>
              <a:rPr lang="en-IN" sz="1800" dirty="0" smtClean="0"/>
              <a:t> User </a:t>
            </a:r>
            <a:r>
              <a:rPr lang="en-IN" sz="1800" dirty="0"/>
              <a:t>Acceptance </a:t>
            </a:r>
            <a:r>
              <a:rPr lang="en-IN" sz="1800" dirty="0" smtClean="0"/>
              <a:t>Testing</a:t>
            </a:r>
            <a:endParaRPr lang="en-IN" sz="1800" dirty="0"/>
          </a:p>
          <a:p>
            <a:pPr lvl="1">
              <a:buFont typeface="Wingdings" panose="05000000000000000000" pitchFamily="2" charset="2"/>
              <a:buChar char="§"/>
            </a:pPr>
            <a:r>
              <a:rPr lang="en-IN" sz="1800" dirty="0"/>
              <a:t>Select 1-2 branches for pilot</a:t>
            </a:r>
          </a:p>
          <a:p>
            <a:pPr lvl="1">
              <a:buFont typeface="Wingdings" panose="05000000000000000000" pitchFamily="2" charset="2"/>
              <a:buChar char="§"/>
            </a:pPr>
            <a:r>
              <a:rPr lang="en-IN" sz="1800" dirty="0"/>
              <a:t>Test rejection handling, auto-fill, and activation cycle</a:t>
            </a:r>
          </a:p>
          <a:p>
            <a:pPr>
              <a:buFont typeface="Wingdings" panose="05000000000000000000" pitchFamily="2" charset="2"/>
              <a:buChar char="§"/>
            </a:pPr>
            <a:r>
              <a:rPr lang="en-IN" sz="1800" dirty="0"/>
              <a:t>Security Testing: Validate data privacy and fraud prevention (duplicate signatures</a:t>
            </a:r>
            <a:r>
              <a:rPr lang="en-IN" sz="1800" dirty="0" smtClean="0"/>
              <a:t>)</a:t>
            </a:r>
          </a:p>
          <a:p>
            <a:pPr>
              <a:buFont typeface="Wingdings" panose="05000000000000000000" pitchFamily="2" charset="2"/>
              <a:buChar char="§"/>
            </a:pPr>
            <a:r>
              <a:rPr lang="en-IN" sz="1800" b="1" dirty="0" smtClean="0"/>
              <a:t>. Deployment:-</a:t>
            </a:r>
            <a:endParaRPr lang="en-IN" sz="1800" dirty="0"/>
          </a:p>
          <a:p>
            <a:pPr lvl="1">
              <a:buFont typeface="Wingdings" panose="05000000000000000000" pitchFamily="2" charset="2"/>
              <a:buChar char="§"/>
            </a:pPr>
            <a:r>
              <a:rPr lang="en-IN" sz="1800" dirty="0"/>
              <a:t>Deploy in batches (region-wise or city-wise)</a:t>
            </a:r>
          </a:p>
          <a:p>
            <a:pPr lvl="1">
              <a:buFont typeface="Wingdings" panose="05000000000000000000" pitchFamily="2" charset="2"/>
              <a:buChar char="§"/>
            </a:pPr>
            <a:r>
              <a:rPr lang="en-IN" sz="1800" dirty="0"/>
              <a:t>Ensure BSM and Employee training</a:t>
            </a:r>
          </a:p>
          <a:p>
            <a:pPr>
              <a:buFont typeface="Wingdings" panose="05000000000000000000" pitchFamily="2" charset="2"/>
              <a:buChar char="§"/>
            </a:pPr>
            <a:r>
              <a:rPr lang="en-IN" sz="1800" dirty="0"/>
              <a:t>Helpdesk support </a:t>
            </a:r>
            <a:r>
              <a:rPr lang="en-IN" sz="1800" dirty="0" smtClean="0"/>
              <a:t>setup</a:t>
            </a:r>
            <a:endParaRPr lang="en-IN" dirty="0"/>
          </a:p>
          <a:p>
            <a:pPr lvl="1">
              <a:buFont typeface="Wingdings" panose="05000000000000000000" pitchFamily="2" charset="2"/>
              <a:buChar char="§"/>
            </a:pPr>
            <a:r>
              <a:rPr lang="en-IN" sz="1900" dirty="0"/>
              <a:t>User Manuals</a:t>
            </a:r>
          </a:p>
          <a:p>
            <a:pPr lvl="1">
              <a:buFont typeface="Wingdings" panose="05000000000000000000" pitchFamily="2" charset="2"/>
              <a:buChar char="§"/>
            </a:pPr>
            <a:r>
              <a:rPr lang="en-IN" sz="1900" dirty="0"/>
              <a:t>SOP for exception handling</a:t>
            </a:r>
          </a:p>
          <a:p>
            <a:pPr lvl="1">
              <a:buFont typeface="Wingdings" panose="05000000000000000000" pitchFamily="2" charset="2"/>
              <a:buChar char="§"/>
            </a:pPr>
            <a:r>
              <a:rPr lang="en-IN" sz="1900" dirty="0"/>
              <a:t>Escalation matrix</a:t>
            </a:r>
          </a:p>
          <a:p>
            <a:pPr lvl="1">
              <a:buFont typeface="Wingdings" panose="05000000000000000000" pitchFamily="2" charset="2"/>
              <a:buChar char="§"/>
            </a:pPr>
            <a:endParaRPr lang="en-IN" sz="1800" dirty="0"/>
          </a:p>
          <a:p>
            <a:pPr>
              <a:buFont typeface="Wingdings" panose="05000000000000000000" pitchFamily="2" charset="2"/>
              <a:buChar char="§"/>
            </a:pPr>
            <a:endParaRPr lang="en-IN" sz="1800" dirty="0"/>
          </a:p>
          <a:p>
            <a:endParaRPr lang="en-IN" dirty="0"/>
          </a:p>
        </p:txBody>
      </p:sp>
    </p:spTree>
    <p:extLst>
      <p:ext uri="{BB962C8B-B14F-4D97-AF65-F5344CB8AC3E}">
        <p14:creationId xmlns:p14="http://schemas.microsoft.com/office/powerpoint/2010/main" val="2269106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anose="05000000000000000000" pitchFamily="2" charset="2"/>
              <a:buChar char="§"/>
            </a:pPr>
            <a:r>
              <a:rPr lang="en-IN" sz="1800" b="1" dirty="0"/>
              <a:t>Maintenance</a:t>
            </a:r>
            <a:endParaRPr lang="en-IN" sz="1800" dirty="0"/>
          </a:p>
          <a:p>
            <a:pPr lvl="0">
              <a:buFont typeface="Wingdings" panose="05000000000000000000" pitchFamily="2" charset="2"/>
              <a:buChar char="§"/>
            </a:pPr>
            <a:r>
              <a:rPr lang="en-IN" sz="1800" b="1" dirty="0"/>
              <a:t>Go-Live Monitoring</a:t>
            </a:r>
            <a:r>
              <a:rPr lang="en-IN" sz="1800" dirty="0"/>
              <a:t>:</a:t>
            </a:r>
          </a:p>
          <a:p>
            <a:pPr lvl="1">
              <a:buFont typeface="Wingdings" panose="05000000000000000000" pitchFamily="2" charset="2"/>
              <a:buChar char="§"/>
            </a:pPr>
            <a:r>
              <a:rPr lang="en-IN" sz="1800" dirty="0"/>
              <a:t>Track success rate of online activations</a:t>
            </a:r>
          </a:p>
          <a:p>
            <a:pPr lvl="1">
              <a:buFont typeface="Wingdings" panose="05000000000000000000" pitchFamily="2" charset="2"/>
              <a:buChar char="§"/>
            </a:pPr>
            <a:r>
              <a:rPr lang="en-IN" sz="1800" dirty="0"/>
              <a:t>Measure time savings and customer </a:t>
            </a:r>
            <a:r>
              <a:rPr lang="en-IN" sz="1800" dirty="0" smtClean="0"/>
              <a:t>satisfaction</a:t>
            </a:r>
          </a:p>
          <a:p>
            <a:pPr lvl="1">
              <a:buFont typeface="Wingdings" panose="05000000000000000000" pitchFamily="2" charset="2"/>
              <a:buChar char="§"/>
            </a:pPr>
            <a:r>
              <a:rPr lang="en-IN" sz="1800" dirty="0"/>
              <a:t>Based on live feedback, prioritize further automation or integration</a:t>
            </a:r>
          </a:p>
          <a:p>
            <a:pPr marL="457200" lvl="1" indent="0">
              <a:buNone/>
            </a:pPr>
            <a:endParaRPr lang="en-IN" sz="1800" dirty="0"/>
          </a:p>
          <a:p>
            <a:pPr>
              <a:buFont typeface="Wingdings" panose="05000000000000000000" pitchFamily="2" charset="2"/>
              <a:buChar char="§"/>
            </a:pPr>
            <a:endParaRPr lang="en-IN" sz="1800" dirty="0"/>
          </a:p>
          <a:p>
            <a:endParaRPr lang="en-IN" dirty="0"/>
          </a:p>
        </p:txBody>
      </p:sp>
    </p:spTree>
    <p:extLst>
      <p:ext uri="{BB962C8B-B14F-4D97-AF65-F5344CB8AC3E}">
        <p14:creationId xmlns:p14="http://schemas.microsoft.com/office/powerpoint/2010/main" val="1803238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149"/>
          </a:xfrm>
        </p:spPr>
        <p:style>
          <a:lnRef idx="1">
            <a:schemeClr val="accent1"/>
          </a:lnRef>
          <a:fillRef idx="3">
            <a:schemeClr val="accent1"/>
          </a:fillRef>
          <a:effectRef idx="2">
            <a:schemeClr val="accent1"/>
          </a:effectRef>
          <a:fontRef idx="minor">
            <a:schemeClr val="lt1"/>
          </a:fontRef>
        </p:style>
        <p:txBody>
          <a:bodyPr>
            <a:normAutofit/>
          </a:bodyPr>
          <a:lstStyle/>
          <a:p>
            <a:r>
              <a:rPr lang="en-US" sz="2000" dirty="0"/>
              <a:t>Evaluate vendor responses based on</a:t>
            </a:r>
            <a:endParaRPr lang="en-IN" sz="2000" dirty="0"/>
          </a:p>
        </p:txBody>
      </p:sp>
      <p:sp>
        <p:nvSpPr>
          <p:cNvPr id="4" name="Rectangle 1"/>
          <p:cNvSpPr>
            <a:spLocks noGrp="1" noChangeArrowheads="1"/>
          </p:cNvSpPr>
          <p:nvPr>
            <p:ph idx="1"/>
          </p:nvPr>
        </p:nvSpPr>
        <p:spPr bwMode="auto">
          <a:xfrm>
            <a:off x="838200" y="723079"/>
            <a:ext cx="9350829"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buFont typeface="Wingdings" panose="05000000000000000000" pitchFamily="2" charset="2"/>
              <a:buChar char="§"/>
            </a:pPr>
            <a:r>
              <a:rPr kumimoji="0" lang="en-US" altLang="en-US" sz="1800" b="0" i="0" u="none" strike="noStrike" cap="none" normalizeH="0" baseline="0" dirty="0" smtClean="0">
                <a:ln>
                  <a:noFill/>
                </a:ln>
                <a:solidFill>
                  <a:schemeClr val="tx1"/>
                </a:solidFill>
                <a:effectLst/>
              </a:rPr>
              <a:t>Technical capability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Experience in BFSI domain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eaLnBrk="0" fontAlgn="base" hangingPunct="0">
              <a:lnSpc>
                <a:spcPct val="100000"/>
              </a:lnSpc>
              <a:spcBef>
                <a:spcPct val="0"/>
              </a:spcBef>
              <a:spcAft>
                <a:spcPct val="0"/>
              </a:spcAft>
              <a:buFont typeface="Wingdings" panose="05000000000000000000" pitchFamily="2" charset="2"/>
              <a:buChar char="§"/>
            </a:pPr>
            <a:r>
              <a:rPr kumimoji="0" lang="en-US" altLang="en-US" sz="1800" b="0" i="0" u="none" strike="noStrike" cap="none" normalizeH="0" baseline="0" dirty="0" smtClean="0">
                <a:ln>
                  <a:noFill/>
                </a:ln>
                <a:solidFill>
                  <a:schemeClr val="tx1"/>
                </a:solidFill>
                <a:effectLst/>
              </a:rPr>
              <a:t>Compliance readiness</a:t>
            </a:r>
          </a:p>
          <a:p>
            <a:pPr marL="0" indent="0" eaLnBrk="0" fontAlgn="base" hangingPunct="0">
              <a:lnSpc>
                <a:spcPct val="100000"/>
              </a:lnSpc>
              <a:spcBef>
                <a:spcPct val="0"/>
              </a:spcBef>
              <a:spcAft>
                <a:spcPct val="0"/>
              </a:spcAft>
              <a:buNone/>
            </a:pPr>
            <a:endParaRPr kumimoji="0" lang="en-US" altLang="en-US" sz="18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Cost and implementation timeline</a:t>
            </a:r>
          </a:p>
        </p:txBody>
      </p:sp>
    </p:spTree>
    <p:extLst>
      <p:ext uri="{BB962C8B-B14F-4D97-AF65-F5344CB8AC3E}">
        <p14:creationId xmlns:p14="http://schemas.microsoft.com/office/powerpoint/2010/main" val="3314314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9817"/>
            <a:ext cx="10515600" cy="888274"/>
          </a:xfrm>
        </p:spPr>
        <p:style>
          <a:lnRef idx="0">
            <a:schemeClr val="accent1"/>
          </a:lnRef>
          <a:fillRef idx="3">
            <a:schemeClr val="accent1"/>
          </a:fillRef>
          <a:effectRef idx="3">
            <a:schemeClr val="accent1"/>
          </a:effectRef>
          <a:fontRef idx="minor">
            <a:schemeClr val="lt1"/>
          </a:fontRef>
        </p:style>
        <p:txBody>
          <a:bodyPr>
            <a:noAutofit/>
          </a:bodyPr>
          <a:lstStyle/>
          <a:p>
            <a:r>
              <a:rPr lang="en-IN" sz="2400" dirty="0" smtClean="0"/>
              <a:t>Begin </a:t>
            </a:r>
            <a:r>
              <a:rPr lang="en-IN" sz="2400" dirty="0"/>
              <a:t>system development/customization:</a:t>
            </a:r>
            <a:br>
              <a:rPr lang="en-IN" sz="2400" dirty="0"/>
            </a:br>
            <a:endParaRPr lang="en-IN" sz="2400" dirty="0"/>
          </a:p>
        </p:txBody>
      </p:sp>
      <p:sp>
        <p:nvSpPr>
          <p:cNvPr id="3" name="Content Placeholder 2"/>
          <p:cNvSpPr>
            <a:spLocks noGrp="1"/>
          </p:cNvSpPr>
          <p:nvPr>
            <p:ph idx="1"/>
          </p:nvPr>
        </p:nvSpPr>
        <p:spPr>
          <a:xfrm>
            <a:off x="838200" y="1201149"/>
            <a:ext cx="10515600" cy="4975814"/>
          </a:xfrm>
        </p:spPr>
        <p:txBody>
          <a:bodyPr>
            <a:normAutofit/>
          </a:bodyPr>
          <a:lstStyle/>
          <a:p>
            <a:pPr>
              <a:buFont typeface="Wingdings" panose="05000000000000000000" pitchFamily="2" charset="2"/>
              <a:buChar char="§"/>
            </a:pPr>
            <a:r>
              <a:rPr lang="en-US" sz="1800" dirty="0" smtClean="0"/>
              <a:t>API integration</a:t>
            </a:r>
            <a:r>
              <a:rPr lang="en-US" sz="1800" dirty="0"/>
              <a:t> (UIDAI,NSDL OFFICIAL </a:t>
            </a:r>
            <a:r>
              <a:rPr lang="en-US" sz="1800" dirty="0" smtClean="0"/>
              <a:t>SITE)</a:t>
            </a:r>
          </a:p>
          <a:p>
            <a:pPr>
              <a:buFont typeface="Wingdings" panose="05000000000000000000" pitchFamily="2" charset="2"/>
              <a:buChar char="§"/>
            </a:pPr>
            <a:r>
              <a:rPr lang="en-US" sz="1800" dirty="0" smtClean="0"/>
              <a:t>Security feature (</a:t>
            </a:r>
            <a:r>
              <a:rPr lang="en-IN" sz="1800" dirty="0"/>
              <a:t>two-factor </a:t>
            </a:r>
            <a:r>
              <a:rPr lang="en-IN" sz="1800" dirty="0" smtClean="0"/>
              <a:t>authentication)</a:t>
            </a:r>
          </a:p>
          <a:p>
            <a:pPr>
              <a:buFont typeface="Wingdings" panose="05000000000000000000" pitchFamily="2" charset="2"/>
              <a:buChar char="§"/>
            </a:pPr>
            <a:r>
              <a:rPr lang="en-US" sz="1800" dirty="0"/>
              <a:t>Conduct rigorous testing:</a:t>
            </a:r>
          </a:p>
          <a:p>
            <a:pPr>
              <a:buFont typeface="Wingdings" panose="05000000000000000000" pitchFamily="2" charset="2"/>
              <a:buChar char="§"/>
            </a:pPr>
            <a:r>
              <a:rPr lang="en-US" sz="1800" dirty="0"/>
              <a:t>Functional Testing</a:t>
            </a:r>
          </a:p>
          <a:p>
            <a:pPr>
              <a:buFont typeface="Wingdings" panose="05000000000000000000" pitchFamily="2" charset="2"/>
              <a:buChar char="§"/>
            </a:pPr>
            <a:r>
              <a:rPr lang="en-US" sz="1800" dirty="0"/>
              <a:t>Security Testing</a:t>
            </a:r>
          </a:p>
          <a:p>
            <a:pPr>
              <a:buFont typeface="Wingdings" panose="05000000000000000000" pitchFamily="2" charset="2"/>
              <a:buChar char="§"/>
            </a:pPr>
            <a:r>
              <a:rPr lang="en-US" sz="1800" dirty="0"/>
              <a:t>UAT (User Acceptance Testing)</a:t>
            </a:r>
          </a:p>
          <a:p>
            <a:pPr>
              <a:buFont typeface="Wingdings" panose="05000000000000000000" pitchFamily="2" charset="2"/>
              <a:buChar char="§"/>
            </a:pPr>
            <a:r>
              <a:rPr lang="en-IN" sz="1800" b="1" dirty="0"/>
              <a:t>Train </a:t>
            </a:r>
            <a:r>
              <a:rPr lang="en-IN" sz="1800" b="1" dirty="0" smtClean="0"/>
              <a:t>Users:-</a:t>
            </a:r>
          </a:p>
          <a:p>
            <a:pPr>
              <a:buFont typeface="Wingdings" panose="05000000000000000000" pitchFamily="2" charset="2"/>
              <a:buChar char="§"/>
            </a:pPr>
            <a:r>
              <a:rPr lang="en-US" sz="1800" dirty="0"/>
              <a:t>Create user manuals, SOPs, and training videos</a:t>
            </a:r>
            <a:r>
              <a:rPr lang="en-US" sz="1800" dirty="0" smtClean="0"/>
              <a:t>.</a:t>
            </a:r>
          </a:p>
          <a:p>
            <a:pPr>
              <a:buFont typeface="Wingdings" panose="05000000000000000000" pitchFamily="2" charset="2"/>
              <a:buChar char="§"/>
            </a:pPr>
            <a:r>
              <a:rPr lang="en-US" sz="1800" dirty="0" smtClean="0"/>
              <a:t>Give</a:t>
            </a:r>
            <a:r>
              <a:rPr lang="en-US" sz="1800" b="1" dirty="0" smtClean="0"/>
              <a:t> </a:t>
            </a:r>
            <a:r>
              <a:rPr lang="en-IN" sz="1800" dirty="0"/>
              <a:t>Helpdesk/Support </a:t>
            </a:r>
            <a:r>
              <a:rPr lang="en-IN" sz="1800" dirty="0" smtClean="0"/>
              <a:t>system</a:t>
            </a:r>
          </a:p>
          <a:p>
            <a:pPr>
              <a:buFont typeface="Wingdings" panose="05000000000000000000" pitchFamily="2" charset="2"/>
              <a:buChar char="§"/>
            </a:pPr>
            <a:r>
              <a:rPr lang="en-US" sz="1800" dirty="0" smtClean="0"/>
              <a:t>Provide the </a:t>
            </a:r>
            <a:r>
              <a:rPr lang="en-US" sz="1800" dirty="0" err="1" smtClean="0"/>
              <a:t>vedio</a:t>
            </a:r>
            <a:endParaRPr lang="en-US" sz="1800" dirty="0" smtClean="0"/>
          </a:p>
          <a:p>
            <a:pPr>
              <a:buFont typeface="Wingdings" panose="05000000000000000000" pitchFamily="2" charset="2"/>
              <a:buChar char="§"/>
            </a:pPr>
            <a:r>
              <a:rPr lang="en-IN" sz="1800" dirty="0"/>
              <a:t>Go </a:t>
            </a:r>
            <a:r>
              <a:rPr lang="en-IN" sz="1800" dirty="0" smtClean="0"/>
              <a:t>Live:-</a:t>
            </a:r>
          </a:p>
          <a:p>
            <a:pPr>
              <a:buFont typeface="Wingdings" panose="05000000000000000000" pitchFamily="2" charset="2"/>
              <a:buChar char="§"/>
            </a:pPr>
            <a:r>
              <a:rPr lang="en-US" sz="1800" dirty="0"/>
              <a:t>Make necessary improvements based on real-time feedback</a:t>
            </a:r>
            <a:r>
              <a:rPr lang="en-US" sz="1800" dirty="0" smtClean="0"/>
              <a:t>.</a:t>
            </a:r>
          </a:p>
          <a:p>
            <a:pPr>
              <a:buFont typeface="Wingdings" panose="05000000000000000000" pitchFamily="2" charset="2"/>
              <a:buChar char="§"/>
            </a:pPr>
            <a:r>
              <a:rPr lang="en-US" sz="1800" dirty="0"/>
              <a:t>Monitor performance and collect early feedback</a:t>
            </a:r>
            <a:endParaRPr lang="en-IN" sz="1800" dirty="0" smtClean="0"/>
          </a:p>
          <a:p>
            <a:pPr marL="0" indent="0">
              <a:buNone/>
            </a:pPr>
            <a:endParaRPr lang="en-IN" sz="1800" b="1" dirty="0"/>
          </a:p>
        </p:txBody>
      </p:sp>
    </p:spTree>
    <p:extLst>
      <p:ext uri="{BB962C8B-B14F-4D97-AF65-F5344CB8AC3E}">
        <p14:creationId xmlns:p14="http://schemas.microsoft.com/office/powerpoint/2010/main" val="1902626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8464"/>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IN" sz="2800" b="1" dirty="0"/>
              <a:t>Resources</a:t>
            </a:r>
            <a:r>
              <a:rPr lang="en-IN" b="1" dirty="0"/>
              <a:t>:</a:t>
            </a:r>
            <a:endParaRPr lang="en-IN"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1800" dirty="0" smtClean="0"/>
              <a:t>People:- </a:t>
            </a:r>
          </a:p>
          <a:p>
            <a:pPr>
              <a:buFont typeface="Wingdings" panose="05000000000000000000" pitchFamily="2" charset="2"/>
              <a:buChar char="§"/>
            </a:pPr>
            <a:r>
              <a:rPr lang="en-US" sz="1800" dirty="0" smtClean="0"/>
              <a:t>Project manager- </a:t>
            </a:r>
            <a:r>
              <a:rPr lang="en-US" sz="1800" dirty="0" err="1"/>
              <a:t>M</a:t>
            </a:r>
            <a:r>
              <a:rPr lang="en-US" sz="1800" dirty="0" err="1" smtClean="0"/>
              <a:t>ayank</a:t>
            </a:r>
            <a:r>
              <a:rPr lang="en-US" sz="1800" dirty="0" smtClean="0"/>
              <a:t> </a:t>
            </a:r>
            <a:r>
              <a:rPr lang="en-US" sz="1800" dirty="0" err="1" smtClean="0"/>
              <a:t>paliwal</a:t>
            </a:r>
            <a:endParaRPr lang="en-US" sz="1800" dirty="0" smtClean="0"/>
          </a:p>
          <a:p>
            <a:pPr>
              <a:buFont typeface="Wingdings" panose="05000000000000000000" pitchFamily="2" charset="2"/>
              <a:buChar char="§"/>
            </a:pPr>
            <a:r>
              <a:rPr lang="en-US" sz="1800" dirty="0" smtClean="0"/>
              <a:t>BA- </a:t>
            </a:r>
            <a:r>
              <a:rPr lang="en-US" sz="1800" dirty="0" err="1" smtClean="0"/>
              <a:t>Shruti</a:t>
            </a:r>
            <a:r>
              <a:rPr lang="en-US" sz="1800" dirty="0" smtClean="0"/>
              <a:t> </a:t>
            </a:r>
            <a:r>
              <a:rPr lang="en-US" sz="1800" dirty="0" err="1" smtClean="0"/>
              <a:t>parashar</a:t>
            </a:r>
            <a:endParaRPr lang="en-US" sz="1800" dirty="0" smtClean="0"/>
          </a:p>
          <a:p>
            <a:pPr>
              <a:buFont typeface="Wingdings" panose="05000000000000000000" pitchFamily="2" charset="2"/>
              <a:buChar char="§"/>
            </a:pPr>
            <a:r>
              <a:rPr lang="en-US" sz="1800" dirty="0" smtClean="0"/>
              <a:t>Technical team</a:t>
            </a:r>
          </a:p>
          <a:p>
            <a:pPr>
              <a:buFont typeface="Wingdings" panose="05000000000000000000" pitchFamily="2" charset="2"/>
              <a:buChar char="§"/>
            </a:pPr>
            <a:r>
              <a:rPr lang="en-US" sz="1800" dirty="0" smtClean="0"/>
              <a:t>Developer team</a:t>
            </a:r>
          </a:p>
          <a:p>
            <a:pPr>
              <a:buFont typeface="Wingdings" panose="05000000000000000000" pitchFamily="2" charset="2"/>
              <a:buChar char="§"/>
            </a:pPr>
            <a:r>
              <a:rPr lang="en-US" sz="1800" dirty="0" smtClean="0"/>
              <a:t>Testing team</a:t>
            </a:r>
          </a:p>
          <a:p>
            <a:pPr>
              <a:buFont typeface="Wingdings" panose="05000000000000000000" pitchFamily="2" charset="2"/>
              <a:buChar char="§"/>
            </a:pPr>
            <a:r>
              <a:rPr lang="en-US" sz="1800" dirty="0" smtClean="0"/>
              <a:t>Stakeholder</a:t>
            </a:r>
          </a:p>
          <a:p>
            <a:pPr>
              <a:buFont typeface="Wingdings" panose="05000000000000000000" pitchFamily="2" charset="2"/>
              <a:buChar char="§"/>
            </a:pPr>
            <a:r>
              <a:rPr lang="en-US" sz="1800" dirty="0" smtClean="0"/>
              <a:t>Clients</a:t>
            </a:r>
          </a:p>
          <a:p>
            <a:pPr>
              <a:buFont typeface="Wingdings" panose="05000000000000000000" pitchFamily="2" charset="2"/>
              <a:buChar char="§"/>
            </a:pPr>
            <a:r>
              <a:rPr lang="en-US" sz="1800" dirty="0" smtClean="0"/>
              <a:t>TIME:- timeline is 1 year</a:t>
            </a:r>
          </a:p>
          <a:p>
            <a:pPr marL="0" indent="0">
              <a:buNone/>
            </a:pPr>
            <a:endParaRPr lang="en-US" sz="1800" dirty="0" smtClean="0"/>
          </a:p>
          <a:p>
            <a:pPr>
              <a:buFont typeface="Wingdings" panose="05000000000000000000" pitchFamily="2" charset="2"/>
              <a:buChar char="§"/>
            </a:pPr>
            <a:endParaRPr lang="en-IN" sz="2000" dirty="0"/>
          </a:p>
        </p:txBody>
      </p:sp>
    </p:spTree>
    <p:extLst>
      <p:ext uri="{BB962C8B-B14F-4D97-AF65-F5344CB8AC3E}">
        <p14:creationId xmlns:p14="http://schemas.microsoft.com/office/powerpoint/2010/main" val="11230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800" dirty="0" smtClean="0"/>
              <a:t>Budget</a:t>
            </a:r>
            <a:endParaRPr lang="en-IN" sz="2800" dirty="0"/>
          </a:p>
        </p:txBody>
      </p:sp>
      <p:sp>
        <p:nvSpPr>
          <p:cNvPr id="3" name="Content Placeholder 2"/>
          <p:cNvSpPr>
            <a:spLocks noGrp="1"/>
          </p:cNvSpPr>
          <p:nvPr>
            <p:ph idx="1"/>
          </p:nvPr>
        </p:nvSpPr>
        <p:spPr>
          <a:xfrm>
            <a:off x="838200" y="1031966"/>
            <a:ext cx="10515600" cy="5144997"/>
          </a:xfrm>
        </p:spPr>
        <p:txBody>
          <a:bodyPr>
            <a:normAutofit/>
          </a:bodyPr>
          <a:lstStyle/>
          <a:p>
            <a:r>
              <a:rPr lang="en-US" sz="1800" dirty="0" smtClean="0"/>
              <a:t>Custom Development cost:- salary for BA, developers salary , data base admin, project manager 6 to 10 lakh</a:t>
            </a:r>
          </a:p>
          <a:p>
            <a:r>
              <a:rPr lang="en-US" sz="1800" dirty="0" smtClean="0"/>
              <a:t>Infrastructure cost:- office rent, servers, electricity, backup system, internet cost, - 1 lakh to 2 lakh </a:t>
            </a:r>
          </a:p>
          <a:p>
            <a:r>
              <a:rPr lang="en-US" sz="1800" dirty="0" smtClean="0"/>
              <a:t>Training session  cost :- internal training and customer care 50000 to 100000</a:t>
            </a:r>
          </a:p>
          <a:p>
            <a:r>
              <a:rPr lang="en-IN" sz="1800" dirty="0"/>
              <a:t>Licensing Fees:- Annual or lifetime </a:t>
            </a:r>
            <a:r>
              <a:rPr lang="en-IN" sz="1800" dirty="0" smtClean="0"/>
              <a:t>license 2 to 5 lakh</a:t>
            </a:r>
            <a:endParaRPr lang="en-US" sz="1800" dirty="0" smtClean="0"/>
          </a:p>
          <a:p>
            <a:r>
              <a:rPr lang="en-US" sz="1800" dirty="0" smtClean="0"/>
              <a:t>Maintenance cost and support cost:- post deployment support- 3 lakh /year</a:t>
            </a:r>
          </a:p>
          <a:p>
            <a:r>
              <a:rPr lang="en-US" sz="1800" dirty="0" err="1" smtClean="0"/>
              <a:t>Requirment</a:t>
            </a:r>
            <a:r>
              <a:rPr lang="en-US" sz="1800" dirty="0" smtClean="0"/>
              <a:t> gathering and documentation -150000</a:t>
            </a:r>
          </a:p>
          <a:p>
            <a:r>
              <a:rPr lang="en-US" sz="1800" dirty="0" smtClean="0"/>
              <a:t>Development team :- 3 to 4 lakh </a:t>
            </a:r>
          </a:p>
          <a:p>
            <a:r>
              <a:rPr lang="en-US" sz="1800" dirty="0" smtClean="0"/>
              <a:t>Travel and </a:t>
            </a:r>
            <a:r>
              <a:rPr lang="en-US" sz="1800" dirty="0" err="1" smtClean="0"/>
              <a:t>accomodtaion</a:t>
            </a:r>
            <a:r>
              <a:rPr lang="en-US" sz="1800" dirty="0" smtClean="0"/>
              <a:t> – 10 to 20 k</a:t>
            </a:r>
          </a:p>
          <a:p>
            <a:r>
              <a:rPr lang="en-US" sz="1800" dirty="0" smtClean="0"/>
              <a:t>Total budget:- Approximate 26 lakh</a:t>
            </a:r>
          </a:p>
          <a:p>
            <a:pPr marL="0" indent="0">
              <a:buNone/>
            </a:pPr>
            <a:r>
              <a:rPr lang="en-US" sz="1800" dirty="0"/>
              <a:t> </a:t>
            </a:r>
            <a:r>
              <a:rPr lang="en-US" sz="1800" b="1" dirty="0"/>
              <a:t>O</a:t>
            </a:r>
            <a:r>
              <a:rPr lang="en-US" sz="1800" b="1" dirty="0" smtClean="0"/>
              <a:t>ther resources :-</a:t>
            </a:r>
          </a:p>
          <a:p>
            <a:pPr marL="0" indent="0">
              <a:buNone/>
            </a:pPr>
            <a:r>
              <a:rPr lang="en-US" sz="1800" b="1" dirty="0" smtClean="0"/>
              <a:t>SOFTWARE:- </a:t>
            </a:r>
            <a:r>
              <a:rPr lang="en-US" sz="1800" dirty="0" smtClean="0"/>
              <a:t>development tool like java ,data base tool, auto send email parsing tool, certificate design templet tool</a:t>
            </a:r>
          </a:p>
          <a:p>
            <a:pPr marL="0" indent="0">
              <a:buNone/>
            </a:pPr>
            <a:r>
              <a:rPr lang="en-US" sz="1800" b="1" dirty="0" smtClean="0"/>
              <a:t>HARDWARE :- </a:t>
            </a:r>
            <a:r>
              <a:rPr lang="en-US" sz="1800" dirty="0" smtClean="0"/>
              <a:t>Strong dedicated servers for support the application  and backup </a:t>
            </a:r>
          </a:p>
          <a:p>
            <a:pPr marL="0" indent="0">
              <a:buNone/>
            </a:pPr>
            <a:endParaRPr lang="en-US" sz="1800" dirty="0" smtClean="0"/>
          </a:p>
          <a:p>
            <a:endParaRPr lang="en-IN" sz="1800" dirty="0" smtClean="0"/>
          </a:p>
          <a:p>
            <a:endParaRPr lang="en-US" sz="1800" dirty="0" smtClean="0"/>
          </a:p>
        </p:txBody>
      </p:sp>
    </p:spTree>
    <p:extLst>
      <p:ext uri="{BB962C8B-B14F-4D97-AF65-F5344CB8AC3E}">
        <p14:creationId xmlns:p14="http://schemas.microsoft.com/office/powerpoint/2010/main" val="2700515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401"/>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700" dirty="0" smtClean="0"/>
              <a:t>Risk and Dependency</a:t>
            </a:r>
            <a:r>
              <a:rPr lang="en-US" dirty="0" smtClean="0"/>
              <a:t>:-</a:t>
            </a:r>
            <a:endParaRPr lang="en-IN" dirty="0"/>
          </a:p>
        </p:txBody>
      </p:sp>
      <p:sp>
        <p:nvSpPr>
          <p:cNvPr id="3" name="Content Placeholder 2"/>
          <p:cNvSpPr>
            <a:spLocks noGrp="1"/>
          </p:cNvSpPr>
          <p:nvPr>
            <p:ph idx="1"/>
          </p:nvPr>
        </p:nvSpPr>
        <p:spPr>
          <a:xfrm>
            <a:off x="838200" y="1423851"/>
            <a:ext cx="10515600" cy="4753112"/>
          </a:xfrm>
        </p:spPr>
        <p:txBody>
          <a:bodyPr/>
          <a:lstStyle/>
          <a:p>
            <a:pPr>
              <a:buFont typeface="Wingdings" panose="05000000000000000000" pitchFamily="2" charset="2"/>
              <a:buChar char="§"/>
            </a:pPr>
            <a:r>
              <a:rPr lang="en-US" sz="2400" dirty="0" smtClean="0"/>
              <a:t>RISK</a:t>
            </a:r>
          </a:p>
          <a:p>
            <a:pPr>
              <a:buFont typeface="Wingdings" panose="05000000000000000000" pitchFamily="2" charset="2"/>
              <a:buChar char="§"/>
            </a:pPr>
            <a:r>
              <a:rPr lang="en-IN" sz="1800" dirty="0"/>
              <a:t>System </a:t>
            </a:r>
            <a:r>
              <a:rPr lang="en-IN" sz="1800" dirty="0" smtClean="0"/>
              <a:t>Downtime:-</a:t>
            </a:r>
            <a:r>
              <a:rPr lang="en-US" sz="1800" dirty="0"/>
              <a:t>During transition, unplanned </a:t>
            </a:r>
            <a:r>
              <a:rPr lang="en-US" sz="1800" dirty="0" smtClean="0"/>
              <a:t>downtime </a:t>
            </a:r>
            <a:r>
              <a:rPr lang="en-US" sz="1800" dirty="0"/>
              <a:t>may impact account </a:t>
            </a:r>
            <a:r>
              <a:rPr lang="en-US" sz="1800" dirty="0" smtClean="0"/>
              <a:t>activations</a:t>
            </a:r>
          </a:p>
          <a:p>
            <a:pPr>
              <a:buFont typeface="Wingdings" panose="05000000000000000000" pitchFamily="2" charset="2"/>
              <a:buChar char="§"/>
            </a:pPr>
            <a:r>
              <a:rPr lang="en-US" sz="1800" dirty="0"/>
              <a:t>Security and fraud risk increases in online </a:t>
            </a:r>
            <a:r>
              <a:rPr lang="en-US" sz="1800" dirty="0" smtClean="0"/>
              <a:t>systems</a:t>
            </a:r>
          </a:p>
          <a:p>
            <a:pPr>
              <a:buFont typeface="Wingdings" panose="05000000000000000000" pitchFamily="2" charset="2"/>
              <a:buChar char="§"/>
            </a:pPr>
            <a:r>
              <a:rPr lang="en-US" sz="1800" dirty="0" smtClean="0"/>
              <a:t>Technical downtime could affect access to the new system</a:t>
            </a:r>
          </a:p>
          <a:p>
            <a:pPr>
              <a:buFont typeface="Wingdings" panose="05000000000000000000" pitchFamily="2" charset="2"/>
              <a:buChar char="§"/>
            </a:pPr>
            <a:r>
              <a:rPr lang="en-IN" sz="1800" dirty="0"/>
              <a:t>Regulatory </a:t>
            </a:r>
            <a:r>
              <a:rPr lang="en-IN" sz="1800" dirty="0" smtClean="0"/>
              <a:t>Non-compliance:- </a:t>
            </a:r>
            <a:r>
              <a:rPr lang="en-US" sz="1800" dirty="0" smtClean="0"/>
              <a:t>Failure </a:t>
            </a:r>
            <a:r>
              <a:rPr lang="en-US" sz="1800" dirty="0"/>
              <a:t>to meet RBI/KYC regulations in online environment</a:t>
            </a:r>
            <a:r>
              <a:rPr lang="en-US" sz="1800" dirty="0" smtClean="0"/>
              <a:t>.</a:t>
            </a:r>
          </a:p>
          <a:p>
            <a:pPr>
              <a:buFont typeface="Wingdings" panose="05000000000000000000" pitchFamily="2" charset="2"/>
              <a:buChar char="§"/>
            </a:pPr>
            <a:r>
              <a:rPr lang="en-IN" sz="1800" dirty="0"/>
              <a:t>Accessibility </a:t>
            </a:r>
            <a:r>
              <a:rPr lang="en-IN" sz="1800" dirty="0" smtClean="0"/>
              <a:t>Issues:-</a:t>
            </a:r>
            <a:r>
              <a:rPr lang="en-US" sz="1800" dirty="0"/>
              <a:t>Not all users may have smartphones or internet access</a:t>
            </a:r>
            <a:r>
              <a:rPr lang="en-US" sz="1800" dirty="0" smtClean="0"/>
              <a:t>.</a:t>
            </a:r>
          </a:p>
          <a:p>
            <a:pPr>
              <a:buFont typeface="Wingdings" panose="05000000000000000000" pitchFamily="2" charset="2"/>
              <a:buChar char="§"/>
            </a:pPr>
            <a:r>
              <a:rPr lang="en-IN" sz="1800" dirty="0"/>
              <a:t>Identity Verification </a:t>
            </a:r>
            <a:r>
              <a:rPr lang="en-IN" sz="1800" dirty="0" smtClean="0"/>
              <a:t>Errors:- </a:t>
            </a:r>
            <a:r>
              <a:rPr lang="en-US" sz="1800" dirty="0"/>
              <a:t>Online KYC may fail due to poor photo quality or wrong documents</a:t>
            </a:r>
            <a:r>
              <a:rPr lang="en-US" sz="1800" dirty="0" smtClean="0"/>
              <a:t>.</a:t>
            </a:r>
          </a:p>
          <a:p>
            <a:pPr>
              <a:buFont typeface="Wingdings" panose="05000000000000000000" pitchFamily="2" charset="2"/>
              <a:buChar char="§"/>
            </a:pPr>
            <a:r>
              <a:rPr lang="en-US" sz="1800" dirty="0" smtClean="0"/>
              <a:t>Budget overruns</a:t>
            </a:r>
          </a:p>
          <a:p>
            <a:pPr>
              <a:buFont typeface="Wingdings" panose="05000000000000000000" pitchFamily="2" charset="2"/>
              <a:buChar char="§"/>
            </a:pPr>
            <a:r>
              <a:rPr lang="en-US" sz="1800" dirty="0" smtClean="0"/>
              <a:t>Vendor delay:- client may delay sending their data and details affecting the delaying in </a:t>
            </a:r>
            <a:r>
              <a:rPr lang="en-US" sz="1800" dirty="0" err="1" smtClean="0"/>
              <a:t>worksflow</a:t>
            </a:r>
            <a:endParaRPr lang="en-US" sz="1800" dirty="0" smtClean="0"/>
          </a:p>
          <a:p>
            <a:pPr>
              <a:buFont typeface="Wingdings" panose="05000000000000000000" pitchFamily="2" charset="2"/>
              <a:buChar char="§"/>
            </a:pPr>
            <a:r>
              <a:rPr lang="en-US" sz="1800" dirty="0" smtClean="0"/>
              <a:t>While updating a software system could get hang</a:t>
            </a:r>
          </a:p>
          <a:p>
            <a:pPr>
              <a:buFont typeface="Wingdings" panose="05000000000000000000" pitchFamily="2" charset="2"/>
              <a:buChar char="§"/>
            </a:pPr>
            <a:r>
              <a:rPr lang="en-US" sz="1800" dirty="0" err="1" smtClean="0"/>
              <a:t>Contineous</a:t>
            </a:r>
            <a:r>
              <a:rPr lang="en-US" sz="1800" dirty="0" smtClean="0"/>
              <a:t> </a:t>
            </a:r>
            <a:r>
              <a:rPr lang="en-US" sz="1800" dirty="0" err="1" smtClean="0"/>
              <a:t>chaging</a:t>
            </a:r>
            <a:r>
              <a:rPr lang="en-US" sz="1800" dirty="0" smtClean="0"/>
              <a:t> in requirement  on the basis of clients feed  back or daily review of users</a:t>
            </a:r>
            <a:endParaRPr lang="en-IN" sz="1800" dirty="0"/>
          </a:p>
        </p:txBody>
      </p:sp>
    </p:spTree>
    <p:extLst>
      <p:ext uri="{BB962C8B-B14F-4D97-AF65-F5344CB8AC3E}">
        <p14:creationId xmlns:p14="http://schemas.microsoft.com/office/powerpoint/2010/main" val="2688386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149"/>
          </a:xfrm>
          <a:ln/>
        </p:spPr>
        <p:style>
          <a:lnRef idx="1">
            <a:schemeClr val="accent1"/>
          </a:lnRef>
          <a:fillRef idx="2">
            <a:schemeClr val="accent1"/>
          </a:fillRef>
          <a:effectRef idx="1">
            <a:schemeClr val="accent1"/>
          </a:effectRef>
          <a:fontRef idx="minor">
            <a:schemeClr val="dk1"/>
          </a:fontRef>
        </p:style>
        <p:txBody>
          <a:bodyPr>
            <a:normAutofit/>
          </a:bodyPr>
          <a:lstStyle/>
          <a:p>
            <a:r>
              <a:rPr lang="en-IN" sz="2800" b="1" dirty="0">
                <a:solidFill>
                  <a:schemeClr val="tx1"/>
                </a:solidFill>
              </a:rPr>
              <a:t>Situation/Problem/Opportunity: </a:t>
            </a:r>
            <a:r>
              <a:rPr lang="en-IN" sz="2800" dirty="0">
                <a:solidFill>
                  <a:schemeClr val="tx1"/>
                </a:solidFill>
              </a:rPr>
              <a:t>&lt;&lt;</a:t>
            </a:r>
          </a:p>
        </p:txBody>
      </p:sp>
      <p:sp>
        <p:nvSpPr>
          <p:cNvPr id="3" name="Content Placeholder 2"/>
          <p:cNvSpPr>
            <a:spLocks noGrp="1"/>
          </p:cNvSpPr>
          <p:nvPr>
            <p:ph idx="1"/>
          </p:nvPr>
        </p:nvSpPr>
        <p:spPr>
          <a:xfrm>
            <a:off x="838200" y="1110343"/>
            <a:ext cx="10515600" cy="5079683"/>
          </a:xfrm>
        </p:spPr>
        <p:txBody>
          <a:bodyPr>
            <a:normAutofit/>
          </a:bodyPr>
          <a:lstStyle/>
          <a:p>
            <a:pPr marL="0" indent="0">
              <a:buNone/>
            </a:pPr>
            <a:r>
              <a:rPr lang="en-US" sz="1800" b="1" dirty="0" smtClean="0">
                <a:solidFill>
                  <a:schemeClr val="bg2">
                    <a:lumMod val="10000"/>
                  </a:schemeClr>
                </a:solidFill>
              </a:rPr>
              <a:t>SITUATION</a:t>
            </a:r>
            <a:r>
              <a:rPr lang="en-US" sz="1800" dirty="0" smtClean="0">
                <a:solidFill>
                  <a:schemeClr val="bg2">
                    <a:lumMod val="10000"/>
                  </a:schemeClr>
                </a:solidFill>
              </a:rPr>
              <a:t>:-</a:t>
            </a:r>
          </a:p>
          <a:p>
            <a:pPr>
              <a:buFont typeface="Wingdings" panose="05000000000000000000" pitchFamily="2" charset="2"/>
              <a:buChar char="§"/>
            </a:pPr>
            <a:r>
              <a:rPr lang="en-US" sz="1800" dirty="0" smtClean="0"/>
              <a:t>The DB TRACKER tool is use for sales department ,where the employee generate the lead in tablet and open the bank account(saving account).</a:t>
            </a:r>
          </a:p>
          <a:p>
            <a:pPr>
              <a:buFont typeface="Wingdings" panose="05000000000000000000" pitchFamily="2" charset="2"/>
              <a:buChar char="§"/>
            </a:pPr>
            <a:r>
              <a:rPr lang="en-US" sz="1800" dirty="0" smtClean="0"/>
              <a:t>This the semi online process, where the  employee need to fill the physical form ,capture the picture in the tablet and send the same to branch sales manager</a:t>
            </a:r>
          </a:p>
          <a:p>
            <a:pPr>
              <a:buFont typeface="Wingdings" panose="05000000000000000000" pitchFamily="2" charset="2"/>
              <a:buChar char="§"/>
            </a:pPr>
            <a:r>
              <a:rPr lang="en-US" sz="1800" dirty="0" smtClean="0"/>
              <a:t>Manager will do the analysis of form and if there is any rejection it will resend to employee id tray or if there are no rejection </a:t>
            </a:r>
            <a:r>
              <a:rPr lang="en-US" sz="1800" dirty="0" err="1" smtClean="0"/>
              <a:t>bsm</a:t>
            </a:r>
            <a:r>
              <a:rPr lang="en-US" sz="1800" dirty="0" smtClean="0"/>
              <a:t> will  forward the form to Mumbai team .</a:t>
            </a:r>
          </a:p>
          <a:p>
            <a:pPr>
              <a:buFont typeface="Wingdings" panose="05000000000000000000" pitchFamily="2" charset="2"/>
              <a:buChar char="§"/>
            </a:pPr>
            <a:r>
              <a:rPr lang="en-US" sz="1800" dirty="0" smtClean="0"/>
              <a:t>There is possibility Mumbai team can also identify the rejection resend to the </a:t>
            </a:r>
            <a:r>
              <a:rPr lang="en-US" sz="1800" dirty="0" err="1" smtClean="0"/>
              <a:t>bsm</a:t>
            </a:r>
            <a:r>
              <a:rPr lang="en-US" sz="1800" dirty="0" smtClean="0"/>
              <a:t> tray </a:t>
            </a:r>
          </a:p>
          <a:p>
            <a:pPr>
              <a:buFont typeface="Wingdings" panose="05000000000000000000" pitchFamily="2" charset="2"/>
              <a:buChar char="§"/>
            </a:pPr>
            <a:r>
              <a:rPr lang="en-US" sz="1800" dirty="0" smtClean="0"/>
              <a:t>Then BSM again resend the same form to employee for rework</a:t>
            </a:r>
          </a:p>
          <a:p>
            <a:pPr>
              <a:buFont typeface="Wingdings" panose="05000000000000000000" pitchFamily="2" charset="2"/>
              <a:buChar char="§"/>
            </a:pPr>
            <a:r>
              <a:rPr lang="en-US" sz="1800" dirty="0" smtClean="0"/>
              <a:t>And after solving all the rejection this process will repeat </a:t>
            </a:r>
          </a:p>
          <a:p>
            <a:pPr>
              <a:buFont typeface="Wingdings" panose="05000000000000000000" pitchFamily="2" charset="2"/>
              <a:buChar char="§"/>
            </a:pPr>
            <a:r>
              <a:rPr lang="en-US" sz="1800" dirty="0" smtClean="0"/>
              <a:t>The account will get activated and deposit the </a:t>
            </a:r>
            <a:r>
              <a:rPr lang="en-US" sz="1800" dirty="0" err="1" smtClean="0"/>
              <a:t>kyc</a:t>
            </a:r>
            <a:r>
              <a:rPr lang="en-US" sz="1800" dirty="0" smtClean="0"/>
              <a:t> </a:t>
            </a:r>
            <a:r>
              <a:rPr lang="en-US" sz="1800" dirty="0" err="1" smtClean="0"/>
              <a:t>cheque</a:t>
            </a:r>
            <a:endParaRPr lang="en-US" sz="1800" dirty="0" smtClean="0"/>
          </a:p>
          <a:p>
            <a:pPr>
              <a:buFont typeface="Wingdings" panose="05000000000000000000" pitchFamily="2" charset="2"/>
              <a:buChar char="§"/>
            </a:pPr>
            <a:r>
              <a:rPr lang="en-US" sz="1800" dirty="0" smtClean="0"/>
              <a:t>This </a:t>
            </a:r>
            <a:r>
              <a:rPr lang="en-US" sz="1800" dirty="0" err="1" smtClean="0"/>
              <a:t>cheque</a:t>
            </a:r>
            <a:r>
              <a:rPr lang="en-US" sz="1800" dirty="0" smtClean="0"/>
              <a:t> will be credited in customer account in 3 working days</a:t>
            </a:r>
          </a:p>
          <a:p>
            <a:pPr>
              <a:buFont typeface="Wingdings" panose="05000000000000000000" pitchFamily="2" charset="2"/>
              <a:buChar char="§"/>
            </a:pPr>
            <a:endParaRPr lang="en-US" sz="1800" dirty="0"/>
          </a:p>
          <a:p>
            <a:pPr marL="0" indent="0">
              <a:buNone/>
            </a:pPr>
            <a:endParaRPr lang="en-US" sz="1800" dirty="0" smtClean="0"/>
          </a:p>
          <a:p>
            <a:pPr marL="0" indent="0">
              <a:buNone/>
            </a:pPr>
            <a:endParaRPr lang="en-US" sz="1800" dirty="0"/>
          </a:p>
          <a:p>
            <a:pPr marL="0" indent="0">
              <a:buNone/>
            </a:pPr>
            <a:endParaRPr lang="en-US" sz="1800" b="1" dirty="0" smtClean="0"/>
          </a:p>
          <a:p>
            <a:pPr>
              <a:buFont typeface="Wingdings" panose="05000000000000000000" pitchFamily="2" charset="2"/>
              <a:buChar char="§"/>
            </a:pPr>
            <a:endParaRPr lang="en-US" sz="1800" dirty="0" smtClean="0"/>
          </a:p>
          <a:p>
            <a:pPr>
              <a:buFont typeface="Wingdings" panose="05000000000000000000" pitchFamily="2" charset="2"/>
              <a:buChar char="§"/>
            </a:pPr>
            <a:endParaRPr lang="en-IN" sz="1800" dirty="0" smtClean="0"/>
          </a:p>
          <a:p>
            <a:pPr marL="0" indent="0">
              <a:buNone/>
            </a:pPr>
            <a:endParaRPr lang="en-IN" sz="1800" dirty="0"/>
          </a:p>
        </p:txBody>
      </p:sp>
    </p:spTree>
    <p:extLst>
      <p:ext uri="{BB962C8B-B14F-4D97-AF65-F5344CB8AC3E}">
        <p14:creationId xmlns:p14="http://schemas.microsoft.com/office/powerpoint/2010/main" val="13561298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sz="2800" dirty="0" smtClean="0"/>
              <a:t>Dependencies</a:t>
            </a:r>
            <a:r>
              <a:rPr lang="en-US" dirty="0" smtClean="0"/>
              <a:t>:-</a:t>
            </a:r>
            <a:endParaRPr lang="en-IN" dirty="0"/>
          </a:p>
        </p:txBody>
      </p:sp>
      <p:sp>
        <p:nvSpPr>
          <p:cNvPr id="3" name="Content Placeholder 2"/>
          <p:cNvSpPr>
            <a:spLocks noGrp="1"/>
          </p:cNvSpPr>
          <p:nvPr>
            <p:ph idx="1"/>
          </p:nvPr>
        </p:nvSpPr>
        <p:spPr>
          <a:xfrm>
            <a:off x="838200" y="1760310"/>
            <a:ext cx="10515600" cy="4351338"/>
          </a:xfrm>
        </p:spPr>
        <p:txBody>
          <a:bodyPr>
            <a:normAutofit/>
          </a:bodyPr>
          <a:lstStyle/>
          <a:p>
            <a:pPr>
              <a:buFont typeface="Wingdings" panose="05000000000000000000" pitchFamily="2" charset="2"/>
              <a:buChar char="§"/>
            </a:pPr>
            <a:r>
              <a:rPr lang="en-US" sz="1800" dirty="0" smtClean="0"/>
              <a:t>Regulatory Approval :- Must follow the guidelines of RBI  norms for digital account opening and activation</a:t>
            </a:r>
          </a:p>
          <a:p>
            <a:pPr>
              <a:buFont typeface="Wingdings" panose="05000000000000000000" pitchFamily="2" charset="2"/>
              <a:buChar char="§"/>
            </a:pPr>
            <a:r>
              <a:rPr lang="en-US" sz="1800" dirty="0" smtClean="0"/>
              <a:t>KYC integration:- link </a:t>
            </a:r>
            <a:r>
              <a:rPr lang="en-US" sz="1800" dirty="0" err="1" smtClean="0"/>
              <a:t>aadhar</a:t>
            </a:r>
            <a:r>
              <a:rPr lang="en-US" sz="1800" dirty="0" smtClean="0"/>
              <a:t> ,PAN, TO NSDL,UIDAI API’S for digital </a:t>
            </a:r>
            <a:r>
              <a:rPr lang="en-US" sz="1800" dirty="0" err="1" smtClean="0"/>
              <a:t>kyc</a:t>
            </a:r>
            <a:r>
              <a:rPr lang="en-US" sz="1800" dirty="0" smtClean="0"/>
              <a:t> verification</a:t>
            </a:r>
          </a:p>
          <a:p>
            <a:pPr>
              <a:buFont typeface="Wingdings" panose="05000000000000000000" pitchFamily="2" charset="2"/>
              <a:buChar char="§"/>
            </a:pPr>
            <a:r>
              <a:rPr lang="en-US" sz="1800" dirty="0" smtClean="0"/>
              <a:t>Vendor/tech partner:-dependencies on 3</a:t>
            </a:r>
            <a:r>
              <a:rPr lang="en-US" sz="1800" baseline="30000" dirty="0" smtClean="0"/>
              <a:t>rd</a:t>
            </a:r>
            <a:r>
              <a:rPr lang="en-US" sz="1800" dirty="0" smtClean="0"/>
              <a:t> party software developers </a:t>
            </a:r>
          </a:p>
          <a:p>
            <a:pPr>
              <a:buFont typeface="Wingdings" panose="05000000000000000000" pitchFamily="2" charset="2"/>
              <a:buChar char="§"/>
            </a:pPr>
            <a:r>
              <a:rPr lang="en-US" sz="1800" dirty="0" smtClean="0"/>
              <a:t>Contingency plan:- back up manual or hybrid process incase of technical failure</a:t>
            </a:r>
          </a:p>
          <a:p>
            <a:pPr>
              <a:buFont typeface="Wingdings" panose="05000000000000000000" pitchFamily="2" charset="2"/>
              <a:buChar char="§"/>
            </a:pPr>
            <a:r>
              <a:rPr lang="en-US" sz="1800" dirty="0" smtClean="0"/>
              <a:t>Staff training:- proper training to handle the queries and backend operation</a:t>
            </a:r>
          </a:p>
          <a:p>
            <a:pPr>
              <a:buFont typeface="Wingdings" panose="05000000000000000000" pitchFamily="2" charset="2"/>
              <a:buChar char="§"/>
            </a:pPr>
            <a:r>
              <a:rPr lang="en-US" sz="1800" dirty="0" smtClean="0"/>
              <a:t>Customer awareness:-campaigns to educate the user how to activate the account online</a:t>
            </a:r>
          </a:p>
          <a:p>
            <a:r>
              <a:rPr lang="en-US" sz="1800" dirty="0"/>
              <a:t>Must follow RBI norms for digital account opening and </a:t>
            </a:r>
            <a:r>
              <a:rPr lang="en-US" sz="1800" dirty="0" smtClean="0"/>
              <a:t>activation.	</a:t>
            </a:r>
            <a:endParaRPr lang="en-IN" sz="1800" dirty="0"/>
          </a:p>
        </p:txBody>
      </p:sp>
    </p:spTree>
    <p:extLst>
      <p:ext uri="{BB962C8B-B14F-4D97-AF65-F5344CB8AC3E}">
        <p14:creationId xmlns:p14="http://schemas.microsoft.com/office/powerpoint/2010/main" val="24365202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338"/>
          </a:xfrm>
        </p:spPr>
        <p:style>
          <a:lnRef idx="0">
            <a:schemeClr val="accent1"/>
          </a:lnRef>
          <a:fillRef idx="3">
            <a:schemeClr val="accent1"/>
          </a:fillRef>
          <a:effectRef idx="3">
            <a:schemeClr val="accent1"/>
          </a:effectRef>
          <a:fontRef idx="minor">
            <a:schemeClr val="lt1"/>
          </a:fontRef>
        </p:style>
        <p:txBody>
          <a:bodyPr/>
          <a:lstStyle/>
          <a:p>
            <a:r>
              <a:rPr lang="en-US" sz="2400" dirty="0"/>
              <a:t>S</a:t>
            </a:r>
            <a:r>
              <a:rPr lang="en-US" sz="2400" dirty="0" smtClean="0"/>
              <a:t>ummary</a:t>
            </a:r>
            <a:endParaRPr lang="en-IN" sz="2400" dirty="0"/>
          </a:p>
        </p:txBody>
      </p:sp>
      <p:sp>
        <p:nvSpPr>
          <p:cNvPr id="3" name="Content Placeholder 2"/>
          <p:cNvSpPr>
            <a:spLocks noGrp="1"/>
          </p:cNvSpPr>
          <p:nvPr>
            <p:ph idx="1"/>
          </p:nvPr>
        </p:nvSpPr>
        <p:spPr>
          <a:xfrm>
            <a:off x="838200" y="1554480"/>
            <a:ext cx="10515600" cy="4622483"/>
          </a:xfrm>
        </p:spPr>
        <p:txBody>
          <a:bodyPr>
            <a:normAutofit fontScale="92500" lnSpcReduction="20000"/>
          </a:bodyPr>
          <a:lstStyle/>
          <a:p>
            <a:pPr>
              <a:buFont typeface="Wingdings" panose="05000000000000000000" pitchFamily="2" charset="2"/>
              <a:buChar char="§"/>
            </a:pPr>
            <a:r>
              <a:rPr lang="en-US" sz="1800" b="1" dirty="0" smtClean="0"/>
              <a:t>Current challenges:-</a:t>
            </a:r>
          </a:p>
          <a:p>
            <a:pPr>
              <a:buFont typeface="Wingdings" panose="05000000000000000000" pitchFamily="2" charset="2"/>
              <a:buChar char="§"/>
            </a:pPr>
            <a:r>
              <a:rPr lang="en-US" sz="1800" dirty="0"/>
              <a:t>Use of physical forms leads to overwriting, loss, and </a:t>
            </a:r>
            <a:r>
              <a:rPr lang="en-US" sz="1800" dirty="0" smtClean="0"/>
              <a:t>destruction.</a:t>
            </a:r>
          </a:p>
          <a:p>
            <a:pPr>
              <a:buFont typeface="Wingdings" panose="05000000000000000000" pitchFamily="2" charset="2"/>
              <a:buChar char="§"/>
            </a:pPr>
            <a:r>
              <a:rPr lang="en-US" sz="1800" dirty="0" smtClean="0"/>
              <a:t>Manual </a:t>
            </a:r>
            <a:r>
              <a:rPr lang="en-US" sz="1800" dirty="0"/>
              <a:t>steps create delays, rejections, and rework loops between Employee → BSM → Mumbai </a:t>
            </a:r>
            <a:r>
              <a:rPr lang="en-US" sz="1800" dirty="0" smtClean="0"/>
              <a:t>Team.</a:t>
            </a:r>
          </a:p>
          <a:p>
            <a:pPr>
              <a:buFont typeface="Wingdings" panose="05000000000000000000" pitchFamily="2" charset="2"/>
              <a:buChar char="§"/>
            </a:pPr>
            <a:r>
              <a:rPr lang="en-US" sz="1800" dirty="0" smtClean="0"/>
              <a:t>Employee </a:t>
            </a:r>
            <a:r>
              <a:rPr lang="en-US" sz="1800" dirty="0"/>
              <a:t>may take unauthorized shortcuts (e.g., duplicating signatures) due to target </a:t>
            </a:r>
            <a:r>
              <a:rPr lang="en-US" sz="1800" dirty="0" smtClean="0"/>
              <a:t>pressure.</a:t>
            </a:r>
          </a:p>
          <a:p>
            <a:pPr>
              <a:buFont typeface="Wingdings" panose="05000000000000000000" pitchFamily="2" charset="2"/>
              <a:buChar char="§"/>
            </a:pPr>
            <a:r>
              <a:rPr lang="en-US" sz="1800" dirty="0" smtClean="0"/>
              <a:t>Frequent </a:t>
            </a:r>
            <a:r>
              <a:rPr lang="en-US" sz="1800" dirty="0"/>
              <a:t>customer revisits lead to customer dissatisfaction and possible </a:t>
            </a:r>
            <a:r>
              <a:rPr lang="en-US" sz="1800" dirty="0" smtClean="0"/>
              <a:t>complaints.</a:t>
            </a:r>
          </a:p>
          <a:p>
            <a:pPr>
              <a:buFont typeface="Wingdings" panose="05000000000000000000" pitchFamily="2" charset="2"/>
              <a:buChar char="§"/>
            </a:pPr>
            <a:r>
              <a:rPr lang="en-US" sz="1800" dirty="0" smtClean="0"/>
              <a:t>Manual </a:t>
            </a:r>
            <a:r>
              <a:rPr lang="en-US" sz="1800" dirty="0"/>
              <a:t>approval collection takes 2–3 days due to reporting authority </a:t>
            </a:r>
            <a:r>
              <a:rPr lang="en-US" sz="1800" dirty="0" smtClean="0"/>
              <a:t>unavailability.</a:t>
            </a:r>
          </a:p>
          <a:p>
            <a:pPr>
              <a:buFont typeface="Wingdings" panose="05000000000000000000" pitchFamily="2" charset="2"/>
              <a:buChar char="§"/>
            </a:pPr>
            <a:r>
              <a:rPr lang="en-US" sz="1800" dirty="0" smtClean="0"/>
              <a:t>Time-consuming </a:t>
            </a:r>
            <a:r>
              <a:rPr lang="en-US" sz="1800" dirty="0"/>
              <a:t>process resulting in loss of business and trust.</a:t>
            </a:r>
            <a:endParaRPr lang="en-US" sz="1800" dirty="0" smtClean="0"/>
          </a:p>
          <a:p>
            <a:pPr marL="0" indent="0">
              <a:buNone/>
            </a:pPr>
            <a:r>
              <a:rPr lang="en-IN" sz="1800" b="1" dirty="0"/>
              <a:t>Proposed Digital </a:t>
            </a:r>
            <a:r>
              <a:rPr lang="en-IN" sz="1800" b="1" dirty="0" smtClean="0"/>
              <a:t>Solution:-</a:t>
            </a:r>
          </a:p>
          <a:p>
            <a:r>
              <a:rPr lang="en-IN" sz="1800" dirty="0"/>
              <a:t>Replace physical forms with </a:t>
            </a:r>
            <a:r>
              <a:rPr lang="en-IN" sz="1800" dirty="0" smtClean="0"/>
              <a:t>digital KYC forms on </a:t>
            </a:r>
            <a:r>
              <a:rPr lang="en-IN" sz="1800" dirty="0"/>
              <a:t>tablets.</a:t>
            </a:r>
          </a:p>
          <a:p>
            <a:r>
              <a:rPr lang="en-IN" sz="1800" dirty="0"/>
              <a:t>Auto-fetch data using biometric </a:t>
            </a:r>
            <a:r>
              <a:rPr lang="en-IN" sz="1800" dirty="0" err="1"/>
              <a:t>Aadhaar</a:t>
            </a:r>
            <a:r>
              <a:rPr lang="en-IN" sz="1800" dirty="0"/>
              <a:t> </a:t>
            </a:r>
            <a:r>
              <a:rPr lang="en-IN" sz="1800" dirty="0" smtClean="0"/>
              <a:t>authentication </a:t>
            </a:r>
            <a:r>
              <a:rPr lang="en-IN" sz="1800" dirty="0"/>
              <a:t>and PAN validation.</a:t>
            </a:r>
          </a:p>
          <a:p>
            <a:r>
              <a:rPr lang="en-IN" sz="1800" dirty="0"/>
              <a:t>Integrate with UIDAI and NSDL APIs to auto-fill data and reduce errors.</a:t>
            </a:r>
          </a:p>
          <a:p>
            <a:r>
              <a:rPr lang="en-IN" sz="1800" dirty="0"/>
              <a:t>Enable online photo capture and e-signature.</a:t>
            </a:r>
          </a:p>
          <a:p>
            <a:r>
              <a:rPr lang="en-IN" sz="1800" dirty="0"/>
              <a:t>Automate approval flow via digital trays for BSM and backend teams.</a:t>
            </a:r>
          </a:p>
          <a:p>
            <a:r>
              <a:rPr lang="en-IN" sz="1800" dirty="0"/>
              <a:t>Reduce activation cycle to 3–4 hours vs current 3–5 days.</a:t>
            </a:r>
          </a:p>
          <a:p>
            <a:r>
              <a:rPr lang="en-IN" sz="1800" dirty="0"/>
              <a:t>Cheque deposit credited in 2 working days.</a:t>
            </a:r>
          </a:p>
          <a:p>
            <a:pPr marL="0" indent="0">
              <a:buNone/>
            </a:pPr>
            <a:endParaRPr lang="en-IN" sz="1800" b="1" dirty="0"/>
          </a:p>
        </p:txBody>
      </p:sp>
    </p:spTree>
    <p:extLst>
      <p:ext uri="{BB962C8B-B14F-4D97-AF65-F5344CB8AC3E}">
        <p14:creationId xmlns:p14="http://schemas.microsoft.com/office/powerpoint/2010/main" val="1533548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401"/>
          </a:xfrm>
        </p:spPr>
        <p:style>
          <a:lnRef idx="0">
            <a:schemeClr val="accent1"/>
          </a:lnRef>
          <a:fillRef idx="3">
            <a:schemeClr val="accent1"/>
          </a:fillRef>
          <a:effectRef idx="3">
            <a:schemeClr val="accent1"/>
          </a:effectRef>
          <a:fontRef idx="minor">
            <a:schemeClr val="lt1"/>
          </a:fontRef>
        </p:style>
        <p:txBody>
          <a:bodyPr>
            <a:normAutofit/>
          </a:bodyPr>
          <a:lstStyle/>
          <a:p>
            <a:r>
              <a:rPr lang="en-US" sz="2800" dirty="0" smtClean="0"/>
              <a:t>Expected outcomes:-</a:t>
            </a:r>
            <a:endParaRPr lang="en-IN" sz="2800" dirty="0"/>
          </a:p>
        </p:txBody>
      </p:sp>
      <p:sp>
        <p:nvSpPr>
          <p:cNvPr id="3" name="Content Placeholder 2"/>
          <p:cNvSpPr>
            <a:spLocks noGrp="1"/>
          </p:cNvSpPr>
          <p:nvPr>
            <p:ph idx="1"/>
          </p:nvPr>
        </p:nvSpPr>
        <p:spPr/>
        <p:txBody>
          <a:bodyPr>
            <a:normAutofit/>
          </a:bodyPr>
          <a:lstStyle/>
          <a:p>
            <a:r>
              <a:rPr lang="en-US" sz="1800" dirty="0"/>
              <a:t>Faster account activation → from 3–5 days to 3–4 hours</a:t>
            </a:r>
          </a:p>
          <a:p>
            <a:r>
              <a:rPr lang="en-US" sz="1800" dirty="0"/>
              <a:t>Improved accuracy, compliance, and data security</a:t>
            </a:r>
          </a:p>
          <a:p>
            <a:r>
              <a:rPr lang="en-US" sz="1800" dirty="0"/>
              <a:t>Enhanced employee productivity and customer experience</a:t>
            </a:r>
          </a:p>
          <a:p>
            <a:r>
              <a:rPr lang="en-US" sz="1800" dirty="0"/>
              <a:t>Reduced customer complaints, fraud, and manual effort</a:t>
            </a:r>
          </a:p>
          <a:p>
            <a:r>
              <a:rPr lang="en-US" sz="1800" dirty="0"/>
              <a:t>Higher branch score and business retention</a:t>
            </a:r>
          </a:p>
          <a:p>
            <a:endParaRPr lang="en-IN" sz="1800" dirty="0"/>
          </a:p>
        </p:txBody>
      </p:sp>
    </p:spTree>
    <p:extLst>
      <p:ext uri="{BB962C8B-B14F-4D97-AF65-F5344CB8AC3E}">
        <p14:creationId xmlns:p14="http://schemas.microsoft.com/office/powerpoint/2010/main" val="2220465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0"/>
            <a:ext cx="9144000" cy="2387600"/>
          </a:xfrm>
        </p:spPr>
        <p:txBody>
          <a:bodyPr>
            <a:normAutofit/>
          </a:bodyPr>
          <a:lstStyle/>
          <a:p>
            <a:pPr algn="l"/>
            <a:r>
              <a:rPr lang="en-US" sz="2000" dirty="0" smtClean="0">
                <a:solidFill>
                  <a:schemeClr val="accent5">
                    <a:lumMod val="75000"/>
                  </a:schemeClr>
                </a:solidFill>
              </a:rPr>
              <a:t>COMPLETED BY:- SHRUTI PARASHAR</a:t>
            </a:r>
            <a:br>
              <a:rPr lang="en-US" sz="2000" dirty="0" smtClean="0">
                <a:solidFill>
                  <a:schemeClr val="accent5">
                    <a:lumMod val="75000"/>
                  </a:schemeClr>
                </a:solidFill>
              </a:rPr>
            </a:br>
            <a:r>
              <a:rPr lang="en-US" sz="2000" dirty="0"/>
              <a:t/>
            </a:r>
            <a:br>
              <a:rPr lang="en-US" sz="2000" dirty="0"/>
            </a:br>
            <a:r>
              <a:rPr lang="en-US" sz="2000" dirty="0" smtClean="0">
                <a:solidFill>
                  <a:schemeClr val="accent5">
                    <a:lumMod val="75000"/>
                  </a:schemeClr>
                </a:solidFill>
              </a:rPr>
              <a:t>PROJECT SPONSER:-ICICI BANK LTD                    PROJECT MANAGER:-MAYANK PALIWAL</a:t>
            </a:r>
            <a:endParaRPr lang="en-IN" sz="2000" dirty="0">
              <a:solidFill>
                <a:schemeClr val="accent5">
                  <a:lumMod val="75000"/>
                </a:schemeClr>
              </a:solidFill>
            </a:endParaRPr>
          </a:p>
        </p:txBody>
      </p:sp>
      <p:sp>
        <p:nvSpPr>
          <p:cNvPr id="3" name="Subtitle 2"/>
          <p:cNvSpPr>
            <a:spLocks noGrp="1"/>
          </p:cNvSpPr>
          <p:nvPr>
            <p:ph type="subTitle" idx="1"/>
          </p:nvPr>
        </p:nvSpPr>
        <p:spPr>
          <a:xfrm rot="10800000" flipV="1">
            <a:off x="1449977" y="3513910"/>
            <a:ext cx="9231086" cy="979713"/>
          </a:xfrm>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t>THANK YOU</a:t>
            </a:r>
            <a:endParaRPr lang="en-IN" sz="6000" dirty="0"/>
          </a:p>
        </p:txBody>
      </p:sp>
    </p:spTree>
    <p:extLst>
      <p:ext uri="{BB962C8B-B14F-4D97-AF65-F5344CB8AC3E}">
        <p14:creationId xmlns:p14="http://schemas.microsoft.com/office/powerpoint/2010/main" val="820984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216" y="365126"/>
            <a:ext cx="10269583" cy="379458"/>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400" b="1" dirty="0" smtClean="0"/>
              <a:t>Problem:-</a:t>
            </a:r>
            <a:endParaRPr lang="en-IN" sz="2400" b="1" dirty="0"/>
          </a:p>
        </p:txBody>
      </p:sp>
      <p:sp>
        <p:nvSpPr>
          <p:cNvPr id="3" name="Content Placeholder 2"/>
          <p:cNvSpPr>
            <a:spLocks noGrp="1"/>
          </p:cNvSpPr>
          <p:nvPr>
            <p:ph idx="1"/>
          </p:nvPr>
        </p:nvSpPr>
        <p:spPr>
          <a:xfrm>
            <a:off x="838200" y="744584"/>
            <a:ext cx="10515600" cy="6113415"/>
          </a:xfrm>
        </p:spPr>
        <p:txBody>
          <a:bodyPr>
            <a:normAutofit/>
          </a:bodyPr>
          <a:lstStyle/>
          <a:p>
            <a:pPr>
              <a:buFont typeface="Wingdings" panose="05000000000000000000" pitchFamily="2" charset="2"/>
              <a:buChar char="§"/>
            </a:pPr>
            <a:r>
              <a:rPr lang="en-US" sz="1800" dirty="0" smtClean="0"/>
              <a:t>This whole process is very time consuming</a:t>
            </a:r>
          </a:p>
          <a:p>
            <a:pPr>
              <a:buFont typeface="Wingdings" panose="05000000000000000000" pitchFamily="2" charset="2"/>
              <a:buChar char="§"/>
            </a:pPr>
            <a:r>
              <a:rPr lang="en-US" sz="1800" dirty="0" smtClean="0"/>
              <a:t>In this employee need to fill the physical form in which employee faced a lot of problem like overwriting, physical form lost, scratch, form destroy, share the customer personal details by mistake,</a:t>
            </a:r>
          </a:p>
          <a:p>
            <a:pPr>
              <a:buFont typeface="Wingdings" panose="05000000000000000000" pitchFamily="2" charset="2"/>
              <a:buChar char="§"/>
            </a:pPr>
            <a:r>
              <a:rPr lang="en-US" sz="1800" dirty="0" smtClean="0"/>
              <a:t>If there is rejection form customer side employee revisit the customer and resolve the issue , so it is very difficult to get the appointment from the customer again and again. Because of this reason customer could irate and do the complaint also cancel the account so there are possibility to loose the customers trust</a:t>
            </a:r>
          </a:p>
          <a:p>
            <a:pPr>
              <a:buFont typeface="Wingdings" panose="05000000000000000000" pitchFamily="2" charset="2"/>
              <a:buChar char="§"/>
            </a:pPr>
            <a:r>
              <a:rPr lang="en-US" sz="1800" dirty="0" smtClean="0"/>
              <a:t>To avoid this situation employee may do the duplicate signature of the customer which is against the process</a:t>
            </a:r>
          </a:p>
          <a:p>
            <a:pPr>
              <a:buFont typeface="Wingdings" panose="05000000000000000000" pitchFamily="2" charset="2"/>
              <a:buChar char="§"/>
            </a:pPr>
            <a:r>
              <a:rPr lang="en-US" sz="1800" dirty="0" smtClean="0"/>
              <a:t>Employee having a fear to loose the account and target will not completed</a:t>
            </a:r>
          </a:p>
          <a:p>
            <a:pPr>
              <a:buFont typeface="Wingdings" panose="05000000000000000000" pitchFamily="2" charset="2"/>
              <a:buChar char="§"/>
            </a:pPr>
            <a:r>
              <a:rPr lang="en-US" sz="1800" dirty="0" smtClean="0"/>
              <a:t>Also the process is very lengthy because if there is any special case we need to take a multiple approval and signature of reporting authority and every employee have there own work so it is difficult to take a follow up of RA and get the approval and physical signature ,some time it takes a 2 to 3 days</a:t>
            </a:r>
          </a:p>
          <a:p>
            <a:pPr>
              <a:buFont typeface="Wingdings" panose="05000000000000000000" pitchFamily="2" charset="2"/>
              <a:buChar char="§"/>
            </a:pPr>
            <a:r>
              <a:rPr lang="en-US" sz="1800" dirty="0" smtClean="0"/>
              <a:t>After get the approval the BSM do the analysis and send it to  another tray ,but there are approximate 30 to 40 people send the form to </a:t>
            </a:r>
            <a:r>
              <a:rPr lang="en-US" sz="1800" dirty="0" err="1" smtClean="0"/>
              <a:t>bsm</a:t>
            </a:r>
            <a:r>
              <a:rPr lang="en-US" sz="1800" dirty="0" smtClean="0"/>
              <a:t> so it takes a time to do the proper analysis of every form</a:t>
            </a:r>
          </a:p>
          <a:p>
            <a:pPr>
              <a:buFont typeface="Wingdings" panose="05000000000000000000" pitchFamily="2" charset="2"/>
              <a:buChar char="§"/>
            </a:pPr>
            <a:r>
              <a:rPr lang="en-US" sz="1800" dirty="0" smtClean="0"/>
              <a:t>And after sending the form to another team for activation if that team pick any rejection it could heat the branch score so it is very difficult and time taking activity for </a:t>
            </a:r>
            <a:r>
              <a:rPr lang="en-US" sz="1800" dirty="0" err="1" smtClean="0"/>
              <a:t>emp</a:t>
            </a:r>
            <a:r>
              <a:rPr lang="en-US" sz="1800" dirty="0" smtClean="0"/>
              <a:t> and BSM as well</a:t>
            </a:r>
          </a:p>
          <a:p>
            <a:pPr>
              <a:buFont typeface="Wingdings" panose="05000000000000000000" pitchFamily="2" charset="2"/>
              <a:buChar char="§"/>
            </a:pPr>
            <a:r>
              <a:rPr lang="en-US" sz="1800" dirty="0" smtClean="0"/>
              <a:t>So this whole process is very time taking and in this the employee and customer both are irate and bank will loose the business and client</a:t>
            </a:r>
          </a:p>
          <a:p>
            <a:pPr>
              <a:buFont typeface="Wingdings" panose="05000000000000000000" pitchFamily="2" charset="2"/>
              <a:buChar char="§"/>
            </a:pPr>
            <a:endParaRPr lang="en-IN" sz="1800" dirty="0"/>
          </a:p>
        </p:txBody>
      </p:sp>
    </p:spTree>
    <p:extLst>
      <p:ext uri="{BB962C8B-B14F-4D97-AF65-F5344CB8AC3E}">
        <p14:creationId xmlns:p14="http://schemas.microsoft.com/office/powerpoint/2010/main" val="2940257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79458"/>
          </a:xfrm>
        </p:spPr>
        <p:style>
          <a:lnRef idx="0">
            <a:schemeClr val="accent1"/>
          </a:lnRef>
          <a:fillRef idx="3">
            <a:schemeClr val="accent1"/>
          </a:fillRef>
          <a:effectRef idx="3">
            <a:schemeClr val="accent1"/>
          </a:effectRef>
          <a:fontRef idx="minor">
            <a:schemeClr val="lt1"/>
          </a:fontRef>
        </p:style>
        <p:txBody>
          <a:bodyPr>
            <a:noAutofit/>
          </a:bodyPr>
          <a:lstStyle/>
          <a:p>
            <a:r>
              <a:rPr lang="en-US" sz="2400" dirty="0" smtClean="0"/>
              <a:t>Opportunity:-</a:t>
            </a:r>
            <a:endParaRPr lang="en-IN" sz="2400" dirty="0"/>
          </a:p>
        </p:txBody>
      </p:sp>
      <p:sp>
        <p:nvSpPr>
          <p:cNvPr id="3" name="Content Placeholder 2"/>
          <p:cNvSpPr>
            <a:spLocks noGrp="1"/>
          </p:cNvSpPr>
          <p:nvPr>
            <p:ph idx="1"/>
          </p:nvPr>
        </p:nvSpPr>
        <p:spPr>
          <a:xfrm>
            <a:off x="838200" y="979715"/>
            <a:ext cx="10515600" cy="5249500"/>
          </a:xfrm>
        </p:spPr>
        <p:txBody>
          <a:bodyPr>
            <a:normAutofit/>
          </a:bodyPr>
          <a:lstStyle/>
          <a:p>
            <a:pPr>
              <a:buFont typeface="Wingdings" panose="05000000000000000000" pitchFamily="2" charset="2"/>
              <a:buChar char="§"/>
            </a:pPr>
            <a:r>
              <a:rPr lang="en-US" sz="1800" dirty="0" smtClean="0"/>
              <a:t>After analyzing  this  whole the process we can do this process online</a:t>
            </a:r>
          </a:p>
          <a:p>
            <a:pPr>
              <a:buFont typeface="Wingdings" panose="05000000000000000000" pitchFamily="2" charset="2"/>
              <a:buChar char="§"/>
            </a:pPr>
            <a:r>
              <a:rPr lang="en-US" sz="1800" dirty="0" smtClean="0"/>
              <a:t>We can removed the physical form to avoid the overwriting, form lost , or form destroy</a:t>
            </a:r>
          </a:p>
          <a:p>
            <a:pPr>
              <a:buFont typeface="Wingdings" panose="05000000000000000000" pitchFamily="2" charset="2"/>
              <a:buChar char="§"/>
            </a:pPr>
            <a:r>
              <a:rPr lang="en-US" sz="1800" dirty="0" smtClean="0"/>
              <a:t>We can fill the online form through the biometric and get the </a:t>
            </a:r>
            <a:r>
              <a:rPr lang="en-US" sz="1800" dirty="0" err="1" smtClean="0"/>
              <a:t>aadhar</a:t>
            </a:r>
            <a:r>
              <a:rPr lang="en-US" sz="1800" dirty="0" smtClean="0"/>
              <a:t> card information if the </a:t>
            </a:r>
            <a:r>
              <a:rPr lang="en-US" sz="1800" dirty="0" err="1" smtClean="0"/>
              <a:t>aadhar</a:t>
            </a:r>
            <a:r>
              <a:rPr lang="en-US" sz="1800" dirty="0" smtClean="0"/>
              <a:t> number is fetch the </a:t>
            </a:r>
            <a:r>
              <a:rPr lang="en-US" sz="1800" smtClean="0"/>
              <a:t>details  filled automatically</a:t>
            </a:r>
            <a:endParaRPr lang="en-US" sz="1800" dirty="0" smtClean="0"/>
          </a:p>
          <a:p>
            <a:pPr>
              <a:buFont typeface="Wingdings" panose="05000000000000000000" pitchFamily="2" charset="2"/>
              <a:buChar char="§"/>
            </a:pPr>
            <a:r>
              <a:rPr lang="en-US" sz="1800" dirty="0" smtClean="0"/>
              <a:t>Also put the pan card number to check the pan number is correct and linked to NSDL site</a:t>
            </a:r>
          </a:p>
          <a:p>
            <a:pPr>
              <a:buFont typeface="Wingdings" panose="05000000000000000000" pitchFamily="2" charset="2"/>
              <a:buChar char="§"/>
            </a:pPr>
            <a:r>
              <a:rPr lang="en-US" sz="1800" dirty="0" smtClean="0"/>
              <a:t>So there is no spelling mistake system will catch the details according to there document</a:t>
            </a:r>
          </a:p>
          <a:p>
            <a:pPr>
              <a:buFont typeface="Wingdings" panose="05000000000000000000" pitchFamily="2" charset="2"/>
              <a:buChar char="§"/>
            </a:pPr>
            <a:r>
              <a:rPr lang="en-US" sz="1800" dirty="0" smtClean="0"/>
              <a:t>Signature can be online</a:t>
            </a:r>
          </a:p>
          <a:p>
            <a:pPr>
              <a:buFont typeface="Wingdings" panose="05000000000000000000" pitchFamily="2" charset="2"/>
              <a:buChar char="§"/>
            </a:pPr>
            <a:r>
              <a:rPr lang="en-US" sz="1800" dirty="0" smtClean="0"/>
              <a:t>Take the online picture of customer and also fetch the adhere card photo</a:t>
            </a:r>
          </a:p>
          <a:p>
            <a:pPr>
              <a:buFont typeface="Wingdings" panose="05000000000000000000" pitchFamily="2" charset="2"/>
              <a:buChar char="§"/>
            </a:pPr>
            <a:r>
              <a:rPr lang="en-US" sz="1800" dirty="0" smtClean="0"/>
              <a:t>Submit the form send directly to the online team and get activate account with in 3 to 4 hours</a:t>
            </a:r>
          </a:p>
          <a:p>
            <a:pPr>
              <a:buFont typeface="Wingdings" panose="05000000000000000000" pitchFamily="2" charset="2"/>
              <a:buChar char="§"/>
            </a:pPr>
            <a:r>
              <a:rPr lang="en-US" sz="1800" dirty="0" smtClean="0"/>
              <a:t>Deposit the </a:t>
            </a:r>
            <a:r>
              <a:rPr lang="en-US" sz="1800" dirty="0" err="1" smtClean="0"/>
              <a:t>cheque</a:t>
            </a:r>
            <a:r>
              <a:rPr lang="en-US" sz="1800" dirty="0" smtClean="0"/>
              <a:t>  it will credited to customer account 2 working days</a:t>
            </a:r>
          </a:p>
          <a:p>
            <a:pPr>
              <a:buFont typeface="Wingdings" panose="05000000000000000000" pitchFamily="2" charset="2"/>
              <a:buChar char="§"/>
            </a:pPr>
            <a:r>
              <a:rPr lang="en-US" sz="1800" dirty="0" smtClean="0"/>
              <a:t>This process helps to complete the task with in time</a:t>
            </a:r>
          </a:p>
          <a:p>
            <a:pPr>
              <a:buFont typeface="Wingdings" panose="05000000000000000000" pitchFamily="2" charset="2"/>
              <a:buChar char="§"/>
            </a:pPr>
            <a:r>
              <a:rPr lang="en-US" sz="1800" dirty="0" smtClean="0"/>
              <a:t>Customer will satisfy and help to increase the business</a:t>
            </a:r>
          </a:p>
          <a:p>
            <a:pPr>
              <a:buFont typeface="Wingdings" panose="05000000000000000000" pitchFamily="2" charset="2"/>
              <a:buChar char="§"/>
            </a:pPr>
            <a:endParaRPr lang="en-US" sz="1800" dirty="0" smtClean="0"/>
          </a:p>
          <a:p>
            <a:pPr>
              <a:buFont typeface="Wingdings" panose="05000000000000000000" pitchFamily="2" charset="2"/>
              <a:buChar char="§"/>
            </a:pPr>
            <a:endParaRPr lang="en-US" sz="1600" dirty="0" smtClean="0"/>
          </a:p>
          <a:p>
            <a:pPr>
              <a:buFont typeface="Wingdings" panose="05000000000000000000" pitchFamily="2" charset="2"/>
              <a:buChar char="§"/>
            </a:pPr>
            <a:endParaRPr lang="en-IN" sz="2000" dirty="0"/>
          </a:p>
        </p:txBody>
      </p:sp>
    </p:spTree>
    <p:extLst>
      <p:ext uri="{BB962C8B-B14F-4D97-AF65-F5344CB8AC3E}">
        <p14:creationId xmlns:p14="http://schemas.microsoft.com/office/powerpoint/2010/main" val="3723286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style>
          <a:lnRef idx="0">
            <a:schemeClr val="accent1"/>
          </a:lnRef>
          <a:fillRef idx="3">
            <a:schemeClr val="accent1"/>
          </a:fillRef>
          <a:effectRef idx="3">
            <a:schemeClr val="accent1"/>
          </a:effectRef>
          <a:fontRef idx="minor">
            <a:schemeClr val="lt1"/>
          </a:fontRef>
        </p:style>
        <p:txBody>
          <a:bodyPr>
            <a:noAutofit/>
          </a:bodyPr>
          <a:lstStyle/>
          <a:p>
            <a:r>
              <a:rPr lang="en-US" sz="3200" dirty="0" smtClean="0"/>
              <a:t>Goal:-</a:t>
            </a:r>
            <a:endParaRPr lang="en-IN" sz="3200" dirty="0"/>
          </a:p>
        </p:txBody>
      </p:sp>
      <p:sp>
        <p:nvSpPr>
          <p:cNvPr id="3" name="Content Placeholder 2"/>
          <p:cNvSpPr>
            <a:spLocks noGrp="1"/>
          </p:cNvSpPr>
          <p:nvPr>
            <p:ph idx="1"/>
          </p:nvPr>
        </p:nvSpPr>
        <p:spPr/>
        <p:txBody>
          <a:bodyPr>
            <a:normAutofit/>
          </a:bodyPr>
          <a:lstStyle/>
          <a:p>
            <a:r>
              <a:rPr lang="en-US" sz="1800" dirty="0" smtClean="0"/>
              <a:t>To do this whole process online</a:t>
            </a:r>
          </a:p>
          <a:p>
            <a:r>
              <a:rPr lang="en-US" sz="1800" dirty="0" smtClean="0"/>
              <a:t>Account should get  activated with 1 working day</a:t>
            </a:r>
          </a:p>
          <a:p>
            <a:r>
              <a:rPr lang="en-US" sz="1800" dirty="0" smtClean="0"/>
              <a:t>Reduce the time and process</a:t>
            </a:r>
          </a:p>
          <a:p>
            <a:r>
              <a:rPr lang="en-US" sz="1800" dirty="0" smtClean="0"/>
              <a:t>Avoid the physical storage because it is also a cost cutting process</a:t>
            </a:r>
          </a:p>
          <a:p>
            <a:r>
              <a:rPr lang="en-US" sz="1800" dirty="0" smtClean="0"/>
              <a:t>It increase the transparency</a:t>
            </a:r>
          </a:p>
          <a:p>
            <a:r>
              <a:rPr lang="en-US" sz="1800" dirty="0" smtClean="0"/>
              <a:t>It helps to do the customer satisfaction and build the trust and increase the business</a:t>
            </a:r>
          </a:p>
          <a:p>
            <a:endParaRPr lang="en-IN" sz="1800" dirty="0"/>
          </a:p>
        </p:txBody>
      </p:sp>
    </p:spTree>
    <p:extLst>
      <p:ext uri="{BB962C8B-B14F-4D97-AF65-F5344CB8AC3E}">
        <p14:creationId xmlns:p14="http://schemas.microsoft.com/office/powerpoint/2010/main" val="3630036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0715"/>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IN" sz="2800" b="1" dirty="0"/>
              <a:t>Project Objectives</a:t>
            </a:r>
            <a:r>
              <a:rPr lang="en-IN" b="1" dirty="0"/>
              <a:t>:</a:t>
            </a:r>
            <a:endParaRPr lang="en-IN" dirty="0"/>
          </a:p>
        </p:txBody>
      </p:sp>
      <p:sp>
        <p:nvSpPr>
          <p:cNvPr id="3" name="Content Placeholder 2"/>
          <p:cNvSpPr>
            <a:spLocks noGrp="1"/>
          </p:cNvSpPr>
          <p:nvPr>
            <p:ph idx="1"/>
          </p:nvPr>
        </p:nvSpPr>
        <p:spPr>
          <a:xfrm>
            <a:off x="838200" y="1254034"/>
            <a:ext cx="10515600" cy="4922929"/>
          </a:xfrm>
        </p:spPr>
        <p:txBody>
          <a:bodyPr>
            <a:normAutofit/>
          </a:bodyPr>
          <a:lstStyle/>
          <a:p>
            <a:pPr>
              <a:buFont typeface="Wingdings" panose="05000000000000000000" pitchFamily="2" charset="2"/>
              <a:buChar char="§"/>
            </a:pPr>
            <a:r>
              <a:rPr lang="en-US" sz="1800" dirty="0" smtClean="0"/>
              <a:t>Simplification:- Reducing the complexity of a process</a:t>
            </a:r>
          </a:p>
          <a:p>
            <a:pPr>
              <a:buFont typeface="Wingdings" panose="05000000000000000000" pitchFamily="2" charset="2"/>
              <a:buChar char="§"/>
            </a:pPr>
            <a:r>
              <a:rPr lang="en-US" sz="1800" dirty="0" smtClean="0"/>
              <a:t>Optimization:-making a process more effective and efficient</a:t>
            </a:r>
          </a:p>
          <a:p>
            <a:pPr>
              <a:buFont typeface="Wingdings" panose="05000000000000000000" pitchFamily="2" charset="2"/>
              <a:buChar char="§"/>
            </a:pPr>
            <a:r>
              <a:rPr lang="en-US" sz="1800" dirty="0" smtClean="0"/>
              <a:t>Streamlining:- Making a process more efficient by removing unnecessary steps and delays</a:t>
            </a:r>
          </a:p>
          <a:p>
            <a:pPr>
              <a:buFont typeface="Wingdings" panose="05000000000000000000" pitchFamily="2" charset="2"/>
              <a:buChar char="§"/>
            </a:pPr>
            <a:r>
              <a:rPr lang="en-US" sz="1800" dirty="0" smtClean="0"/>
              <a:t>Easy of use and enhancement :- improving the user experience of a process to make it easier to use</a:t>
            </a:r>
          </a:p>
          <a:p>
            <a:pPr>
              <a:buFont typeface="Wingdings" panose="05000000000000000000" pitchFamily="2" charset="2"/>
              <a:buChar char="§"/>
            </a:pPr>
            <a:r>
              <a:rPr lang="en-US" sz="1800" dirty="0" smtClean="0"/>
              <a:t>It help into sales for potential customer lead conversion</a:t>
            </a:r>
          </a:p>
          <a:p>
            <a:pPr>
              <a:buFont typeface="Wingdings" panose="05000000000000000000" pitchFamily="2" charset="2"/>
              <a:buChar char="§"/>
            </a:pPr>
            <a:r>
              <a:rPr lang="en-US" sz="1800" dirty="0" smtClean="0"/>
              <a:t>If we shift all this process from offline to online we can focus on customer services</a:t>
            </a:r>
          </a:p>
          <a:p>
            <a:pPr>
              <a:buFont typeface="Wingdings" panose="05000000000000000000" pitchFamily="2" charset="2"/>
              <a:buChar char="§"/>
            </a:pPr>
            <a:r>
              <a:rPr lang="en-US" sz="1800" dirty="0" smtClean="0"/>
              <a:t>Release the employee workload</a:t>
            </a:r>
          </a:p>
          <a:p>
            <a:pPr>
              <a:buFont typeface="Wingdings" panose="05000000000000000000" pitchFamily="2" charset="2"/>
              <a:buChar char="§"/>
            </a:pPr>
            <a:endParaRPr lang="en-US" sz="1800" dirty="0" smtClean="0"/>
          </a:p>
          <a:p>
            <a:pPr marL="0" indent="0">
              <a:buNone/>
            </a:pPr>
            <a:endParaRPr lang="en-IN" sz="1800" dirty="0"/>
          </a:p>
        </p:txBody>
      </p:sp>
    </p:spTree>
    <p:extLst>
      <p:ext uri="{BB962C8B-B14F-4D97-AF65-F5344CB8AC3E}">
        <p14:creationId xmlns:p14="http://schemas.microsoft.com/office/powerpoint/2010/main" val="173302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IN" sz="2800" b="1" dirty="0"/>
              <a:t>Success Criteria:</a:t>
            </a:r>
            <a:endParaRPr lang="en-IN" sz="2800" dirty="0"/>
          </a:p>
        </p:txBody>
      </p:sp>
      <p:sp>
        <p:nvSpPr>
          <p:cNvPr id="3" name="Content Placeholder 2"/>
          <p:cNvSpPr>
            <a:spLocks noGrp="1"/>
          </p:cNvSpPr>
          <p:nvPr>
            <p:ph idx="1"/>
          </p:nvPr>
        </p:nvSpPr>
        <p:spPr>
          <a:xfrm>
            <a:off x="838200" y="1802674"/>
            <a:ext cx="10515600" cy="4374289"/>
          </a:xfrm>
        </p:spPr>
        <p:txBody>
          <a:bodyPr>
            <a:normAutofit/>
          </a:bodyPr>
          <a:lstStyle/>
          <a:p>
            <a:pPr>
              <a:buFont typeface="Wingdings" panose="05000000000000000000" pitchFamily="2" charset="2"/>
              <a:buChar char="§"/>
            </a:pPr>
            <a:r>
              <a:rPr lang="en-US" sz="1800" dirty="0" smtClean="0"/>
              <a:t>Reduced the processing time:- online process is faster than offline process</a:t>
            </a:r>
          </a:p>
          <a:p>
            <a:pPr>
              <a:buFont typeface="Wingdings" panose="05000000000000000000" pitchFamily="2" charset="2"/>
              <a:buChar char="§"/>
            </a:pPr>
            <a:r>
              <a:rPr lang="en-US" sz="1800" dirty="0" smtClean="0"/>
              <a:t>Improve accuracy and reduced the human error</a:t>
            </a:r>
          </a:p>
          <a:p>
            <a:pPr>
              <a:buFont typeface="Wingdings" panose="05000000000000000000" pitchFamily="2" charset="2"/>
              <a:buChar char="§"/>
            </a:pPr>
            <a:r>
              <a:rPr lang="en-US" sz="1800" dirty="0" smtClean="0"/>
              <a:t>24/7 accessibility:- online process are available at any time from any location</a:t>
            </a:r>
          </a:p>
          <a:p>
            <a:pPr>
              <a:buFont typeface="Wingdings" panose="05000000000000000000" pitchFamily="2" charset="2"/>
              <a:buChar char="§"/>
            </a:pPr>
            <a:r>
              <a:rPr lang="en-US" sz="1800" dirty="0" smtClean="0"/>
              <a:t>Improved the user interface:-online process can more user friendly process</a:t>
            </a:r>
          </a:p>
          <a:p>
            <a:pPr>
              <a:buFont typeface="Wingdings" panose="05000000000000000000" pitchFamily="2" charset="2"/>
              <a:buChar char="§"/>
            </a:pPr>
            <a:r>
              <a:rPr lang="en-US" sz="1800" dirty="0" smtClean="0"/>
              <a:t>Reduced the labor cost:-online process can streamline the process and reduced the labor cost</a:t>
            </a:r>
          </a:p>
          <a:p>
            <a:pPr>
              <a:buFont typeface="Wingdings" panose="05000000000000000000" pitchFamily="2" charset="2"/>
              <a:buChar char="§"/>
            </a:pPr>
            <a:r>
              <a:rPr lang="en-US" sz="1800" dirty="0" smtClean="0"/>
              <a:t>Online process reduced the physical infrastructure</a:t>
            </a:r>
          </a:p>
          <a:p>
            <a:pPr>
              <a:buFont typeface="Wingdings" panose="05000000000000000000" pitchFamily="2" charset="2"/>
              <a:buChar char="§"/>
            </a:pPr>
            <a:r>
              <a:rPr lang="en-US" sz="1800" dirty="0" smtClean="0"/>
              <a:t>Real time tracing:- online process provide the real time tracking process</a:t>
            </a:r>
          </a:p>
          <a:p>
            <a:pPr>
              <a:buFont typeface="Wingdings" panose="05000000000000000000" pitchFamily="2" charset="2"/>
              <a:buChar char="§"/>
            </a:pPr>
            <a:r>
              <a:rPr lang="en-US" sz="1800" dirty="0" smtClean="0"/>
              <a:t>It maintain the clear communication and maintain the transparency</a:t>
            </a:r>
          </a:p>
          <a:p>
            <a:pPr>
              <a:buFont typeface="Wingdings" panose="05000000000000000000" pitchFamily="2" charset="2"/>
              <a:buChar char="§"/>
            </a:pPr>
            <a:r>
              <a:rPr lang="en-US" sz="1800" dirty="0" smtClean="0"/>
              <a:t>All the detail are maintain on record if there is any need of retrieve</a:t>
            </a:r>
          </a:p>
          <a:p>
            <a:pPr>
              <a:buFont typeface="Wingdings" panose="05000000000000000000" pitchFamily="2" charset="2"/>
              <a:buChar char="§"/>
            </a:pPr>
            <a:r>
              <a:rPr lang="en-US" sz="1800" dirty="0" smtClean="0"/>
              <a:t>It help in data security</a:t>
            </a:r>
          </a:p>
          <a:p>
            <a:pPr>
              <a:buFont typeface="Wingdings" panose="05000000000000000000" pitchFamily="2" charset="2"/>
              <a:buChar char="§"/>
            </a:pPr>
            <a:r>
              <a:rPr lang="en-US" sz="1800" dirty="0" smtClean="0"/>
              <a:t>Online process must follow the regulation and compliances so there is less chance of </a:t>
            </a:r>
            <a:r>
              <a:rPr lang="en-US" sz="1800" smtClean="0"/>
              <a:t>any fraud </a:t>
            </a:r>
            <a:r>
              <a:rPr lang="en-US" sz="1800" dirty="0" smtClean="0"/>
              <a:t>and fake account </a:t>
            </a:r>
            <a:endParaRPr lang="en-IN" sz="1800" dirty="0"/>
          </a:p>
        </p:txBody>
      </p:sp>
    </p:spTree>
    <p:extLst>
      <p:ext uri="{BB962C8B-B14F-4D97-AF65-F5344CB8AC3E}">
        <p14:creationId xmlns:p14="http://schemas.microsoft.com/office/powerpoint/2010/main" val="3681145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149"/>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800" dirty="0" smtClean="0"/>
              <a:t>SMART</a:t>
            </a:r>
            <a:r>
              <a:rPr lang="en-US" dirty="0" smtClean="0"/>
              <a:t>:-</a:t>
            </a:r>
            <a:endParaRPr lang="en-IN"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1800" dirty="0" smtClean="0"/>
              <a:t>Specific :- Reduced the time and process , transparency, anytime anywhere access , fast process, streamline the process</a:t>
            </a:r>
          </a:p>
          <a:p>
            <a:pPr>
              <a:buFont typeface="Wingdings" panose="05000000000000000000" pitchFamily="2" charset="2"/>
              <a:buChar char="§"/>
            </a:pPr>
            <a:r>
              <a:rPr lang="en-US" sz="1800" dirty="0" smtClean="0"/>
              <a:t>MEASURABLE:- activate account with in 1 working day,24/7 access, only 2 employee handle process 1 sourced and 2</a:t>
            </a:r>
            <a:r>
              <a:rPr lang="en-US" sz="1800" baseline="30000" dirty="0" smtClean="0"/>
              <a:t>nd</a:t>
            </a:r>
            <a:r>
              <a:rPr lang="en-US" sz="1800" dirty="0" smtClean="0"/>
              <a:t> activation</a:t>
            </a:r>
            <a:r>
              <a:rPr lang="en-IN" sz="1800" dirty="0"/>
              <a:t> </a:t>
            </a:r>
            <a:r>
              <a:rPr lang="en-IN" sz="1800" dirty="0" smtClean="0"/>
              <a:t>,budget,  timeline is 1 year , </a:t>
            </a:r>
            <a:r>
              <a:rPr lang="en-IN" sz="1800" dirty="0" err="1" smtClean="0"/>
              <a:t>kyc</a:t>
            </a:r>
            <a:r>
              <a:rPr lang="en-IN" sz="1800" dirty="0" smtClean="0"/>
              <a:t> cheque clear in 2days</a:t>
            </a:r>
          </a:p>
          <a:p>
            <a:pPr>
              <a:buFont typeface="Wingdings" panose="05000000000000000000" pitchFamily="2" charset="2"/>
              <a:buChar char="§"/>
            </a:pPr>
            <a:r>
              <a:rPr lang="en-US" sz="1800" dirty="0" smtClean="0"/>
              <a:t>Achievable:- reduced the process, transparency , reduced the workload, focus on customer services , customer satisfaction</a:t>
            </a:r>
          </a:p>
          <a:p>
            <a:pPr>
              <a:buFont typeface="Wingdings" panose="05000000000000000000" pitchFamily="2" charset="2"/>
              <a:buChar char="§"/>
            </a:pPr>
            <a:r>
              <a:rPr lang="en-IN" sz="1800" dirty="0" smtClean="0"/>
              <a:t>Relevant:- this implementation is very important for employee and customer both because this will save both time, it is beneficial for bank as well</a:t>
            </a:r>
          </a:p>
          <a:p>
            <a:pPr>
              <a:buFont typeface="Wingdings" panose="05000000000000000000" pitchFamily="2" charset="2"/>
              <a:buChar char="§"/>
            </a:pPr>
            <a:r>
              <a:rPr lang="en-US" sz="1800" dirty="0" smtClean="0"/>
              <a:t>Time bound:- this project should be completed with in 1 year </a:t>
            </a:r>
          </a:p>
        </p:txBody>
      </p:sp>
    </p:spTree>
    <p:extLst>
      <p:ext uri="{BB962C8B-B14F-4D97-AF65-F5344CB8AC3E}">
        <p14:creationId xmlns:p14="http://schemas.microsoft.com/office/powerpoint/2010/main" val="2298214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0898"/>
          </a:xfrm>
        </p:spPr>
        <p:style>
          <a:lnRef idx="0">
            <a:schemeClr val="accent1"/>
          </a:lnRef>
          <a:fillRef idx="3">
            <a:schemeClr val="accent1"/>
          </a:fillRef>
          <a:effectRef idx="3">
            <a:schemeClr val="accent1"/>
          </a:effectRef>
          <a:fontRef idx="minor">
            <a:schemeClr val="lt1"/>
          </a:fontRef>
        </p:style>
        <p:txBody>
          <a:bodyPr>
            <a:normAutofit/>
          </a:bodyPr>
          <a:lstStyle/>
          <a:p>
            <a:r>
              <a:rPr lang="en-IN" sz="2400" b="1" dirty="0"/>
              <a:t>Methods/Approach:</a:t>
            </a:r>
            <a:endParaRPr lang="en-IN" sz="2400" dirty="0"/>
          </a:p>
        </p:txBody>
      </p:sp>
      <p:sp>
        <p:nvSpPr>
          <p:cNvPr id="4" name="Rectangle 1"/>
          <p:cNvSpPr>
            <a:spLocks noGrp="1" noChangeArrowheads="1"/>
          </p:cNvSpPr>
          <p:nvPr>
            <p:ph idx="1"/>
          </p:nvPr>
        </p:nvSpPr>
        <p:spPr bwMode="auto">
          <a:xfrm>
            <a:off x="733697" y="1429930"/>
            <a:ext cx="10316286" cy="4985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Form a cross-functional committee with members from IT, Operations, Compliance, and Customer Service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rPr>
              <a: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Conduct process mapping of the current offline activation workflow.</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eaLnBrk="0" fontAlgn="base" hangingPunct="0">
              <a:lnSpc>
                <a:spcPct val="100000"/>
              </a:lnSpc>
              <a:spcBef>
                <a:spcPct val="0"/>
              </a:spcBef>
              <a:spcAft>
                <a:spcPct val="0"/>
              </a:spcAft>
              <a:buFont typeface="Wingdings" panose="05000000000000000000" pitchFamily="2" charset="2"/>
              <a:buChar char="§"/>
            </a:pPr>
            <a:r>
              <a:rPr kumimoji="0" lang="en-US" altLang="en-US" sz="1800" b="0" i="0" u="none" strike="noStrike" cap="none" normalizeH="0" baseline="0" dirty="0" smtClean="0">
                <a:ln>
                  <a:noFill/>
                </a:ln>
                <a:solidFill>
                  <a:schemeClr val="tx1"/>
                </a:solidFill>
                <a:effectLst/>
              </a:rPr>
              <a:t>Identify pain points, compliance needs and customer expectations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Define functional and non-functional requirements for the online system:</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 Online form submission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Document upload and </a:t>
            </a:r>
            <a:r>
              <a:rPr lang="en-US" altLang="en-US" sz="1800" dirty="0" smtClean="0"/>
              <a:t>validation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err="1"/>
              <a:t>eKYC</a:t>
            </a:r>
            <a:r>
              <a:rPr lang="en-US" altLang="en-US" sz="1800" dirty="0"/>
              <a:t> integration (</a:t>
            </a:r>
            <a:r>
              <a:rPr lang="en-US" altLang="en-US" sz="1800" dirty="0" err="1"/>
              <a:t>Aadhaar</a:t>
            </a:r>
            <a:r>
              <a:rPr lang="en-US" altLang="en-US" sz="1800" dirty="0"/>
              <a:t>/PAN</a:t>
            </a:r>
            <a:r>
              <a:rPr lang="en-US" altLang="en-US" sz="1800" dirty="0" smtClean="0"/>
              <a:t>)</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OTP/email </a:t>
            </a:r>
            <a:r>
              <a:rPr lang="en-US" altLang="en-US" sz="1800" dirty="0" smtClean="0"/>
              <a:t>verification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Backend core banking system </a:t>
            </a:r>
            <a:r>
              <a:rPr lang="en-US" altLang="en-US" sz="1800" dirty="0" smtClean="0"/>
              <a:t>integration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Data security and regulatory compliance</a:t>
            </a:r>
          </a:p>
          <a:p>
            <a:pPr marL="0" indent="0" eaLnBrk="0" fontAlgn="base" hangingPunct="0">
              <a:lnSpc>
                <a:spcPct val="100000"/>
              </a:lnSpc>
              <a:spcBef>
                <a:spcPct val="0"/>
              </a:spcBef>
              <a:spcAft>
                <a:spcPct val="0"/>
              </a:spcAft>
              <a:buNone/>
            </a:pPr>
            <a:endParaRPr lang="en-US" altLang="en-US" sz="1800" dirty="0">
              <a:latin typeface="Arial" panose="020B0604020202020204" pitchFamily="34" charset="0"/>
            </a:endParaRPr>
          </a:p>
          <a:p>
            <a:pPr eaLnBrk="0" fontAlgn="base" hangingPunct="0">
              <a:lnSpc>
                <a:spcPct val="100000"/>
              </a:lnSpc>
              <a:spcBef>
                <a:spcPct val="0"/>
              </a:spcBef>
              <a:spcAft>
                <a:spcPct val="0"/>
              </a:spcAft>
              <a:buFont typeface="Wingdings" panose="05000000000000000000" pitchFamily="2" charset="2"/>
              <a:buChar char="§"/>
            </a:pPr>
            <a:endParaRPr lang="en-US" altLang="en-US" sz="18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40062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TotalTime>
  <Words>2051</Words>
  <Application>Microsoft Office PowerPoint</Application>
  <PresentationFormat>Widescreen</PresentationFormat>
  <Paragraphs>242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Wingdings</vt:lpstr>
      <vt:lpstr>Office Theme</vt:lpstr>
      <vt:lpstr>Project Title: DB TRACKER</vt:lpstr>
      <vt:lpstr>Situation/Problem/Opportunity: &lt;&lt;</vt:lpstr>
      <vt:lpstr>Problem:-</vt:lpstr>
      <vt:lpstr>Opportunity:-</vt:lpstr>
      <vt:lpstr>Goal:-</vt:lpstr>
      <vt:lpstr>Project Objectives:</vt:lpstr>
      <vt:lpstr>Success Criteria:</vt:lpstr>
      <vt:lpstr>SMART:-</vt:lpstr>
      <vt:lpstr>Methods/Approach:</vt:lpstr>
      <vt:lpstr>Waterfall method</vt:lpstr>
      <vt:lpstr>PowerPoint Presentation</vt:lpstr>
      <vt:lpstr>PowerPoint Presentation</vt:lpstr>
      <vt:lpstr>PowerPoint Presentation</vt:lpstr>
      <vt:lpstr>PowerPoint Presentation</vt:lpstr>
      <vt:lpstr>Evaluate vendor responses based on</vt:lpstr>
      <vt:lpstr>Begin system development/customization: </vt:lpstr>
      <vt:lpstr>Resources:</vt:lpstr>
      <vt:lpstr>Budget</vt:lpstr>
      <vt:lpstr>Risk and Dependency:-</vt:lpstr>
      <vt:lpstr>Dependencies:-</vt:lpstr>
      <vt:lpstr>Summary</vt:lpstr>
      <vt:lpstr>Expected outcomes:-</vt:lpstr>
      <vt:lpstr>COMPLETED BY:- SHRUTI PARASHAR  PROJECT SPONSER:-ICICI BANK LTD                    PROJECT MANAGER:-MAYANK PALIWAL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DB TRACKER</dc:title>
  <dc:creator>admin</dc:creator>
  <cp:lastModifiedBy>admin</cp:lastModifiedBy>
  <cp:revision>87</cp:revision>
  <dcterms:created xsi:type="dcterms:W3CDTF">2025-06-16T16:10:24Z</dcterms:created>
  <dcterms:modified xsi:type="dcterms:W3CDTF">2025-06-19T06:36:57Z</dcterms:modified>
</cp:coreProperties>
</file>