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svg" ContentType="image/svg+xml"/>
  <Default Extension="jpeg" ContentType="image/jpeg"/>
  <Default Extension="fntdata" ContentType="application/x-fontdata"/>
  <Default Extension="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slideLayout7.xml" ContentType="application/vnd.openxmlformats-officedocument.presentationml.slideLayout+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officeDocument" Target="/ppt/presentation.xml" Id="rId1" /><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true"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Canva Sans Bold" panose="020B0803030501040103" charset="1"/>
      <p:regular r:id="rId17"/>
    </p:embeddedFont>
    <p:embeddedFont>
      <p:font typeface="Canva Sans" panose="020B0503030501040103" charset="1"/>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Master" Target="/ppt/slideMasters/slideMaster1.xml" Id="rId1" /><Relationship Type="http://schemas.openxmlformats.org/officeDocument/2006/relationships/slide" Target="/ppt/slides/slide5.xml" Id="rId10" /><Relationship Type="http://schemas.openxmlformats.org/officeDocument/2006/relationships/slide" Target="/ppt/slides/slide6.xml" Id="rId11" /><Relationship Type="http://schemas.openxmlformats.org/officeDocument/2006/relationships/slide" Target="/ppt/slides/slide7.xml" Id="rId12" /><Relationship Type="http://schemas.openxmlformats.org/officeDocument/2006/relationships/slide" Target="/ppt/slides/slide8.xml" Id="rId13" /><Relationship Type="http://schemas.openxmlformats.org/officeDocument/2006/relationships/slide" Target="/ppt/slides/slide9.xml" Id="rId14" /><Relationship Type="http://schemas.openxmlformats.org/officeDocument/2006/relationships/slide" Target="/ppt/slides/slide10.xml" Id="rId15" /><Relationship Type="http://schemas.openxmlformats.org/officeDocument/2006/relationships/slide" Target="/ppt/slides/slide11.xml" Id="rId16" /><Relationship Type="http://schemas.openxmlformats.org/officeDocument/2006/relationships/font" Target="/ppt/fonts/font17.fntdata" Id="rId17" /><Relationship Type="http://schemas.openxmlformats.org/officeDocument/2006/relationships/font" Target="/ppt/fonts/font18.fntdata" Id="rId18" /><Relationship Type="http://schemas.openxmlformats.org/officeDocument/2006/relationships/presProps" Target="/ppt/presProps.xml" Id="rId2" /><Relationship Type="http://schemas.openxmlformats.org/officeDocument/2006/relationships/viewProps" Target="/ppt/viewProps.xml" Id="rId3" /><Relationship Type="http://schemas.openxmlformats.org/officeDocument/2006/relationships/theme" Target="/ppt/theme/theme1.xml" Id="rId4" /><Relationship Type="http://schemas.openxmlformats.org/officeDocument/2006/relationships/tableStyles" Target="/ppt/tableStyles.xml" Id="rId5" /><Relationship Type="http://schemas.openxmlformats.org/officeDocument/2006/relationships/slide" Target="/ppt/slides/slide1.xml" Id="rId6"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slide" Target="/ppt/slides/slide4.xml" Id="rId9"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7.xml" Id="rId7"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s>
</file>

<file path=ppt/slides/_rels/slide10.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21.jpeg" Id="rId10" /><Relationship Type="http://schemas.openxmlformats.org/officeDocument/2006/relationships/image" Target="/ppt/media/image22.png" Id="rId11" /><Relationship Type="http://schemas.openxmlformats.org/officeDocument/2006/relationships/image" Target="/ppt/media/image23.svg" Id="rId12" /><Relationship Type="http://schemas.openxmlformats.org/officeDocument/2006/relationships/image" Target="/ppt/media/image24.png" Id="rId13" /><Relationship Type="http://schemas.openxmlformats.org/officeDocument/2006/relationships/image" Target="/ppt/media/image25.svg" Id="rId14"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10.png" Id="rId6" /><Relationship Type="http://schemas.openxmlformats.org/officeDocument/2006/relationships/image" Target="/ppt/media/image11.svg" Id="rId7" /><Relationship Type="http://schemas.openxmlformats.org/officeDocument/2006/relationships/image" Target="/ppt/media/image14.png" Id="rId8" /><Relationship Type="http://schemas.openxmlformats.org/officeDocument/2006/relationships/image" Target="/ppt/media/image15.svg" Id="rId9" /></Relationships>
</file>

<file path=ppt/slides/_rels/slide11.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26.jpeg" Id="rId6" /></Relationships>
</file>

<file path=ppt/slides/_rels/slide2.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5.jpeg" Id="rId6" /></Relationships>
</file>

<file path=ppt/slides/_rels/slide3.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6.jpeg" Id="rId6" /></Relationships>
</file>

<file path=ppt/slides/_rels/slide4.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7.jpeg" Id="rId6" /></Relationships>
</file>

<file path=ppt/slides/_rels/slide5.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8.jpeg" Id="rId6" /></Relationships>
</file>

<file path=ppt/slides/_rels/slide6.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8.jpeg" Id="rId6"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s>
</file>

<file path=ppt/slides/_rels/slide8.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3.svg" Id="rId10" /><Relationship Type="http://schemas.openxmlformats.org/officeDocument/2006/relationships/image" Target="/ppt/media/image14.png" Id="rId11" /><Relationship Type="http://schemas.openxmlformats.org/officeDocument/2006/relationships/image" Target="/ppt/media/image15.svg" Id="rId12" /><Relationship Type="http://schemas.openxmlformats.org/officeDocument/2006/relationships/image" Target="/ppt/media/image16.png" Id="rId13" /><Relationship Type="http://schemas.openxmlformats.org/officeDocument/2006/relationships/image" Target="/ppt/media/image17.svg" Id="rId14" /><Relationship Type="http://schemas.openxmlformats.org/officeDocument/2006/relationships/image" Target="/ppt/media/image18.png" Id="rId15" /><Relationship Type="http://schemas.openxmlformats.org/officeDocument/2006/relationships/image" Target="/ppt/media/image19.svg" Id="rId16"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9.jpeg" Id="rId6" /><Relationship Type="http://schemas.openxmlformats.org/officeDocument/2006/relationships/image" Target="/ppt/media/image10.png" Id="rId7" /><Relationship Type="http://schemas.openxmlformats.org/officeDocument/2006/relationships/image" Target="/ppt/media/image11.svg" Id="rId8" /><Relationship Type="http://schemas.openxmlformats.org/officeDocument/2006/relationships/image" Target="/ppt/media/image12.png" Id="rId9" /></Relationships>
</file>

<file path=ppt/slides/_rels/slide9.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20.jpeg" Id="rId6" /></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4673129" y="3663735"/>
            <a:ext cx="8941743" cy="2273680"/>
          </a:xfrm>
          <a:prstGeom prst="rect">
            <a:avLst/>
          </a:prstGeom>
        </p:spPr>
        <p:txBody>
          <a:bodyPr anchor="t" rtlCol="false" tIns="0" lIns="0" bIns="0" rIns="0">
            <a:spAutoFit/>
          </a:bodyPr>
          <a:lstStyle/>
          <a:p>
            <a:pPr algn="ctr">
              <a:lnSpc>
                <a:spcPts val="7658"/>
              </a:lnSpc>
            </a:pPr>
            <a:r>
              <a:rPr lang="en-US" sz="5470" b="true">
                <a:solidFill>
                  <a:srgbClr val="000000"/>
                </a:solidFill>
                <a:latin typeface="Canva Sans Bold"/>
                <a:ea typeface="Canva Sans Bold"/>
                <a:cs typeface="Canva Sans Bold"/>
                <a:sym typeface="Canva Sans Bold"/>
              </a:rPr>
              <a:t>Lead Management System</a:t>
            </a:r>
          </a:p>
          <a:p>
            <a:pPr algn="ctr">
              <a:lnSpc>
                <a:spcPts val="4200"/>
              </a:lnSpc>
            </a:pPr>
            <a:r>
              <a:rPr lang="en-US" sz="3000" b="true">
                <a:solidFill>
                  <a:srgbClr val="000000"/>
                </a:solidFill>
                <a:latin typeface="Canva Sans Bold"/>
                <a:ea typeface="Canva Sans Bold"/>
                <a:cs typeface="Canva Sans Bold"/>
                <a:sym typeface="Canva Sans Bold"/>
              </a:rPr>
              <a:t>for</a:t>
            </a:r>
          </a:p>
          <a:p>
            <a:pPr algn="ctr">
              <a:lnSpc>
                <a:spcPts val="6299"/>
              </a:lnSpc>
            </a:pPr>
            <a:r>
              <a:rPr lang="en-US" sz="4500" b="true">
                <a:solidFill>
                  <a:srgbClr val="000000"/>
                </a:solidFill>
                <a:latin typeface="Canva Sans Bold"/>
                <a:ea typeface="Canva Sans Bold"/>
                <a:cs typeface="Canva Sans Bold"/>
                <a:sym typeface="Canva Sans Bold"/>
              </a:rPr>
              <a:t>Prilube Industries</a:t>
            </a:r>
          </a:p>
        </p:txBody>
      </p:sp>
      <p:sp>
        <p:nvSpPr>
          <p:cNvPr name="TextBox 8" id="8"/>
          <p:cNvSpPr txBox="true"/>
          <p:nvPr/>
        </p:nvSpPr>
        <p:spPr>
          <a:xfrm rot="0">
            <a:off x="7318767" y="6107244"/>
            <a:ext cx="3650465" cy="498475"/>
          </a:xfrm>
          <a:prstGeom prst="rect">
            <a:avLst/>
          </a:prstGeom>
        </p:spPr>
        <p:txBody>
          <a:bodyPr anchor="t" rtlCol="false" tIns="0" lIns="0" bIns="0" rIns="0">
            <a:spAutoFit/>
          </a:bodyPr>
          <a:lstStyle/>
          <a:p>
            <a:pPr algn="ctr">
              <a:lnSpc>
                <a:spcPts val="4059"/>
              </a:lnSpc>
            </a:pPr>
            <a:r>
              <a:rPr lang="en-US" sz="2899" b="true">
                <a:solidFill>
                  <a:srgbClr val="000000"/>
                </a:solidFill>
                <a:latin typeface="Canva Sans Bold"/>
                <a:ea typeface="Canva Sans Bold"/>
                <a:cs typeface="Canva Sans Bold"/>
                <a:sym typeface="Canva Sans Bold"/>
              </a:rPr>
              <a:t>(Agile Methodology)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222274" y="2887641"/>
            <a:ext cx="793725" cy="709392"/>
          </a:xfrm>
          <a:custGeom>
            <a:avLst/>
            <a:gdLst/>
            <a:ahLst/>
            <a:cxnLst/>
            <a:rect r="r" b="b" t="t" l="l"/>
            <a:pathLst>
              <a:path h="709392" w="793725">
                <a:moveTo>
                  <a:pt x="0" y="0"/>
                </a:moveTo>
                <a:lnTo>
                  <a:pt x="793725" y="0"/>
                </a:lnTo>
                <a:lnTo>
                  <a:pt x="793725" y="709392"/>
                </a:lnTo>
                <a:lnTo>
                  <a:pt x="0" y="7093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7903042" y="2887641"/>
            <a:ext cx="668724" cy="668724"/>
          </a:xfrm>
          <a:custGeom>
            <a:avLst/>
            <a:gdLst/>
            <a:ahLst/>
            <a:cxnLst/>
            <a:rect r="r" b="b" t="t" l="l"/>
            <a:pathLst>
              <a:path h="668724" w="668724">
                <a:moveTo>
                  <a:pt x="0" y="0"/>
                </a:moveTo>
                <a:lnTo>
                  <a:pt x="668723" y="0"/>
                </a:lnTo>
                <a:lnTo>
                  <a:pt x="668723" y="668724"/>
                </a:lnTo>
                <a:lnTo>
                  <a:pt x="0" y="6687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222274" y="1371659"/>
            <a:ext cx="8178300"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Dependencies</a:t>
            </a:r>
          </a:p>
        </p:txBody>
      </p:sp>
      <p:sp>
        <p:nvSpPr>
          <p:cNvPr name="TextBox 10" id="10"/>
          <p:cNvSpPr txBox="true"/>
          <p:nvPr/>
        </p:nvSpPr>
        <p:spPr>
          <a:xfrm rot="0">
            <a:off x="7903042" y="3866161"/>
            <a:ext cx="4555338" cy="667155"/>
          </a:xfrm>
          <a:prstGeom prst="rect">
            <a:avLst/>
          </a:prstGeom>
        </p:spPr>
        <p:txBody>
          <a:bodyPr anchor="t" rtlCol="false" tIns="0" lIns="0" bIns="0" rIns="0">
            <a:spAutoFit/>
          </a:bodyPr>
          <a:lstStyle/>
          <a:p>
            <a:pPr algn="l">
              <a:lnSpc>
                <a:spcPts val="2711"/>
              </a:lnSpc>
            </a:pPr>
            <a:r>
              <a:rPr lang="en-US" sz="1936">
                <a:solidFill>
                  <a:srgbClr val="000000"/>
                </a:solidFill>
                <a:latin typeface="Canva Sans"/>
                <a:ea typeface="Canva Sans"/>
                <a:cs typeface="Canva Sans"/>
                <a:sym typeface="Canva Sans"/>
              </a:rPr>
              <a:t>Provide essential software access of databases to all team members.</a:t>
            </a:r>
          </a:p>
        </p:txBody>
      </p:sp>
      <p:sp>
        <p:nvSpPr>
          <p:cNvPr name="TextBox 11" id="11"/>
          <p:cNvSpPr txBox="true"/>
          <p:nvPr/>
        </p:nvSpPr>
        <p:spPr>
          <a:xfrm rot="0">
            <a:off x="7903042" y="7650914"/>
            <a:ext cx="4555338" cy="1001517"/>
          </a:xfrm>
          <a:prstGeom prst="rect">
            <a:avLst/>
          </a:prstGeom>
        </p:spPr>
        <p:txBody>
          <a:bodyPr anchor="t" rtlCol="false" tIns="0" lIns="0" bIns="0" rIns="0">
            <a:spAutoFit/>
          </a:bodyPr>
          <a:lstStyle/>
          <a:p>
            <a:pPr algn="l">
              <a:lnSpc>
                <a:spcPts val="2711"/>
              </a:lnSpc>
            </a:pPr>
            <a:r>
              <a:rPr lang="en-US" sz="1936">
                <a:solidFill>
                  <a:srgbClr val="000000"/>
                </a:solidFill>
                <a:latin typeface="Canva Sans"/>
                <a:ea typeface="Canva Sans"/>
                <a:cs typeface="Canva Sans"/>
                <a:sym typeface="Canva Sans"/>
              </a:rPr>
              <a:t>maintain compliance with industry standards &amp; regulations to safeguard data security.</a:t>
            </a:r>
          </a:p>
        </p:txBody>
      </p:sp>
      <p:sp>
        <p:nvSpPr>
          <p:cNvPr name="TextBox 12" id="12"/>
          <p:cNvSpPr txBox="true"/>
          <p:nvPr/>
        </p:nvSpPr>
        <p:spPr>
          <a:xfrm rot="0">
            <a:off x="8790830" y="3092168"/>
            <a:ext cx="3932733" cy="332794"/>
          </a:xfrm>
          <a:prstGeom prst="rect">
            <a:avLst/>
          </a:prstGeom>
        </p:spPr>
        <p:txBody>
          <a:bodyPr anchor="t" rtlCol="false" tIns="0" lIns="0" bIns="0" rIns="0">
            <a:spAutoFit/>
          </a:bodyPr>
          <a:lstStyle/>
          <a:p>
            <a:pPr algn="l">
              <a:lnSpc>
                <a:spcPts val="2711"/>
              </a:lnSpc>
            </a:pPr>
            <a:r>
              <a:rPr lang="en-US" sz="1936" b="true">
                <a:solidFill>
                  <a:srgbClr val="000000"/>
                </a:solidFill>
                <a:latin typeface="Canva Sans Bold"/>
                <a:ea typeface="Canva Sans Bold"/>
                <a:cs typeface="Canva Sans Bold"/>
                <a:sym typeface="Canva Sans Bold"/>
              </a:rPr>
              <a:t>Software Tools</a:t>
            </a:r>
          </a:p>
        </p:txBody>
      </p:sp>
      <p:sp>
        <p:nvSpPr>
          <p:cNvPr name="TextBox 13" id="13"/>
          <p:cNvSpPr txBox="true"/>
          <p:nvPr/>
        </p:nvSpPr>
        <p:spPr>
          <a:xfrm rot="0">
            <a:off x="8920099" y="6876920"/>
            <a:ext cx="3932733" cy="332794"/>
          </a:xfrm>
          <a:prstGeom prst="rect">
            <a:avLst/>
          </a:prstGeom>
        </p:spPr>
        <p:txBody>
          <a:bodyPr anchor="t" rtlCol="false" tIns="0" lIns="0" bIns="0" rIns="0">
            <a:spAutoFit/>
          </a:bodyPr>
          <a:lstStyle/>
          <a:p>
            <a:pPr algn="l">
              <a:lnSpc>
                <a:spcPts val="2711"/>
              </a:lnSpc>
            </a:pPr>
            <a:r>
              <a:rPr lang="en-US" sz="1936" b="true">
                <a:solidFill>
                  <a:srgbClr val="000000"/>
                </a:solidFill>
                <a:latin typeface="Canva Sans Bold"/>
                <a:ea typeface="Canva Sans Bold"/>
                <a:cs typeface="Canva Sans Bold"/>
                <a:sym typeface="Canva Sans Bold"/>
              </a:rPr>
              <a:t>Compliances</a:t>
            </a:r>
          </a:p>
        </p:txBody>
      </p:sp>
      <p:sp>
        <p:nvSpPr>
          <p:cNvPr name="Freeform 14" id="14"/>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10"/>
            <a:stretch>
              <a:fillRect l="-97238" t="0" r="-184847" b="0"/>
            </a:stretch>
          </a:blipFill>
        </p:spPr>
      </p:sp>
      <p:sp>
        <p:nvSpPr>
          <p:cNvPr name="Freeform 15" id="15"/>
          <p:cNvSpPr/>
          <p:nvPr/>
        </p:nvSpPr>
        <p:spPr>
          <a:xfrm flipH="false" flipV="false" rot="0">
            <a:off x="1239229" y="6774059"/>
            <a:ext cx="654211" cy="654211"/>
          </a:xfrm>
          <a:custGeom>
            <a:avLst/>
            <a:gdLst/>
            <a:ahLst/>
            <a:cxnLst/>
            <a:rect r="r" b="b" t="t" l="l"/>
            <a:pathLst>
              <a:path h="654211" w="654211">
                <a:moveTo>
                  <a:pt x="0" y="0"/>
                </a:moveTo>
                <a:lnTo>
                  <a:pt x="654211" y="0"/>
                </a:lnTo>
                <a:lnTo>
                  <a:pt x="654211" y="654211"/>
                </a:lnTo>
                <a:lnTo>
                  <a:pt x="0" y="6542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7933625" y="6728110"/>
            <a:ext cx="607557" cy="659492"/>
          </a:xfrm>
          <a:custGeom>
            <a:avLst/>
            <a:gdLst/>
            <a:ahLst/>
            <a:cxnLst/>
            <a:rect r="r" b="b" t="t" l="l"/>
            <a:pathLst>
              <a:path h="659492" w="607557">
                <a:moveTo>
                  <a:pt x="0" y="0"/>
                </a:moveTo>
                <a:lnTo>
                  <a:pt x="607557" y="0"/>
                </a:lnTo>
                <a:lnTo>
                  <a:pt x="607557" y="659492"/>
                </a:lnTo>
                <a:lnTo>
                  <a:pt x="0" y="65949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7" id="17"/>
          <p:cNvSpPr txBox="true"/>
          <p:nvPr/>
        </p:nvSpPr>
        <p:spPr>
          <a:xfrm rot="0">
            <a:off x="1222274" y="3906829"/>
            <a:ext cx="3932733" cy="1335879"/>
          </a:xfrm>
          <a:prstGeom prst="rect">
            <a:avLst/>
          </a:prstGeom>
        </p:spPr>
        <p:txBody>
          <a:bodyPr anchor="t" rtlCol="false" tIns="0" lIns="0" bIns="0" rIns="0">
            <a:spAutoFit/>
          </a:bodyPr>
          <a:lstStyle/>
          <a:p>
            <a:pPr algn="l">
              <a:lnSpc>
                <a:spcPts val="2711"/>
              </a:lnSpc>
            </a:pPr>
            <a:r>
              <a:rPr lang="en-US" sz="1936">
                <a:solidFill>
                  <a:srgbClr val="000000"/>
                </a:solidFill>
                <a:latin typeface="Canva Sans"/>
                <a:ea typeface="Canva Sans"/>
                <a:cs typeface="Canva Sans"/>
                <a:sym typeface="Canva Sans"/>
              </a:rPr>
              <a:t>Gather regular feedback from both management an employees at Prilube Industries to enhance communication.</a:t>
            </a:r>
          </a:p>
        </p:txBody>
      </p:sp>
      <p:sp>
        <p:nvSpPr>
          <p:cNvPr name="TextBox 18" id="18"/>
          <p:cNvSpPr txBox="true"/>
          <p:nvPr/>
        </p:nvSpPr>
        <p:spPr>
          <a:xfrm rot="0">
            <a:off x="1222274" y="7691582"/>
            <a:ext cx="3932733" cy="1001517"/>
          </a:xfrm>
          <a:prstGeom prst="rect">
            <a:avLst/>
          </a:prstGeom>
        </p:spPr>
        <p:txBody>
          <a:bodyPr anchor="t" rtlCol="false" tIns="0" lIns="0" bIns="0" rIns="0">
            <a:spAutoFit/>
          </a:bodyPr>
          <a:lstStyle/>
          <a:p>
            <a:pPr algn="l">
              <a:lnSpc>
                <a:spcPts val="2711"/>
              </a:lnSpc>
            </a:pPr>
            <a:r>
              <a:rPr lang="en-US" sz="1936">
                <a:solidFill>
                  <a:srgbClr val="000000"/>
                </a:solidFill>
                <a:latin typeface="Canva Sans"/>
                <a:ea typeface="Canva Sans"/>
                <a:cs typeface="Canva Sans"/>
                <a:sym typeface="Canva Sans"/>
              </a:rPr>
              <a:t>Implement 3</a:t>
            </a:r>
            <a:r>
              <a:rPr lang="en-US" sz="1936">
                <a:solidFill>
                  <a:srgbClr val="000000"/>
                </a:solidFill>
                <a:latin typeface="Canva Sans"/>
                <a:ea typeface="Canva Sans"/>
                <a:cs typeface="Canva Sans"/>
                <a:sym typeface="Canva Sans"/>
              </a:rPr>
              <a:t>rd</a:t>
            </a:r>
            <a:r>
              <a:rPr lang="en-US" sz="1936">
                <a:solidFill>
                  <a:srgbClr val="000000"/>
                </a:solidFill>
                <a:latin typeface="Canva Sans"/>
                <a:ea typeface="Canva Sans"/>
                <a:cs typeface="Canva Sans"/>
                <a:sym typeface="Canva Sans"/>
              </a:rPr>
              <a:t> party API integration to improve accuracy in LMS database and etc.</a:t>
            </a:r>
          </a:p>
        </p:txBody>
      </p:sp>
      <p:sp>
        <p:nvSpPr>
          <p:cNvPr name="TextBox 19" id="19"/>
          <p:cNvSpPr txBox="true"/>
          <p:nvPr/>
        </p:nvSpPr>
        <p:spPr>
          <a:xfrm rot="0">
            <a:off x="2239331" y="3132836"/>
            <a:ext cx="2915676" cy="332794"/>
          </a:xfrm>
          <a:prstGeom prst="rect">
            <a:avLst/>
          </a:prstGeom>
        </p:spPr>
        <p:txBody>
          <a:bodyPr anchor="t" rtlCol="false" tIns="0" lIns="0" bIns="0" rIns="0">
            <a:spAutoFit/>
          </a:bodyPr>
          <a:lstStyle/>
          <a:p>
            <a:pPr algn="l">
              <a:lnSpc>
                <a:spcPts val="2711"/>
              </a:lnSpc>
            </a:pPr>
            <a:r>
              <a:rPr lang="en-US" sz="1936" b="true">
                <a:solidFill>
                  <a:srgbClr val="000000"/>
                </a:solidFill>
                <a:latin typeface="Canva Sans Bold"/>
                <a:ea typeface="Canva Sans Bold"/>
                <a:cs typeface="Canva Sans Bold"/>
                <a:sym typeface="Canva Sans Bold"/>
              </a:rPr>
              <a:t>Human Resources</a:t>
            </a:r>
          </a:p>
        </p:txBody>
      </p:sp>
      <p:sp>
        <p:nvSpPr>
          <p:cNvPr name="TextBox 20" id="20"/>
          <p:cNvSpPr txBox="true"/>
          <p:nvPr/>
        </p:nvSpPr>
        <p:spPr>
          <a:xfrm rot="0">
            <a:off x="2239331" y="6917588"/>
            <a:ext cx="2915676" cy="332794"/>
          </a:xfrm>
          <a:prstGeom prst="rect">
            <a:avLst/>
          </a:prstGeom>
        </p:spPr>
        <p:txBody>
          <a:bodyPr anchor="t" rtlCol="false" tIns="0" lIns="0" bIns="0" rIns="0">
            <a:spAutoFit/>
          </a:bodyPr>
          <a:lstStyle/>
          <a:p>
            <a:pPr algn="l">
              <a:lnSpc>
                <a:spcPts val="2711"/>
              </a:lnSpc>
            </a:pPr>
            <a:r>
              <a:rPr lang="en-US" sz="1936" b="true">
                <a:solidFill>
                  <a:srgbClr val="000000"/>
                </a:solidFill>
                <a:latin typeface="Canva Sans Bold"/>
                <a:ea typeface="Canva Sans Bold"/>
                <a:cs typeface="Canva Sans Bold"/>
                <a:sym typeface="Canva Sans Bold"/>
              </a:rPr>
              <a:t>Third Party Services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2657398" y="702672"/>
            <a:ext cx="4923950" cy="8881657"/>
          </a:xfrm>
          <a:custGeom>
            <a:avLst/>
            <a:gdLst/>
            <a:ahLst/>
            <a:cxnLst/>
            <a:rect r="r" b="b" t="t" l="l"/>
            <a:pathLst>
              <a:path h="8881657" w="4923950">
                <a:moveTo>
                  <a:pt x="0" y="0"/>
                </a:moveTo>
                <a:lnTo>
                  <a:pt x="4923950" y="0"/>
                </a:lnTo>
                <a:lnTo>
                  <a:pt x="4923950" y="8881656"/>
                </a:lnTo>
                <a:lnTo>
                  <a:pt x="0" y="8881656"/>
                </a:lnTo>
                <a:lnTo>
                  <a:pt x="0" y="0"/>
                </a:lnTo>
                <a:close/>
              </a:path>
            </a:pathLst>
          </a:custGeom>
          <a:blipFill>
            <a:blip r:embed="rId6"/>
            <a:stretch>
              <a:fillRect l="-69970" t="0" r="-100257" b="0"/>
            </a:stretch>
          </a:blipFill>
        </p:spPr>
      </p:sp>
      <p:sp>
        <p:nvSpPr>
          <p:cNvPr name="TextBox 8" id="8"/>
          <p:cNvSpPr txBox="true"/>
          <p:nvPr/>
        </p:nvSpPr>
        <p:spPr>
          <a:xfrm rot="0">
            <a:off x="1028700" y="1429209"/>
            <a:ext cx="8178300"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Budget Overview</a:t>
            </a:r>
          </a:p>
        </p:txBody>
      </p:sp>
      <p:sp>
        <p:nvSpPr>
          <p:cNvPr name="TextBox 9" id="9"/>
          <p:cNvSpPr txBox="true"/>
          <p:nvPr/>
        </p:nvSpPr>
        <p:spPr>
          <a:xfrm rot="0">
            <a:off x="1028700" y="3296963"/>
            <a:ext cx="3282450" cy="396240"/>
          </a:xfrm>
          <a:prstGeom prst="rect">
            <a:avLst/>
          </a:prstGeom>
        </p:spPr>
        <p:txBody>
          <a:bodyPr anchor="t" rtlCol="false" tIns="0" lIns="0" bIns="0" rIns="0">
            <a:spAutoFit/>
          </a:bodyPr>
          <a:lstStyle/>
          <a:p>
            <a:pPr algn="l">
              <a:lnSpc>
                <a:spcPts val="3359"/>
              </a:lnSpc>
            </a:pPr>
            <a:r>
              <a:rPr lang="en-US" sz="2400" b="true">
                <a:solidFill>
                  <a:srgbClr val="000000"/>
                </a:solidFill>
                <a:latin typeface="Canva Sans Bold"/>
                <a:ea typeface="Canva Sans Bold"/>
                <a:cs typeface="Canva Sans Bold"/>
                <a:sym typeface="Canva Sans Bold"/>
              </a:rPr>
              <a:t>Development Costs</a:t>
            </a:r>
          </a:p>
        </p:txBody>
      </p:sp>
      <p:sp>
        <p:nvSpPr>
          <p:cNvPr name="TextBox 10" id="10"/>
          <p:cNvSpPr txBox="true"/>
          <p:nvPr/>
        </p:nvSpPr>
        <p:spPr>
          <a:xfrm rot="0">
            <a:off x="6429241" y="3296963"/>
            <a:ext cx="4471301" cy="656590"/>
          </a:xfrm>
          <a:prstGeom prst="rect">
            <a:avLst/>
          </a:prstGeom>
        </p:spPr>
        <p:txBody>
          <a:bodyPr anchor="t" rtlCol="false" tIns="0" lIns="0" bIns="0" rIns="0">
            <a:spAutoFit/>
          </a:bodyPr>
          <a:lstStyle/>
          <a:p>
            <a:pPr algn="l">
              <a:lnSpc>
                <a:spcPts val="2660"/>
              </a:lnSpc>
            </a:pPr>
            <a:r>
              <a:rPr lang="en-US" sz="1900">
                <a:solidFill>
                  <a:srgbClr val="000000"/>
                </a:solidFill>
                <a:latin typeface="Canva Sans"/>
                <a:ea typeface="Canva Sans"/>
                <a:cs typeface="Canva Sans"/>
                <a:sym typeface="Canva Sans"/>
              </a:rPr>
              <a:t>Software development and project management costs total </a:t>
            </a:r>
            <a:r>
              <a:rPr lang="en-US" sz="1900" b="true">
                <a:solidFill>
                  <a:srgbClr val="000000"/>
                </a:solidFill>
                <a:latin typeface="Canva Sans Bold"/>
                <a:ea typeface="Canva Sans Bold"/>
                <a:cs typeface="Canva Sans Bold"/>
                <a:sym typeface="Canva Sans Bold"/>
              </a:rPr>
              <a:t>Rs. 200,000</a:t>
            </a:r>
          </a:p>
        </p:txBody>
      </p:sp>
      <p:sp>
        <p:nvSpPr>
          <p:cNvPr name="TextBox 11" id="11"/>
          <p:cNvSpPr txBox="true"/>
          <p:nvPr/>
        </p:nvSpPr>
        <p:spPr>
          <a:xfrm rot="0">
            <a:off x="6385299" y="7008022"/>
            <a:ext cx="5445228" cy="656590"/>
          </a:xfrm>
          <a:prstGeom prst="rect">
            <a:avLst/>
          </a:prstGeom>
        </p:spPr>
        <p:txBody>
          <a:bodyPr anchor="t" rtlCol="false" tIns="0" lIns="0" bIns="0" rIns="0">
            <a:spAutoFit/>
          </a:bodyPr>
          <a:lstStyle/>
          <a:p>
            <a:pPr algn="l">
              <a:lnSpc>
                <a:spcPts val="2660"/>
              </a:lnSpc>
            </a:pPr>
            <a:r>
              <a:rPr lang="en-US" sz="1900">
                <a:solidFill>
                  <a:srgbClr val="000000"/>
                </a:solidFill>
                <a:latin typeface="Canva Sans"/>
                <a:ea typeface="Canva Sans"/>
                <a:cs typeface="Canva Sans"/>
                <a:sym typeface="Canva Sans"/>
              </a:rPr>
              <a:t>The total budget amounts to </a:t>
            </a:r>
            <a:r>
              <a:rPr lang="en-US" sz="1900" b="true">
                <a:solidFill>
                  <a:srgbClr val="000000"/>
                </a:solidFill>
                <a:latin typeface="Canva Sans Bold"/>
                <a:ea typeface="Canva Sans Bold"/>
                <a:cs typeface="Canva Sans Bold"/>
                <a:sym typeface="Canva Sans Bold"/>
              </a:rPr>
              <a:t>Rs. 600,000</a:t>
            </a:r>
            <a:r>
              <a:rPr lang="en-US" sz="1900">
                <a:solidFill>
                  <a:srgbClr val="000000"/>
                </a:solidFill>
                <a:latin typeface="Canva Sans"/>
                <a:ea typeface="Canva Sans"/>
                <a:cs typeface="Canva Sans"/>
                <a:sym typeface="Canva Sans"/>
              </a:rPr>
              <a:t> which is the sum of all individual costs.</a:t>
            </a:r>
          </a:p>
        </p:txBody>
      </p:sp>
      <p:sp>
        <p:nvSpPr>
          <p:cNvPr name="TextBox 12" id="12"/>
          <p:cNvSpPr txBox="true"/>
          <p:nvPr/>
        </p:nvSpPr>
        <p:spPr>
          <a:xfrm rot="0">
            <a:off x="6385299" y="4413161"/>
            <a:ext cx="4684347" cy="989965"/>
          </a:xfrm>
          <a:prstGeom prst="rect">
            <a:avLst/>
          </a:prstGeom>
        </p:spPr>
        <p:txBody>
          <a:bodyPr anchor="t" rtlCol="false" tIns="0" lIns="0" bIns="0" rIns="0">
            <a:spAutoFit/>
          </a:bodyPr>
          <a:lstStyle/>
          <a:p>
            <a:pPr algn="l">
              <a:lnSpc>
                <a:spcPts val="2660"/>
              </a:lnSpc>
            </a:pPr>
            <a:r>
              <a:rPr lang="en-US" sz="1900">
                <a:solidFill>
                  <a:srgbClr val="000000"/>
                </a:solidFill>
                <a:latin typeface="Canva Sans"/>
                <a:ea typeface="Canva Sans"/>
                <a:cs typeface="Canva Sans"/>
                <a:sym typeface="Canva Sans"/>
              </a:rPr>
              <a:t>Purchasing or leasing servers, barcode scanners, and other equipment costs </a:t>
            </a:r>
            <a:r>
              <a:rPr lang="en-US" sz="1900" b="true">
                <a:solidFill>
                  <a:srgbClr val="000000"/>
                </a:solidFill>
                <a:latin typeface="Canva Sans Bold"/>
                <a:ea typeface="Canva Sans Bold"/>
                <a:cs typeface="Canva Sans Bold"/>
                <a:sym typeface="Canva Sans Bold"/>
              </a:rPr>
              <a:t>Rs. 300,000</a:t>
            </a:r>
          </a:p>
        </p:txBody>
      </p:sp>
      <p:sp>
        <p:nvSpPr>
          <p:cNvPr name="TextBox 13" id="13"/>
          <p:cNvSpPr txBox="true"/>
          <p:nvPr/>
        </p:nvSpPr>
        <p:spPr>
          <a:xfrm rot="0">
            <a:off x="6429241" y="5860325"/>
            <a:ext cx="4471301" cy="656590"/>
          </a:xfrm>
          <a:prstGeom prst="rect">
            <a:avLst/>
          </a:prstGeom>
        </p:spPr>
        <p:txBody>
          <a:bodyPr anchor="t" rtlCol="false" tIns="0" lIns="0" bIns="0" rIns="0">
            <a:spAutoFit/>
          </a:bodyPr>
          <a:lstStyle/>
          <a:p>
            <a:pPr algn="l">
              <a:lnSpc>
                <a:spcPts val="2660"/>
              </a:lnSpc>
            </a:pPr>
            <a:r>
              <a:rPr lang="en-US" sz="1900">
                <a:solidFill>
                  <a:srgbClr val="000000"/>
                </a:solidFill>
                <a:latin typeface="Canva Sans"/>
                <a:ea typeface="Canva Sans"/>
                <a:cs typeface="Canva Sans"/>
                <a:sym typeface="Canva Sans"/>
              </a:rPr>
              <a:t>Ongoing support and updates post-deployment will cost </a:t>
            </a:r>
            <a:r>
              <a:rPr lang="en-US" sz="1900" b="true">
                <a:solidFill>
                  <a:srgbClr val="000000"/>
                </a:solidFill>
                <a:latin typeface="Canva Sans Bold"/>
                <a:ea typeface="Canva Sans Bold"/>
                <a:cs typeface="Canva Sans Bold"/>
                <a:sym typeface="Canva Sans Bold"/>
              </a:rPr>
              <a:t>Rs. 100,000</a:t>
            </a:r>
          </a:p>
        </p:txBody>
      </p:sp>
      <p:sp>
        <p:nvSpPr>
          <p:cNvPr name="TextBox 14" id="14"/>
          <p:cNvSpPr txBox="true"/>
          <p:nvPr/>
        </p:nvSpPr>
        <p:spPr>
          <a:xfrm rot="0">
            <a:off x="1028700" y="5860325"/>
            <a:ext cx="3282450" cy="396240"/>
          </a:xfrm>
          <a:prstGeom prst="rect">
            <a:avLst/>
          </a:prstGeom>
        </p:spPr>
        <p:txBody>
          <a:bodyPr anchor="t" rtlCol="false" tIns="0" lIns="0" bIns="0" rIns="0">
            <a:spAutoFit/>
          </a:bodyPr>
          <a:lstStyle/>
          <a:p>
            <a:pPr algn="l">
              <a:lnSpc>
                <a:spcPts val="3359"/>
              </a:lnSpc>
            </a:pPr>
            <a:r>
              <a:rPr lang="en-US" sz="2400" b="true">
                <a:solidFill>
                  <a:srgbClr val="000000"/>
                </a:solidFill>
                <a:latin typeface="Canva Sans Bold"/>
                <a:ea typeface="Canva Sans Bold"/>
                <a:cs typeface="Canva Sans Bold"/>
                <a:sym typeface="Canva Sans Bold"/>
              </a:rPr>
              <a:t>Maintenance Costs</a:t>
            </a:r>
          </a:p>
        </p:txBody>
      </p:sp>
      <p:sp>
        <p:nvSpPr>
          <p:cNvPr name="TextBox 15" id="15"/>
          <p:cNvSpPr txBox="true"/>
          <p:nvPr/>
        </p:nvSpPr>
        <p:spPr>
          <a:xfrm rot="0">
            <a:off x="1028700" y="4413161"/>
            <a:ext cx="3282450" cy="396240"/>
          </a:xfrm>
          <a:prstGeom prst="rect">
            <a:avLst/>
          </a:prstGeom>
        </p:spPr>
        <p:txBody>
          <a:bodyPr anchor="t" rtlCol="false" tIns="0" lIns="0" bIns="0" rIns="0">
            <a:spAutoFit/>
          </a:bodyPr>
          <a:lstStyle/>
          <a:p>
            <a:pPr algn="l">
              <a:lnSpc>
                <a:spcPts val="3359"/>
              </a:lnSpc>
            </a:pPr>
            <a:r>
              <a:rPr lang="en-US" sz="2400" b="true">
                <a:solidFill>
                  <a:srgbClr val="000000"/>
                </a:solidFill>
                <a:latin typeface="Canva Sans Bold"/>
                <a:ea typeface="Canva Sans Bold"/>
                <a:cs typeface="Canva Sans Bold"/>
                <a:sym typeface="Canva Sans Bold"/>
              </a:rPr>
              <a:t>Hardware Costs</a:t>
            </a:r>
          </a:p>
        </p:txBody>
      </p:sp>
      <p:sp>
        <p:nvSpPr>
          <p:cNvPr name="TextBox 16" id="16"/>
          <p:cNvSpPr txBox="true"/>
          <p:nvPr/>
        </p:nvSpPr>
        <p:spPr>
          <a:xfrm rot="0">
            <a:off x="1028700" y="7008022"/>
            <a:ext cx="3282450" cy="396240"/>
          </a:xfrm>
          <a:prstGeom prst="rect">
            <a:avLst/>
          </a:prstGeom>
        </p:spPr>
        <p:txBody>
          <a:bodyPr anchor="t" rtlCol="false" tIns="0" lIns="0" bIns="0" rIns="0">
            <a:spAutoFit/>
          </a:bodyPr>
          <a:lstStyle/>
          <a:p>
            <a:pPr algn="l">
              <a:lnSpc>
                <a:spcPts val="3359"/>
              </a:lnSpc>
            </a:pPr>
            <a:r>
              <a:rPr lang="en-US" sz="2400" b="true">
                <a:solidFill>
                  <a:srgbClr val="000000"/>
                </a:solidFill>
                <a:latin typeface="Canva Sans Bold"/>
                <a:ea typeface="Canva Sans Bold"/>
                <a:cs typeface="Canva Sans Bold"/>
                <a:sym typeface="Canva Sans Bold"/>
              </a:rPr>
              <a:t>Total Budget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23984" t="0" r="-155950" b="0"/>
            </a:stretch>
          </a:blipFill>
        </p:spPr>
      </p:sp>
      <p:sp>
        <p:nvSpPr>
          <p:cNvPr name="TextBox 8" id="8"/>
          <p:cNvSpPr txBox="true"/>
          <p:nvPr/>
        </p:nvSpPr>
        <p:spPr>
          <a:xfrm rot="0">
            <a:off x="1697690" y="2076155"/>
            <a:ext cx="10888337" cy="596900"/>
          </a:xfrm>
          <a:prstGeom prst="rect">
            <a:avLst/>
          </a:prstGeom>
        </p:spPr>
        <p:txBody>
          <a:bodyPr anchor="t" rtlCol="false" tIns="0" lIns="0" bIns="0" rIns="0">
            <a:spAutoFit/>
          </a:bodyPr>
          <a:lstStyle/>
          <a:p>
            <a:pPr algn="l">
              <a:lnSpc>
                <a:spcPts val="4900"/>
              </a:lnSpc>
            </a:pPr>
            <a:r>
              <a:rPr lang="en-US" sz="3500" b="true">
                <a:solidFill>
                  <a:srgbClr val="000000"/>
                </a:solidFill>
                <a:latin typeface="Canva Sans Bold"/>
                <a:ea typeface="Canva Sans Bold"/>
                <a:cs typeface="Canva Sans Bold"/>
                <a:sym typeface="Canva Sans Bold"/>
              </a:rPr>
              <a:t>Current Situation : Inefficiency &amp; Lost Revenue</a:t>
            </a:r>
          </a:p>
        </p:txBody>
      </p:sp>
      <p:sp>
        <p:nvSpPr>
          <p:cNvPr name="TextBox 9" id="9"/>
          <p:cNvSpPr txBox="true"/>
          <p:nvPr/>
        </p:nvSpPr>
        <p:spPr>
          <a:xfrm rot="0">
            <a:off x="1410851" y="2961921"/>
            <a:ext cx="10888337" cy="4939030"/>
          </a:xfrm>
          <a:prstGeom prst="rect">
            <a:avLst/>
          </a:prstGeom>
        </p:spPr>
        <p:txBody>
          <a:bodyPr anchor="t" rtlCol="false" tIns="0" lIns="0" bIns="0" rIns="0">
            <a:spAutoFit/>
          </a:bodyPr>
          <a:lstStyle/>
          <a:p>
            <a:pPr algn="l">
              <a:lnSpc>
                <a:spcPts val="3919"/>
              </a:lnSpc>
            </a:pP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Manual Tracking: </a:t>
            </a:r>
            <a:r>
              <a:rPr lang="en-US" sz="2799">
                <a:solidFill>
                  <a:srgbClr val="000000"/>
                </a:solidFill>
                <a:latin typeface="Canva Sans"/>
                <a:ea typeface="Canva Sans"/>
                <a:cs typeface="Canva Sans"/>
                <a:sym typeface="Canva Sans"/>
              </a:rPr>
              <a:t>Reliance on spreadsheets causes inconsistent follow-ups and data loss.</a:t>
            </a:r>
          </a:p>
          <a:p>
            <a:pPr algn="l">
              <a:lnSpc>
                <a:spcPts val="3919"/>
              </a:lnSpc>
            </a:pP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Zero Visibility: </a:t>
            </a:r>
            <a:r>
              <a:rPr lang="en-US" sz="2799">
                <a:solidFill>
                  <a:srgbClr val="000000"/>
                </a:solidFill>
                <a:latin typeface="Canva Sans"/>
                <a:ea typeface="Canva Sans"/>
                <a:cs typeface="Canva Sans"/>
                <a:sym typeface="Canva Sans"/>
              </a:rPr>
              <a:t>No clear view of the sales funnel, making prioritization difficult.</a:t>
            </a:r>
          </a:p>
          <a:p>
            <a:pPr algn="l">
              <a:lnSpc>
                <a:spcPts val="3919"/>
              </a:lnSpc>
            </a:pP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Missed Opportunity: </a:t>
            </a:r>
            <a:r>
              <a:rPr lang="en-US" sz="2799">
                <a:solidFill>
                  <a:srgbClr val="000000"/>
                </a:solidFill>
                <a:latin typeface="Canva Sans"/>
                <a:ea typeface="Canva Sans"/>
                <a:cs typeface="Canva Sans"/>
                <a:sym typeface="Canva Sans"/>
              </a:rPr>
              <a:t>Delayed responses and poor accountability lead to reduced conversion rates.</a:t>
            </a:r>
          </a:p>
          <a:p>
            <a:pPr algn="l">
              <a:lnSpc>
                <a:spcPts val="391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39611" t="0" r="-139611" b="0"/>
            </a:stretch>
          </a:blipFill>
        </p:spPr>
      </p:sp>
      <p:sp>
        <p:nvSpPr>
          <p:cNvPr name="TextBox 8" id="8"/>
          <p:cNvSpPr txBox="true"/>
          <p:nvPr/>
        </p:nvSpPr>
        <p:spPr>
          <a:xfrm rot="0">
            <a:off x="1506464" y="2131461"/>
            <a:ext cx="10888337" cy="596900"/>
          </a:xfrm>
          <a:prstGeom prst="rect">
            <a:avLst/>
          </a:prstGeom>
        </p:spPr>
        <p:txBody>
          <a:bodyPr anchor="t" rtlCol="false" tIns="0" lIns="0" bIns="0" rIns="0">
            <a:spAutoFit/>
          </a:bodyPr>
          <a:lstStyle/>
          <a:p>
            <a:pPr algn="l">
              <a:lnSpc>
                <a:spcPts val="4900"/>
              </a:lnSpc>
            </a:pPr>
            <a:r>
              <a:rPr lang="en-US" sz="3500" b="true">
                <a:solidFill>
                  <a:srgbClr val="000000"/>
                </a:solidFill>
                <a:latin typeface="Canva Sans Bold"/>
                <a:ea typeface="Canva Sans Bold"/>
                <a:cs typeface="Canva Sans Bold"/>
                <a:sym typeface="Canva Sans Bold"/>
              </a:rPr>
              <a:t>Solution: Implement a Centralized LMS</a:t>
            </a:r>
          </a:p>
        </p:txBody>
      </p:sp>
      <p:sp>
        <p:nvSpPr>
          <p:cNvPr name="TextBox 9" id="9"/>
          <p:cNvSpPr txBox="true"/>
          <p:nvPr/>
        </p:nvSpPr>
        <p:spPr>
          <a:xfrm rot="0">
            <a:off x="1506464" y="3280631"/>
            <a:ext cx="10888337" cy="5434330"/>
          </a:xfrm>
          <a:prstGeom prst="rect">
            <a:avLst/>
          </a:prstGeom>
        </p:spPr>
        <p:txBody>
          <a:bodyPr anchor="t" rtlCol="false" tIns="0" lIns="0" bIns="0" rIns="0">
            <a:spAutoFit/>
          </a:bodyPr>
          <a:lstStyle/>
          <a:p>
            <a:pPr algn="l">
              <a:lnSpc>
                <a:spcPts val="3919"/>
              </a:lnSpc>
            </a:pPr>
            <a:r>
              <a:rPr lang="en-US" sz="2799" b="true">
                <a:solidFill>
                  <a:srgbClr val="000000"/>
                </a:solidFill>
                <a:latin typeface="Canva Sans Bold"/>
                <a:ea typeface="Canva Sans Bold"/>
                <a:cs typeface="Canva Sans Bold"/>
                <a:sym typeface="Canva Sans Bold"/>
              </a:rPr>
              <a:t>The Lead Management System will include the</a:t>
            </a:r>
          </a:p>
          <a:p>
            <a:pPr algn="l">
              <a:lnSpc>
                <a:spcPts val="3919"/>
              </a:lnSpc>
            </a:pPr>
            <a:r>
              <a:rPr lang="en-US" sz="2799" b="true">
                <a:solidFill>
                  <a:srgbClr val="000000"/>
                </a:solidFill>
                <a:latin typeface="Canva Sans Bold"/>
                <a:ea typeface="Canva Sans Bold"/>
                <a:cs typeface="Canva Sans Bold"/>
                <a:sym typeface="Canva Sans Bold"/>
              </a:rPr>
              <a:t>following modules:</a:t>
            </a:r>
          </a:p>
          <a:p>
            <a:pPr algn="l">
              <a:lnSpc>
                <a:spcPts val="3919"/>
              </a:lnSpc>
            </a:pP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Lead Capture (from website, calls, and emails)</a:t>
            </a: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Lead Assignment and Follow up Management</a:t>
            </a: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Lead Scoring and Prioritization</a:t>
            </a: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Communication and Notes Tracking</a:t>
            </a: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Reports and Analytics Dashboard</a:t>
            </a:r>
          </a:p>
          <a:p>
            <a:pPr algn="l">
              <a:lnSpc>
                <a:spcPts val="3919"/>
              </a:lnSpc>
            </a:pPr>
          </a:p>
          <a:p>
            <a:pPr algn="l">
              <a:lnSpc>
                <a:spcPts val="3919"/>
              </a:lnSpc>
            </a:pPr>
            <a:r>
              <a:rPr lang="en-US" sz="2799">
                <a:solidFill>
                  <a:srgbClr val="000000"/>
                </a:solidFill>
                <a:latin typeface="Canva Sans"/>
                <a:ea typeface="Canva Sans"/>
                <a:cs typeface="Canva Sans"/>
                <a:sym typeface="Canva Sans"/>
              </a:rPr>
              <a:t>The solution will enable automated tracking, timely follow ups, and improved collaboration between sales teams.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59795" t="0" r="-59795" b="0"/>
            </a:stretch>
          </a:blipFill>
        </p:spPr>
      </p:sp>
      <p:sp>
        <p:nvSpPr>
          <p:cNvPr name="TextBox 8" id="8"/>
          <p:cNvSpPr txBox="true"/>
          <p:nvPr/>
        </p:nvSpPr>
        <p:spPr>
          <a:xfrm rot="0">
            <a:off x="1697690" y="2076155"/>
            <a:ext cx="10888337" cy="596900"/>
          </a:xfrm>
          <a:prstGeom prst="rect">
            <a:avLst/>
          </a:prstGeom>
        </p:spPr>
        <p:txBody>
          <a:bodyPr anchor="t" rtlCol="false" tIns="0" lIns="0" bIns="0" rIns="0">
            <a:spAutoFit/>
          </a:bodyPr>
          <a:lstStyle/>
          <a:p>
            <a:pPr algn="l">
              <a:lnSpc>
                <a:spcPts val="4900"/>
              </a:lnSpc>
            </a:pPr>
            <a:r>
              <a:rPr lang="en-US" sz="3500" b="true">
                <a:solidFill>
                  <a:srgbClr val="000000"/>
                </a:solidFill>
                <a:latin typeface="Canva Sans Bold"/>
                <a:ea typeface="Canva Sans Bold"/>
                <a:cs typeface="Canva Sans Bold"/>
                <a:sym typeface="Canva Sans Bold"/>
              </a:rPr>
              <a:t>Opportunities: Unlocking Prilube's Growth</a:t>
            </a:r>
          </a:p>
        </p:txBody>
      </p:sp>
      <p:sp>
        <p:nvSpPr>
          <p:cNvPr name="TextBox 9" id="9"/>
          <p:cNvSpPr txBox="true"/>
          <p:nvPr/>
        </p:nvSpPr>
        <p:spPr>
          <a:xfrm rot="0">
            <a:off x="1506464" y="3280631"/>
            <a:ext cx="10888337" cy="642493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Boost Conversion: </a:t>
            </a:r>
            <a:r>
              <a:rPr lang="en-US" sz="2799">
                <a:solidFill>
                  <a:srgbClr val="000000"/>
                </a:solidFill>
                <a:latin typeface="Canva Sans"/>
                <a:ea typeface="Canva Sans"/>
                <a:cs typeface="Canva Sans"/>
                <a:sym typeface="Canva Sans"/>
              </a:rPr>
              <a:t>Ensure immediate, prioritized follow-up on high-value leads.</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Digital Process: </a:t>
            </a:r>
            <a:r>
              <a:rPr lang="en-US" sz="2799">
                <a:solidFill>
                  <a:srgbClr val="000000"/>
                </a:solidFill>
                <a:latin typeface="Canva Sans"/>
                <a:ea typeface="Canva Sans"/>
                <a:cs typeface="Canva Sans"/>
                <a:sym typeface="Canva Sans"/>
              </a:rPr>
              <a:t>Transition to a data-driven, automated sales cycle from manual tracking.</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Strategic Insight: </a:t>
            </a:r>
            <a:r>
              <a:rPr lang="en-US" sz="2799">
                <a:solidFill>
                  <a:srgbClr val="000000"/>
                </a:solidFill>
                <a:latin typeface="Canva Sans"/>
                <a:ea typeface="Canva Sans"/>
                <a:cs typeface="Canva Sans"/>
                <a:sym typeface="Canva Sans"/>
              </a:rPr>
              <a:t>Gain real-time sales funnel visibility for accurate forecasting and planning.</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Optimize ROI: </a:t>
            </a:r>
            <a:r>
              <a:rPr lang="en-US" sz="2799">
                <a:solidFill>
                  <a:srgbClr val="000000"/>
                </a:solidFill>
                <a:latin typeface="Canva Sans"/>
                <a:ea typeface="Canva Sans"/>
                <a:cs typeface="Canva Sans"/>
                <a:sym typeface="Canva Sans"/>
              </a:rPr>
              <a:t>Accurately track which lead sources generate the most profitable business.</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Stronger Engagement: </a:t>
            </a:r>
            <a:r>
              <a:rPr lang="en-US" sz="2799">
                <a:solidFill>
                  <a:srgbClr val="000000"/>
                </a:solidFill>
                <a:latin typeface="Canva Sans"/>
                <a:ea typeface="Canva Sans"/>
                <a:cs typeface="Canva Sans"/>
                <a:sym typeface="Canva Sans"/>
              </a:rPr>
              <a:t>Build a complete 360-degree view of the customer to enhance loyalty.</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Operational Excellence: </a:t>
            </a:r>
            <a:r>
              <a:rPr lang="en-US" sz="2799">
                <a:solidFill>
                  <a:srgbClr val="000000"/>
                </a:solidFill>
                <a:latin typeface="Canva Sans"/>
                <a:ea typeface="Canva Sans"/>
                <a:cs typeface="Canva Sans"/>
                <a:sym typeface="Canva Sans"/>
              </a:rPr>
              <a:t>Standardize workflows for consistency and accountability across all regions.</a:t>
            </a:r>
          </a:p>
          <a:p>
            <a:pPr algn="l">
              <a:lnSpc>
                <a:spcPts val="391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69586" t="0" r="-109636" b="0"/>
            </a:stretch>
          </a:blipFill>
        </p:spPr>
      </p:sp>
      <p:sp>
        <p:nvSpPr>
          <p:cNvPr name="TextBox 8" id="8"/>
          <p:cNvSpPr txBox="true"/>
          <p:nvPr/>
        </p:nvSpPr>
        <p:spPr>
          <a:xfrm rot="0">
            <a:off x="1506464" y="1843532"/>
            <a:ext cx="10888337"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Problem Statement</a:t>
            </a:r>
          </a:p>
        </p:txBody>
      </p:sp>
      <p:sp>
        <p:nvSpPr>
          <p:cNvPr name="TextBox 9" id="9"/>
          <p:cNvSpPr txBox="true"/>
          <p:nvPr/>
        </p:nvSpPr>
        <p:spPr>
          <a:xfrm rot="0">
            <a:off x="1506464" y="3271106"/>
            <a:ext cx="11459483" cy="3692525"/>
          </a:xfrm>
          <a:prstGeom prst="rect">
            <a:avLst/>
          </a:prstGeom>
        </p:spPr>
        <p:txBody>
          <a:bodyPr anchor="t" rtlCol="false" tIns="0" lIns="0" bIns="0" rIns="0">
            <a:spAutoFit/>
          </a:bodyPr>
          <a:lstStyle/>
          <a:p>
            <a:pPr algn="l">
              <a:lnSpc>
                <a:spcPts val="4900"/>
              </a:lnSpc>
            </a:pPr>
            <a:r>
              <a:rPr lang="en-US" sz="3500">
                <a:solidFill>
                  <a:srgbClr val="000000"/>
                </a:solidFill>
                <a:latin typeface="Canva Sans"/>
                <a:ea typeface="Canva Sans"/>
                <a:cs typeface="Canva Sans"/>
                <a:sym typeface="Canva Sans"/>
              </a:rPr>
              <a:t>Prilube Industries currently manages leads through manual processes using spreadsheets and emails. This approach causes delays, data loss, and missed opportunities. The proposed LMS will digitize lead handling, provide better visibility, and align sales efforts with business objectives.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69586" t="0" r="-109636" b="0"/>
            </a:stretch>
          </a:blipFill>
        </p:spPr>
      </p:sp>
      <p:sp>
        <p:nvSpPr>
          <p:cNvPr name="TextBox 8" id="8"/>
          <p:cNvSpPr txBox="true"/>
          <p:nvPr/>
        </p:nvSpPr>
        <p:spPr>
          <a:xfrm rot="0">
            <a:off x="1506464" y="1429209"/>
            <a:ext cx="10888337"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Project Objectives</a:t>
            </a:r>
          </a:p>
        </p:txBody>
      </p:sp>
      <p:sp>
        <p:nvSpPr>
          <p:cNvPr name="TextBox 9" id="9"/>
          <p:cNvSpPr txBox="true"/>
          <p:nvPr/>
        </p:nvSpPr>
        <p:spPr>
          <a:xfrm rot="0">
            <a:off x="1506464" y="2524905"/>
            <a:ext cx="11552687" cy="6369743"/>
          </a:xfrm>
          <a:prstGeom prst="rect">
            <a:avLst/>
          </a:prstGeom>
        </p:spPr>
        <p:txBody>
          <a:bodyPr anchor="t" rtlCol="false" tIns="0" lIns="0" bIns="0" rIns="0">
            <a:spAutoFit/>
          </a:bodyPr>
          <a:lstStyle/>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Automate and streamline lead management workflow</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Increase lead conversion rate by 25%</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Improve team productivity and Accountability</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Reduce manual reporting and data duplication</a:t>
            </a:r>
          </a:p>
          <a:p>
            <a:pPr algn="l">
              <a:lnSpc>
                <a:spcPts val="4336"/>
              </a:lnSpc>
            </a:pPr>
          </a:p>
          <a:p>
            <a:pPr algn="l">
              <a:lnSpc>
                <a:spcPts val="6299"/>
              </a:lnSpc>
            </a:pPr>
            <a:r>
              <a:rPr lang="en-US" sz="4500" b="true">
                <a:solidFill>
                  <a:srgbClr val="000000"/>
                </a:solidFill>
                <a:latin typeface="Canva Sans Bold"/>
                <a:ea typeface="Canva Sans Bold"/>
                <a:cs typeface="Canva Sans Bold"/>
                <a:sym typeface="Canva Sans Bold"/>
              </a:rPr>
              <a:t>Success Criteria</a:t>
            </a:r>
          </a:p>
          <a:p>
            <a:pPr algn="l">
              <a:lnSpc>
                <a:spcPts val="5575"/>
              </a:lnSpc>
            </a:pP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System adoption by 100% of sales staff within 3 months</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Reduction in lead response time by 40%</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Accurate real time reports on lead status and performance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1359150" y="1537993"/>
            <a:ext cx="12526498" cy="679450"/>
          </a:xfrm>
          <a:prstGeom prst="rect">
            <a:avLst/>
          </a:prstGeom>
        </p:spPr>
        <p:txBody>
          <a:bodyPr anchor="t" rtlCol="false" tIns="0" lIns="0" bIns="0" rIns="0">
            <a:spAutoFit/>
          </a:bodyPr>
          <a:lstStyle/>
          <a:p>
            <a:pPr algn="l">
              <a:lnSpc>
                <a:spcPts val="5599"/>
              </a:lnSpc>
            </a:pPr>
            <a:r>
              <a:rPr lang="en-US" sz="3999" b="true">
                <a:solidFill>
                  <a:srgbClr val="000000"/>
                </a:solidFill>
                <a:latin typeface="Canva Sans Bold"/>
                <a:ea typeface="Canva Sans Bold"/>
                <a:cs typeface="Canva Sans Bold"/>
                <a:sym typeface="Canva Sans Bold"/>
              </a:rPr>
              <a:t>Methods &amp; Approaches </a:t>
            </a:r>
            <a:r>
              <a:rPr lang="en-US" sz="3999" b="true">
                <a:solidFill>
                  <a:srgbClr val="000000"/>
                </a:solidFill>
                <a:latin typeface="Canva Sans Bold"/>
                <a:ea typeface="Canva Sans Bold"/>
                <a:cs typeface="Canva Sans Bold"/>
                <a:sym typeface="Canva Sans Bold"/>
              </a:rPr>
              <a:t>(Agile Methodology)</a:t>
            </a:r>
          </a:p>
        </p:txBody>
      </p:sp>
      <p:sp>
        <p:nvSpPr>
          <p:cNvPr name="TextBox 8" id="8"/>
          <p:cNvSpPr txBox="true"/>
          <p:nvPr/>
        </p:nvSpPr>
        <p:spPr>
          <a:xfrm rot="0">
            <a:off x="1359150" y="2632517"/>
            <a:ext cx="14963262" cy="6106922"/>
          </a:xfrm>
          <a:prstGeom prst="rect">
            <a:avLst/>
          </a:prstGeom>
        </p:spPr>
        <p:txBody>
          <a:bodyPr anchor="t" rtlCol="false" tIns="0" lIns="0" bIns="0" rIns="0">
            <a:spAutoFit/>
          </a:bodyPr>
          <a:lstStyle/>
          <a:p>
            <a:pPr algn="l" marL="561341" indent="-280670" lvl="1">
              <a:lnSpc>
                <a:spcPts val="5434"/>
              </a:lnSpc>
              <a:buFont typeface="Arial"/>
              <a:buChar char="•"/>
            </a:pPr>
            <a:r>
              <a:rPr lang="en-US" b="true" sz="2600">
                <a:solidFill>
                  <a:srgbClr val="000000"/>
                </a:solidFill>
                <a:latin typeface="Canva Sans Bold"/>
                <a:ea typeface="Canva Sans Bold"/>
                <a:cs typeface="Canva Sans Bold"/>
                <a:sym typeface="Canva Sans Bold"/>
              </a:rPr>
              <a:t>Sprint Planning:</a:t>
            </a:r>
            <a:r>
              <a:rPr lang="en-US" sz="2600">
                <a:solidFill>
                  <a:srgbClr val="000000"/>
                </a:solidFill>
                <a:latin typeface="Canva Sans"/>
                <a:ea typeface="Canva Sans"/>
                <a:cs typeface="Canva Sans"/>
                <a:sym typeface="Canva Sans"/>
              </a:rPr>
              <a:t> Conducted for each module – Lead Capture, Assignment, Follow-up, Reporting, Analytics.</a:t>
            </a:r>
          </a:p>
          <a:p>
            <a:pPr algn="l" marL="561341" indent="-280670" lvl="1">
              <a:lnSpc>
                <a:spcPts val="5434"/>
              </a:lnSpc>
              <a:buFont typeface="Arial"/>
              <a:buChar char="•"/>
            </a:pPr>
            <a:r>
              <a:rPr lang="en-US" b="true" sz="2600">
                <a:solidFill>
                  <a:srgbClr val="000000"/>
                </a:solidFill>
                <a:latin typeface="Canva Sans Bold"/>
                <a:ea typeface="Canva Sans Bold"/>
                <a:cs typeface="Canva Sans Bold"/>
                <a:sym typeface="Canva Sans Bold"/>
              </a:rPr>
              <a:t>User Story Mapping:</a:t>
            </a:r>
            <a:r>
              <a:rPr lang="en-US" sz="2600">
                <a:solidFill>
                  <a:srgbClr val="000000"/>
                </a:solidFill>
                <a:latin typeface="Canva Sans"/>
                <a:ea typeface="Canva Sans"/>
                <a:cs typeface="Canva Sans"/>
                <a:sym typeface="Canva Sans"/>
              </a:rPr>
              <a:t> Defined as per stakeholder roles (Sales, Marketing, Management).</a:t>
            </a:r>
          </a:p>
          <a:p>
            <a:pPr algn="l" marL="561341" indent="-280670" lvl="1">
              <a:lnSpc>
                <a:spcPts val="5434"/>
              </a:lnSpc>
              <a:buFont typeface="Arial"/>
              <a:buChar char="•"/>
            </a:pPr>
            <a:r>
              <a:rPr lang="en-US" b="true" sz="2600">
                <a:solidFill>
                  <a:srgbClr val="000000"/>
                </a:solidFill>
                <a:latin typeface="Canva Sans Bold"/>
                <a:ea typeface="Canva Sans Bold"/>
                <a:cs typeface="Canva Sans Bold"/>
                <a:sym typeface="Canva Sans Bold"/>
              </a:rPr>
              <a:t>Workshops:</a:t>
            </a:r>
            <a:r>
              <a:rPr lang="en-US" sz="2600">
                <a:solidFill>
                  <a:srgbClr val="000000"/>
                </a:solidFill>
                <a:latin typeface="Canva Sans"/>
                <a:ea typeface="Canva Sans"/>
                <a:cs typeface="Canva Sans"/>
                <a:sym typeface="Canva Sans"/>
              </a:rPr>
              <a:t> Held with users to gather inputs and validate requirements.</a:t>
            </a:r>
          </a:p>
          <a:p>
            <a:pPr algn="l" marL="561341" indent="-280670" lvl="1">
              <a:lnSpc>
                <a:spcPts val="5434"/>
              </a:lnSpc>
              <a:buFont typeface="Arial"/>
              <a:buChar char="•"/>
            </a:pPr>
            <a:r>
              <a:rPr lang="en-US" b="true" sz="2600">
                <a:solidFill>
                  <a:srgbClr val="000000"/>
                </a:solidFill>
                <a:latin typeface="Canva Sans Bold"/>
                <a:ea typeface="Canva Sans Bold"/>
                <a:cs typeface="Canva Sans Bold"/>
                <a:sym typeface="Canva Sans Bold"/>
              </a:rPr>
              <a:t>Backlog Grooming:</a:t>
            </a:r>
            <a:r>
              <a:rPr lang="en-US" sz="2600">
                <a:solidFill>
                  <a:srgbClr val="000000"/>
                </a:solidFill>
                <a:latin typeface="Canva Sans"/>
                <a:ea typeface="Canva Sans"/>
                <a:cs typeface="Canva Sans"/>
                <a:sym typeface="Canva Sans"/>
              </a:rPr>
              <a:t> Weekly updates and reprioritization b</a:t>
            </a:r>
            <a:r>
              <a:rPr lang="en-US" sz="2600">
                <a:solidFill>
                  <a:srgbClr val="000000"/>
                </a:solidFill>
                <a:latin typeface="Canva Sans"/>
                <a:ea typeface="Canva Sans"/>
                <a:cs typeface="Canva Sans"/>
                <a:sym typeface="Canva Sans"/>
              </a:rPr>
              <a:t>ased on cli</a:t>
            </a:r>
            <a:r>
              <a:rPr lang="en-US" sz="2600">
                <a:solidFill>
                  <a:srgbClr val="000000"/>
                </a:solidFill>
                <a:latin typeface="Canva Sans"/>
                <a:ea typeface="Canva Sans"/>
                <a:cs typeface="Canva Sans"/>
                <a:sym typeface="Canva Sans"/>
              </a:rPr>
              <a:t>e</a:t>
            </a:r>
            <a:r>
              <a:rPr lang="en-US" sz="2600">
                <a:solidFill>
                  <a:srgbClr val="000000"/>
                </a:solidFill>
                <a:latin typeface="Canva Sans"/>
                <a:ea typeface="Canva Sans"/>
                <a:cs typeface="Canva Sans"/>
                <a:sym typeface="Canva Sans"/>
              </a:rPr>
              <a:t>nt feedback.</a:t>
            </a:r>
          </a:p>
          <a:p>
            <a:pPr algn="l" marL="561341" indent="-280670" lvl="1">
              <a:lnSpc>
                <a:spcPts val="5434"/>
              </a:lnSpc>
              <a:buFont typeface="Arial"/>
              <a:buChar char="•"/>
            </a:pPr>
            <a:r>
              <a:rPr lang="en-US" b="true" sz="2600">
                <a:solidFill>
                  <a:srgbClr val="000000"/>
                </a:solidFill>
                <a:latin typeface="Canva Sans Bold"/>
                <a:ea typeface="Canva Sans Bold"/>
                <a:cs typeface="Canva Sans Bold"/>
                <a:sym typeface="Canva Sans Bold"/>
              </a:rPr>
              <a:t>Integration Testing:</a:t>
            </a:r>
            <a:r>
              <a:rPr lang="en-US" sz="2600">
                <a:solidFill>
                  <a:srgbClr val="000000"/>
                </a:solidFill>
                <a:latin typeface="Canva Sans"/>
                <a:ea typeface="Canva Sans"/>
                <a:cs typeface="Canva Sans"/>
                <a:sym typeface="Canva Sans"/>
              </a:rPr>
              <a:t> Per</a:t>
            </a:r>
            <a:r>
              <a:rPr lang="en-US" sz="2600">
                <a:solidFill>
                  <a:srgbClr val="000000"/>
                </a:solidFill>
                <a:latin typeface="Canva Sans"/>
                <a:ea typeface="Canva Sans"/>
                <a:cs typeface="Canva Sans"/>
                <a:sym typeface="Canva Sans"/>
              </a:rPr>
              <a:t>formed after </a:t>
            </a:r>
            <a:r>
              <a:rPr lang="en-US" sz="2600">
                <a:solidFill>
                  <a:srgbClr val="000000"/>
                </a:solidFill>
                <a:latin typeface="Canva Sans"/>
                <a:ea typeface="Canva Sans"/>
                <a:cs typeface="Canva Sans"/>
                <a:sym typeface="Canva Sans"/>
              </a:rPr>
              <a:t>ea</a:t>
            </a:r>
            <a:r>
              <a:rPr lang="en-US" sz="2600">
                <a:solidFill>
                  <a:srgbClr val="000000"/>
                </a:solidFill>
                <a:latin typeface="Canva Sans"/>
                <a:ea typeface="Canva Sans"/>
                <a:cs typeface="Canva Sans"/>
                <a:sym typeface="Canva Sans"/>
              </a:rPr>
              <a:t>ch </a:t>
            </a:r>
            <a:r>
              <a:rPr lang="en-US" sz="2600">
                <a:solidFill>
                  <a:srgbClr val="000000"/>
                </a:solidFill>
                <a:latin typeface="Canva Sans"/>
                <a:ea typeface="Canva Sans"/>
                <a:cs typeface="Canva Sans"/>
                <a:sym typeface="Canva Sans"/>
              </a:rPr>
              <a:t>sprint using Po</a:t>
            </a:r>
            <a:r>
              <a:rPr lang="en-US" sz="2600">
                <a:solidFill>
                  <a:srgbClr val="000000"/>
                </a:solidFill>
                <a:latin typeface="Canva Sans"/>
                <a:ea typeface="Canva Sans"/>
                <a:cs typeface="Canva Sans"/>
                <a:sym typeface="Canva Sans"/>
              </a:rPr>
              <a:t>stman &amp; automation scripts.</a:t>
            </a:r>
          </a:p>
          <a:p>
            <a:pPr algn="l" marL="561341" indent="-280670" lvl="1">
              <a:lnSpc>
                <a:spcPts val="5434"/>
              </a:lnSpc>
              <a:buFont typeface="Arial"/>
              <a:buChar char="•"/>
            </a:pPr>
            <a:r>
              <a:rPr lang="en-US" b="true" sz="2600">
                <a:solidFill>
                  <a:srgbClr val="000000"/>
                </a:solidFill>
                <a:latin typeface="Canva Sans Bold"/>
                <a:ea typeface="Canva Sans Bold"/>
                <a:cs typeface="Canva Sans Bold"/>
                <a:sym typeface="Canva Sans Bold"/>
              </a:rPr>
              <a:t>Deployment Pipeline:</a:t>
            </a:r>
            <a:r>
              <a:rPr lang="en-US" sz="2600">
                <a:solidFill>
                  <a:srgbClr val="000000"/>
                </a:solidFill>
                <a:latin typeface="Canva Sans"/>
                <a:ea typeface="Canva Sans"/>
                <a:cs typeface="Canva Sans"/>
                <a:sym typeface="Canva Sans"/>
              </a:rPr>
              <a:t> CI/CD through GitHub Actions &amp; AWS environment setup.</a:t>
            </a:r>
          </a:p>
          <a:p>
            <a:pPr algn="l" marL="561341" indent="-280670" lvl="1">
              <a:lnSpc>
                <a:spcPts val="5434"/>
              </a:lnSpc>
              <a:buFont typeface="Arial"/>
              <a:buChar char="•"/>
            </a:pPr>
            <a:r>
              <a:rPr lang="en-US" b="true" sz="2600">
                <a:solidFill>
                  <a:srgbClr val="000000"/>
                </a:solidFill>
                <a:latin typeface="Canva Sans Bold"/>
                <a:ea typeface="Canva Sans Bold"/>
                <a:cs typeface="Canva Sans Bold"/>
                <a:sym typeface="Canva Sans Bold"/>
              </a:rPr>
              <a:t>UAT:</a:t>
            </a:r>
            <a:r>
              <a:rPr lang="en-US" sz="2600">
                <a:solidFill>
                  <a:srgbClr val="000000"/>
                </a:solidFill>
                <a:latin typeface="Canva Sans"/>
                <a:ea typeface="Canva Sans"/>
                <a:cs typeface="Canva Sans"/>
                <a:sym typeface="Canva Sans"/>
              </a:rPr>
              <a:t> Conducted in two rounds with selected sales and marketing users.</a:t>
            </a:r>
          </a:p>
          <a:p>
            <a:pPr algn="l" marL="561341" indent="-280670" lvl="1">
              <a:lnSpc>
                <a:spcPts val="5434"/>
              </a:lnSpc>
              <a:buFont typeface="Arial"/>
              <a:buChar char="•"/>
            </a:pPr>
            <a:r>
              <a:rPr lang="en-US" b="true" sz="2600">
                <a:solidFill>
                  <a:srgbClr val="000000"/>
                </a:solidFill>
                <a:latin typeface="Canva Sans Bold"/>
                <a:ea typeface="Canva Sans Bold"/>
                <a:cs typeface="Canva Sans Bold"/>
                <a:sym typeface="Canva Sans Bold"/>
              </a:rPr>
              <a:t>Review &amp; Retrospective: </a:t>
            </a:r>
            <a:r>
              <a:rPr lang="en-US" sz="2600">
                <a:solidFill>
                  <a:srgbClr val="000000"/>
                </a:solidFill>
                <a:latin typeface="Canva Sans"/>
                <a:ea typeface="Canva Sans"/>
                <a:cs typeface="Canva Sans"/>
                <a:sym typeface="Canva Sans"/>
              </a:rPr>
              <a:t>Sprint-wise performance analysis for continuous improvement.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76010" t="0" r="-176010" b="0"/>
            </a:stretch>
          </a:blipFill>
        </p:spPr>
      </p:sp>
      <p:sp>
        <p:nvSpPr>
          <p:cNvPr name="Freeform 8" id="8"/>
          <p:cNvSpPr/>
          <p:nvPr/>
        </p:nvSpPr>
        <p:spPr>
          <a:xfrm flipH="false" flipV="false" rot="0">
            <a:off x="1222274" y="2433024"/>
            <a:ext cx="655717" cy="586047"/>
          </a:xfrm>
          <a:custGeom>
            <a:avLst/>
            <a:gdLst/>
            <a:ahLst/>
            <a:cxnLst/>
            <a:rect r="r" b="b" t="t" l="l"/>
            <a:pathLst>
              <a:path h="586047" w="655717">
                <a:moveTo>
                  <a:pt x="0" y="0"/>
                </a:moveTo>
                <a:lnTo>
                  <a:pt x="655717" y="0"/>
                </a:lnTo>
                <a:lnTo>
                  <a:pt x="655717" y="586047"/>
                </a:lnTo>
                <a:lnTo>
                  <a:pt x="0" y="5860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98818" y="5649174"/>
            <a:ext cx="502628" cy="540461"/>
          </a:xfrm>
          <a:custGeom>
            <a:avLst/>
            <a:gdLst/>
            <a:ahLst/>
            <a:cxnLst/>
            <a:rect r="r" b="b" t="t" l="l"/>
            <a:pathLst>
              <a:path h="540461" w="502628">
                <a:moveTo>
                  <a:pt x="0" y="0"/>
                </a:moveTo>
                <a:lnTo>
                  <a:pt x="502629" y="0"/>
                </a:lnTo>
                <a:lnTo>
                  <a:pt x="502629" y="540461"/>
                </a:lnTo>
                <a:lnTo>
                  <a:pt x="0" y="5404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5054850" y="2466621"/>
            <a:ext cx="552450" cy="552450"/>
          </a:xfrm>
          <a:custGeom>
            <a:avLst/>
            <a:gdLst/>
            <a:ahLst/>
            <a:cxnLst/>
            <a:rect r="r" b="b" t="t" l="l"/>
            <a:pathLst>
              <a:path h="552450" w="552450">
                <a:moveTo>
                  <a:pt x="0" y="0"/>
                </a:moveTo>
                <a:lnTo>
                  <a:pt x="552450" y="0"/>
                </a:lnTo>
                <a:lnTo>
                  <a:pt x="552450" y="552450"/>
                </a:lnTo>
                <a:lnTo>
                  <a:pt x="0" y="5524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5072319" y="5649174"/>
            <a:ext cx="534981" cy="534981"/>
          </a:xfrm>
          <a:custGeom>
            <a:avLst/>
            <a:gdLst/>
            <a:ahLst/>
            <a:cxnLst/>
            <a:rect r="r" b="b" t="t" l="l"/>
            <a:pathLst>
              <a:path h="534981" w="534981">
                <a:moveTo>
                  <a:pt x="0" y="0"/>
                </a:moveTo>
                <a:lnTo>
                  <a:pt x="534981" y="0"/>
                </a:lnTo>
                <a:lnTo>
                  <a:pt x="534981" y="534981"/>
                </a:lnTo>
                <a:lnTo>
                  <a:pt x="0" y="53498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9037208" y="2595179"/>
            <a:ext cx="593894" cy="423892"/>
          </a:xfrm>
          <a:custGeom>
            <a:avLst/>
            <a:gdLst/>
            <a:ahLst/>
            <a:cxnLst/>
            <a:rect r="r" b="b" t="t" l="l"/>
            <a:pathLst>
              <a:path h="423892" w="593894">
                <a:moveTo>
                  <a:pt x="0" y="0"/>
                </a:moveTo>
                <a:lnTo>
                  <a:pt x="593894" y="0"/>
                </a:lnTo>
                <a:lnTo>
                  <a:pt x="593894" y="423892"/>
                </a:lnTo>
                <a:lnTo>
                  <a:pt x="0" y="42389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3" id="13"/>
          <p:cNvSpPr txBox="true"/>
          <p:nvPr/>
        </p:nvSpPr>
        <p:spPr>
          <a:xfrm rot="0">
            <a:off x="1222274" y="1371659"/>
            <a:ext cx="8178300"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Resources</a:t>
            </a:r>
          </a:p>
        </p:txBody>
      </p:sp>
      <p:sp>
        <p:nvSpPr>
          <p:cNvPr name="TextBox 14" id="14"/>
          <p:cNvSpPr txBox="true"/>
          <p:nvPr/>
        </p:nvSpPr>
        <p:spPr>
          <a:xfrm rot="0">
            <a:off x="1222274" y="3285771"/>
            <a:ext cx="3248933" cy="1092835"/>
          </a:xfrm>
          <a:prstGeom prst="rect">
            <a:avLst/>
          </a:prstGeom>
        </p:spPr>
        <p:txBody>
          <a:bodyPr anchor="t" rtlCol="false" tIns="0" lIns="0" bIns="0" rIns="0">
            <a:spAutoFit/>
          </a:bodyPr>
          <a:lstStyle/>
          <a:p>
            <a:pPr algn="l">
              <a:lnSpc>
                <a:spcPts val="2239"/>
              </a:lnSpc>
            </a:pPr>
            <a:r>
              <a:rPr lang="en-US" sz="1599">
                <a:solidFill>
                  <a:srgbClr val="000000"/>
                </a:solidFill>
                <a:latin typeface="Canva Sans"/>
                <a:ea typeface="Canva Sans"/>
                <a:cs typeface="Canva Sans"/>
                <a:sym typeface="Canva Sans"/>
              </a:rPr>
              <a:t>Gather regular feedback from both management an employees at Prilube Industries to enhance communication.</a:t>
            </a:r>
          </a:p>
        </p:txBody>
      </p:sp>
      <p:sp>
        <p:nvSpPr>
          <p:cNvPr name="TextBox 15" id="15"/>
          <p:cNvSpPr txBox="true"/>
          <p:nvPr/>
        </p:nvSpPr>
        <p:spPr>
          <a:xfrm rot="0">
            <a:off x="5054850" y="3285771"/>
            <a:ext cx="3248933" cy="1092835"/>
          </a:xfrm>
          <a:prstGeom prst="rect">
            <a:avLst/>
          </a:prstGeom>
        </p:spPr>
        <p:txBody>
          <a:bodyPr anchor="t" rtlCol="false" tIns="0" lIns="0" bIns="0" rIns="0">
            <a:spAutoFit/>
          </a:bodyPr>
          <a:lstStyle/>
          <a:p>
            <a:pPr algn="l">
              <a:lnSpc>
                <a:spcPts val="2239"/>
              </a:lnSpc>
            </a:pPr>
            <a:r>
              <a:rPr lang="en-US" sz="1599">
                <a:solidFill>
                  <a:srgbClr val="000000"/>
                </a:solidFill>
                <a:latin typeface="Canva Sans"/>
                <a:ea typeface="Canva Sans"/>
                <a:cs typeface="Canva Sans"/>
                <a:sym typeface="Canva Sans"/>
              </a:rPr>
              <a:t>Servers: Host the application &amp; database.</a:t>
            </a:r>
          </a:p>
          <a:p>
            <a:pPr algn="l">
              <a:lnSpc>
                <a:spcPts val="2239"/>
              </a:lnSpc>
            </a:pPr>
            <a:r>
              <a:rPr lang="en-US" sz="1599">
                <a:solidFill>
                  <a:srgbClr val="000000"/>
                </a:solidFill>
                <a:latin typeface="Canva Sans"/>
                <a:ea typeface="Canva Sans"/>
                <a:cs typeface="Canva Sans"/>
                <a:sym typeface="Canva Sans"/>
              </a:rPr>
              <a:t>Barcode Scanners: For efficient inventory tracking.</a:t>
            </a:r>
          </a:p>
        </p:txBody>
      </p:sp>
      <p:sp>
        <p:nvSpPr>
          <p:cNvPr name="TextBox 16" id="16"/>
          <p:cNvSpPr txBox="true"/>
          <p:nvPr/>
        </p:nvSpPr>
        <p:spPr>
          <a:xfrm rot="0">
            <a:off x="9037208" y="3285771"/>
            <a:ext cx="4209594" cy="1645285"/>
          </a:xfrm>
          <a:prstGeom prst="rect">
            <a:avLst/>
          </a:prstGeom>
        </p:spPr>
        <p:txBody>
          <a:bodyPr anchor="t" rtlCol="false" tIns="0" lIns="0" bIns="0" rIns="0">
            <a:spAutoFit/>
          </a:bodyPr>
          <a:lstStyle/>
          <a:p>
            <a:pPr algn="l">
              <a:lnSpc>
                <a:spcPts val="2239"/>
              </a:lnSpc>
            </a:pPr>
            <a:r>
              <a:rPr lang="en-US" sz="1599">
                <a:solidFill>
                  <a:srgbClr val="000000"/>
                </a:solidFill>
                <a:latin typeface="Canva Sans"/>
                <a:ea typeface="Canva Sans"/>
                <a:cs typeface="Canva Sans"/>
                <a:sym typeface="Canva Sans"/>
              </a:rPr>
              <a:t>Development Tools: Programming languages and frameworks.</a:t>
            </a:r>
          </a:p>
          <a:p>
            <a:pPr algn="l">
              <a:lnSpc>
                <a:spcPts val="2239"/>
              </a:lnSpc>
            </a:pPr>
            <a:r>
              <a:rPr lang="en-US" sz="1599">
                <a:solidFill>
                  <a:srgbClr val="000000"/>
                </a:solidFill>
                <a:latin typeface="Canva Sans"/>
                <a:ea typeface="Canva Sans"/>
                <a:cs typeface="Canva Sans"/>
                <a:sym typeface="Canva Sans"/>
              </a:rPr>
              <a:t>Database Management System: For storing inventory data.</a:t>
            </a:r>
          </a:p>
          <a:p>
            <a:pPr algn="l">
              <a:lnSpc>
                <a:spcPts val="2239"/>
              </a:lnSpc>
            </a:pPr>
          </a:p>
          <a:p>
            <a:pPr algn="l">
              <a:lnSpc>
                <a:spcPts val="2239"/>
              </a:lnSpc>
            </a:pPr>
          </a:p>
        </p:txBody>
      </p:sp>
      <p:sp>
        <p:nvSpPr>
          <p:cNvPr name="TextBox 17" id="17"/>
          <p:cNvSpPr txBox="true"/>
          <p:nvPr/>
        </p:nvSpPr>
        <p:spPr>
          <a:xfrm rot="0">
            <a:off x="1222274" y="6412453"/>
            <a:ext cx="3248933" cy="1645285"/>
          </a:xfrm>
          <a:prstGeom prst="rect">
            <a:avLst/>
          </a:prstGeom>
        </p:spPr>
        <p:txBody>
          <a:bodyPr anchor="t" rtlCol="false" tIns="0" lIns="0" bIns="0" rIns="0">
            <a:spAutoFit/>
          </a:bodyPr>
          <a:lstStyle/>
          <a:p>
            <a:pPr algn="l">
              <a:lnSpc>
                <a:spcPts val="2239"/>
              </a:lnSpc>
            </a:pPr>
            <a:r>
              <a:rPr lang="en-US" sz="1599">
                <a:solidFill>
                  <a:srgbClr val="000000"/>
                </a:solidFill>
                <a:latin typeface="Canva Sans"/>
                <a:ea typeface="Canva Sans"/>
                <a:cs typeface="Canva Sans"/>
                <a:sym typeface="Canva Sans"/>
              </a:rPr>
              <a:t>Development Costs: Salaries for project team members.</a:t>
            </a:r>
          </a:p>
          <a:p>
            <a:pPr algn="l">
              <a:lnSpc>
                <a:spcPts val="2239"/>
              </a:lnSpc>
            </a:pPr>
          </a:p>
          <a:p>
            <a:pPr algn="l">
              <a:lnSpc>
                <a:spcPts val="2239"/>
              </a:lnSpc>
            </a:pPr>
            <a:r>
              <a:rPr lang="en-US" sz="1599">
                <a:solidFill>
                  <a:srgbClr val="000000"/>
                </a:solidFill>
                <a:latin typeface="Canva Sans"/>
                <a:ea typeface="Canva Sans"/>
                <a:cs typeface="Canva Sans"/>
                <a:sym typeface="Canva Sans"/>
              </a:rPr>
              <a:t>Training Costs: Materials &amp; sessions for employee training.</a:t>
            </a:r>
          </a:p>
          <a:p>
            <a:pPr algn="l">
              <a:lnSpc>
                <a:spcPts val="2239"/>
              </a:lnSpc>
            </a:pPr>
          </a:p>
        </p:txBody>
      </p:sp>
      <p:sp>
        <p:nvSpPr>
          <p:cNvPr name="TextBox 18" id="18"/>
          <p:cNvSpPr txBox="true"/>
          <p:nvPr/>
        </p:nvSpPr>
        <p:spPr>
          <a:xfrm rot="0">
            <a:off x="5054850" y="6412453"/>
            <a:ext cx="3763283" cy="1645285"/>
          </a:xfrm>
          <a:prstGeom prst="rect">
            <a:avLst/>
          </a:prstGeom>
        </p:spPr>
        <p:txBody>
          <a:bodyPr anchor="t" rtlCol="false" tIns="0" lIns="0" bIns="0" rIns="0">
            <a:spAutoFit/>
          </a:bodyPr>
          <a:lstStyle/>
          <a:p>
            <a:pPr algn="l">
              <a:lnSpc>
                <a:spcPts val="2239"/>
              </a:lnSpc>
            </a:pPr>
            <a:r>
              <a:rPr lang="en-US" sz="1599">
                <a:solidFill>
                  <a:srgbClr val="000000"/>
                </a:solidFill>
                <a:latin typeface="Canva Sans"/>
                <a:ea typeface="Canva Sans"/>
                <a:cs typeface="Canva Sans"/>
                <a:sym typeface="Canva Sans"/>
              </a:rPr>
              <a:t>Project Timeline: Follow the Agile methodology with clear milestones.</a:t>
            </a:r>
          </a:p>
          <a:p>
            <a:pPr algn="l">
              <a:lnSpc>
                <a:spcPts val="2239"/>
              </a:lnSpc>
            </a:pPr>
          </a:p>
          <a:p>
            <a:pPr algn="l">
              <a:lnSpc>
                <a:spcPts val="2239"/>
              </a:lnSpc>
            </a:pPr>
            <a:r>
              <a:rPr lang="en-US" sz="1599">
                <a:solidFill>
                  <a:srgbClr val="000000"/>
                </a:solidFill>
                <a:latin typeface="Canva Sans"/>
                <a:ea typeface="Canva Sans"/>
                <a:cs typeface="Canva Sans"/>
                <a:sym typeface="Canva Sans"/>
              </a:rPr>
              <a:t>Resources Allocation: Assign tasks based on expertise and availability.</a:t>
            </a:r>
          </a:p>
          <a:p>
            <a:pPr algn="l">
              <a:lnSpc>
                <a:spcPts val="2239"/>
              </a:lnSpc>
            </a:pPr>
          </a:p>
        </p:txBody>
      </p:sp>
      <p:sp>
        <p:nvSpPr>
          <p:cNvPr name="TextBox 19" id="19"/>
          <p:cNvSpPr txBox="true"/>
          <p:nvPr/>
        </p:nvSpPr>
        <p:spPr>
          <a:xfrm rot="0">
            <a:off x="2062491" y="2646355"/>
            <a:ext cx="2408715" cy="264160"/>
          </a:xfrm>
          <a:prstGeom prst="rect">
            <a:avLst/>
          </a:prstGeom>
        </p:spPr>
        <p:txBody>
          <a:bodyPr anchor="t" rtlCol="false" tIns="0" lIns="0" bIns="0" rIns="0">
            <a:spAutoFit/>
          </a:bodyPr>
          <a:lstStyle/>
          <a:p>
            <a:pPr algn="l">
              <a:lnSpc>
                <a:spcPts val="2239"/>
              </a:lnSpc>
            </a:pPr>
            <a:r>
              <a:rPr lang="en-US" sz="1599" b="true">
                <a:solidFill>
                  <a:srgbClr val="000000"/>
                </a:solidFill>
                <a:latin typeface="Canva Sans Bold"/>
                <a:ea typeface="Canva Sans Bold"/>
                <a:cs typeface="Canva Sans Bold"/>
                <a:sym typeface="Canva Sans Bold"/>
              </a:rPr>
              <a:t>Human Resources</a:t>
            </a:r>
          </a:p>
        </p:txBody>
      </p:sp>
      <p:sp>
        <p:nvSpPr>
          <p:cNvPr name="TextBox 20" id="20"/>
          <p:cNvSpPr txBox="true"/>
          <p:nvPr/>
        </p:nvSpPr>
        <p:spPr>
          <a:xfrm rot="0">
            <a:off x="5788275" y="2646355"/>
            <a:ext cx="3248933" cy="264160"/>
          </a:xfrm>
          <a:prstGeom prst="rect">
            <a:avLst/>
          </a:prstGeom>
        </p:spPr>
        <p:txBody>
          <a:bodyPr anchor="t" rtlCol="false" tIns="0" lIns="0" bIns="0" rIns="0">
            <a:spAutoFit/>
          </a:bodyPr>
          <a:lstStyle/>
          <a:p>
            <a:pPr algn="l">
              <a:lnSpc>
                <a:spcPts val="2239"/>
              </a:lnSpc>
            </a:pPr>
            <a:r>
              <a:rPr lang="en-US" sz="1599" b="true">
                <a:solidFill>
                  <a:srgbClr val="000000"/>
                </a:solidFill>
                <a:latin typeface="Canva Sans Bold"/>
                <a:ea typeface="Canva Sans Bold"/>
                <a:cs typeface="Canva Sans Bold"/>
                <a:sym typeface="Canva Sans Bold"/>
              </a:rPr>
              <a:t>Hardware Resources</a:t>
            </a:r>
          </a:p>
        </p:txBody>
      </p:sp>
      <p:sp>
        <p:nvSpPr>
          <p:cNvPr name="TextBox 21" id="21"/>
          <p:cNvSpPr txBox="true"/>
          <p:nvPr/>
        </p:nvSpPr>
        <p:spPr>
          <a:xfrm rot="0">
            <a:off x="9770633" y="2646355"/>
            <a:ext cx="3248933" cy="264160"/>
          </a:xfrm>
          <a:prstGeom prst="rect">
            <a:avLst/>
          </a:prstGeom>
        </p:spPr>
        <p:txBody>
          <a:bodyPr anchor="t" rtlCol="false" tIns="0" lIns="0" bIns="0" rIns="0">
            <a:spAutoFit/>
          </a:bodyPr>
          <a:lstStyle/>
          <a:p>
            <a:pPr algn="l">
              <a:lnSpc>
                <a:spcPts val="2239"/>
              </a:lnSpc>
            </a:pPr>
            <a:r>
              <a:rPr lang="en-US" sz="1599" b="true">
                <a:solidFill>
                  <a:srgbClr val="000000"/>
                </a:solidFill>
                <a:latin typeface="Canva Sans Bold"/>
                <a:ea typeface="Canva Sans Bold"/>
                <a:cs typeface="Canva Sans Bold"/>
                <a:sym typeface="Canva Sans Bold"/>
              </a:rPr>
              <a:t>Software Resources</a:t>
            </a:r>
          </a:p>
        </p:txBody>
      </p:sp>
      <p:sp>
        <p:nvSpPr>
          <p:cNvPr name="TextBox 22" id="22"/>
          <p:cNvSpPr txBox="true"/>
          <p:nvPr/>
        </p:nvSpPr>
        <p:spPr>
          <a:xfrm rot="0">
            <a:off x="2062491" y="5773037"/>
            <a:ext cx="2408715" cy="264160"/>
          </a:xfrm>
          <a:prstGeom prst="rect">
            <a:avLst/>
          </a:prstGeom>
        </p:spPr>
        <p:txBody>
          <a:bodyPr anchor="t" rtlCol="false" tIns="0" lIns="0" bIns="0" rIns="0">
            <a:spAutoFit/>
          </a:bodyPr>
          <a:lstStyle/>
          <a:p>
            <a:pPr algn="l">
              <a:lnSpc>
                <a:spcPts val="2239"/>
              </a:lnSpc>
            </a:pPr>
            <a:r>
              <a:rPr lang="en-US" sz="1599" b="true">
                <a:solidFill>
                  <a:srgbClr val="000000"/>
                </a:solidFill>
                <a:latin typeface="Canva Sans Bold"/>
                <a:ea typeface="Canva Sans Bold"/>
                <a:cs typeface="Canva Sans Bold"/>
                <a:sym typeface="Canva Sans Bold"/>
              </a:rPr>
              <a:t>Financial Resources</a:t>
            </a:r>
          </a:p>
        </p:txBody>
      </p:sp>
      <p:sp>
        <p:nvSpPr>
          <p:cNvPr name="TextBox 23" id="23"/>
          <p:cNvSpPr txBox="true"/>
          <p:nvPr/>
        </p:nvSpPr>
        <p:spPr>
          <a:xfrm rot="0">
            <a:off x="5895067" y="5773037"/>
            <a:ext cx="3248933" cy="264160"/>
          </a:xfrm>
          <a:prstGeom prst="rect">
            <a:avLst/>
          </a:prstGeom>
        </p:spPr>
        <p:txBody>
          <a:bodyPr anchor="t" rtlCol="false" tIns="0" lIns="0" bIns="0" rIns="0">
            <a:spAutoFit/>
          </a:bodyPr>
          <a:lstStyle/>
          <a:p>
            <a:pPr algn="l">
              <a:lnSpc>
                <a:spcPts val="2239"/>
              </a:lnSpc>
            </a:pPr>
            <a:r>
              <a:rPr lang="en-US" sz="1599" b="true">
                <a:solidFill>
                  <a:srgbClr val="000000"/>
                </a:solidFill>
                <a:latin typeface="Canva Sans Bold"/>
                <a:ea typeface="Canva Sans Bold"/>
                <a:cs typeface="Canva Sans Bold"/>
                <a:sym typeface="Canva Sans Bold"/>
              </a:rPr>
              <a:t>Time Resources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46473" t="0" r="-133461" b="0"/>
            </a:stretch>
          </a:blipFill>
        </p:spPr>
      </p:sp>
      <p:sp>
        <p:nvSpPr>
          <p:cNvPr name="TextBox 8" id="8"/>
          <p:cNvSpPr txBox="true"/>
          <p:nvPr/>
        </p:nvSpPr>
        <p:spPr>
          <a:xfrm rot="0">
            <a:off x="1664729" y="2257071"/>
            <a:ext cx="8178300"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Risks &amp; Mitigation Strategies</a:t>
            </a:r>
          </a:p>
        </p:txBody>
      </p:sp>
      <p:sp>
        <p:nvSpPr>
          <p:cNvPr name="TextBox 9" id="9"/>
          <p:cNvSpPr txBox="true"/>
          <p:nvPr/>
        </p:nvSpPr>
        <p:spPr>
          <a:xfrm rot="0">
            <a:off x="1395850" y="3513978"/>
            <a:ext cx="11552687" cy="4821942"/>
          </a:xfrm>
          <a:prstGeom prst="rect">
            <a:avLst/>
          </a:prstGeom>
        </p:spPr>
        <p:txBody>
          <a:bodyPr anchor="t" rtlCol="false" tIns="0" lIns="0" bIns="0" rIns="0">
            <a:spAutoFit/>
          </a:bodyPr>
          <a:lstStyle/>
          <a:p>
            <a:pPr algn="l" marL="668794" indent="-334397" lvl="1">
              <a:lnSpc>
                <a:spcPts val="6474"/>
              </a:lnSpc>
              <a:buFont typeface="Arial"/>
              <a:buChar char="•"/>
            </a:pPr>
            <a:r>
              <a:rPr lang="en-US" sz="3097">
                <a:solidFill>
                  <a:srgbClr val="000000"/>
                </a:solidFill>
                <a:latin typeface="Canva Sans"/>
                <a:ea typeface="Canva Sans"/>
                <a:cs typeface="Canva Sans"/>
                <a:sym typeface="Canva Sans"/>
              </a:rPr>
              <a:t>Resistance to adoption from sales staff used to manual processes</a:t>
            </a:r>
          </a:p>
          <a:p>
            <a:pPr algn="l" marL="668794" indent="-334397" lvl="1">
              <a:lnSpc>
                <a:spcPts val="6474"/>
              </a:lnSpc>
              <a:buFont typeface="Arial"/>
              <a:buChar char="•"/>
            </a:pPr>
            <a:r>
              <a:rPr lang="en-US" sz="3097">
                <a:solidFill>
                  <a:srgbClr val="000000"/>
                </a:solidFill>
                <a:latin typeface="Canva Sans"/>
                <a:ea typeface="Canva Sans"/>
                <a:cs typeface="Canva Sans"/>
                <a:sym typeface="Canva Sans"/>
              </a:rPr>
              <a:t>Data migration </a:t>
            </a:r>
            <a:r>
              <a:rPr lang="en-US" sz="3097">
                <a:solidFill>
                  <a:srgbClr val="000000"/>
                </a:solidFill>
                <a:latin typeface="Canva Sans"/>
                <a:ea typeface="Canva Sans"/>
                <a:cs typeface="Canva Sans"/>
                <a:sym typeface="Canva Sans"/>
              </a:rPr>
              <a:t>c</a:t>
            </a:r>
            <a:r>
              <a:rPr lang="en-US" sz="3097">
                <a:solidFill>
                  <a:srgbClr val="000000"/>
                </a:solidFill>
                <a:latin typeface="Canva Sans"/>
                <a:ea typeface="Canva Sans"/>
                <a:cs typeface="Canva Sans"/>
                <a:sym typeface="Canva Sans"/>
              </a:rPr>
              <a:t>hall</a:t>
            </a:r>
            <a:r>
              <a:rPr lang="en-US" sz="3097">
                <a:solidFill>
                  <a:srgbClr val="000000"/>
                </a:solidFill>
                <a:latin typeface="Canva Sans"/>
                <a:ea typeface="Canva Sans"/>
                <a:cs typeface="Canva Sans"/>
                <a:sym typeface="Canva Sans"/>
              </a:rPr>
              <a:t>e</a:t>
            </a:r>
            <a:r>
              <a:rPr lang="en-US" sz="3097">
                <a:solidFill>
                  <a:srgbClr val="000000"/>
                </a:solidFill>
                <a:latin typeface="Canva Sans"/>
                <a:ea typeface="Canva Sans"/>
                <a:cs typeface="Canva Sans"/>
                <a:sym typeface="Canva Sans"/>
              </a:rPr>
              <a:t>nge</a:t>
            </a:r>
            <a:r>
              <a:rPr lang="en-US" sz="3097">
                <a:solidFill>
                  <a:srgbClr val="000000"/>
                </a:solidFill>
                <a:latin typeface="Canva Sans"/>
                <a:ea typeface="Canva Sans"/>
                <a:cs typeface="Canva Sans"/>
                <a:sym typeface="Canva Sans"/>
              </a:rPr>
              <a:t>s </a:t>
            </a:r>
            <a:r>
              <a:rPr lang="en-US" sz="3097">
                <a:solidFill>
                  <a:srgbClr val="000000"/>
                </a:solidFill>
                <a:latin typeface="Canva Sans"/>
                <a:ea typeface="Canva Sans"/>
                <a:cs typeface="Canva Sans"/>
                <a:sym typeface="Canva Sans"/>
              </a:rPr>
              <a:t>f</a:t>
            </a:r>
            <a:r>
              <a:rPr lang="en-US" sz="3097">
                <a:solidFill>
                  <a:srgbClr val="000000"/>
                </a:solidFill>
                <a:latin typeface="Canva Sans"/>
                <a:ea typeface="Canva Sans"/>
                <a:cs typeface="Canva Sans"/>
                <a:sym typeface="Canva Sans"/>
              </a:rPr>
              <a:t>r</a:t>
            </a:r>
            <a:r>
              <a:rPr lang="en-US" sz="3097">
                <a:solidFill>
                  <a:srgbClr val="000000"/>
                </a:solidFill>
                <a:latin typeface="Canva Sans"/>
                <a:ea typeface="Canva Sans"/>
                <a:cs typeface="Canva Sans"/>
                <a:sym typeface="Canva Sans"/>
              </a:rPr>
              <a:t>om l</a:t>
            </a:r>
            <a:r>
              <a:rPr lang="en-US" sz="3097">
                <a:solidFill>
                  <a:srgbClr val="000000"/>
                </a:solidFill>
                <a:latin typeface="Canva Sans"/>
                <a:ea typeface="Canva Sans"/>
                <a:cs typeface="Canva Sans"/>
                <a:sym typeface="Canva Sans"/>
              </a:rPr>
              <a:t>e</a:t>
            </a:r>
            <a:r>
              <a:rPr lang="en-US" sz="3097">
                <a:solidFill>
                  <a:srgbClr val="000000"/>
                </a:solidFill>
                <a:latin typeface="Canva Sans"/>
                <a:ea typeface="Canva Sans"/>
                <a:cs typeface="Canva Sans"/>
                <a:sym typeface="Canva Sans"/>
              </a:rPr>
              <a:t>g</a:t>
            </a:r>
            <a:r>
              <a:rPr lang="en-US" sz="3097">
                <a:solidFill>
                  <a:srgbClr val="000000"/>
                </a:solidFill>
                <a:latin typeface="Canva Sans"/>
                <a:ea typeface="Canva Sans"/>
                <a:cs typeface="Canva Sans"/>
                <a:sym typeface="Canva Sans"/>
              </a:rPr>
              <a:t>a</a:t>
            </a:r>
            <a:r>
              <a:rPr lang="en-US" sz="3097">
                <a:solidFill>
                  <a:srgbClr val="000000"/>
                </a:solidFill>
                <a:latin typeface="Canva Sans"/>
                <a:ea typeface="Canva Sans"/>
                <a:cs typeface="Canva Sans"/>
                <a:sym typeface="Canva Sans"/>
              </a:rPr>
              <a:t>cy </a:t>
            </a:r>
            <a:r>
              <a:rPr lang="en-US" sz="3097">
                <a:solidFill>
                  <a:srgbClr val="000000"/>
                </a:solidFill>
                <a:latin typeface="Canva Sans"/>
                <a:ea typeface="Canva Sans"/>
                <a:cs typeface="Canva Sans"/>
                <a:sym typeface="Canva Sans"/>
              </a:rPr>
              <a:t>s</a:t>
            </a:r>
            <a:r>
              <a:rPr lang="en-US" sz="3097">
                <a:solidFill>
                  <a:srgbClr val="000000"/>
                </a:solidFill>
                <a:latin typeface="Canva Sans"/>
                <a:ea typeface="Canva Sans"/>
                <a:cs typeface="Canva Sans"/>
                <a:sym typeface="Canva Sans"/>
              </a:rPr>
              <a:t>ystems</a:t>
            </a:r>
          </a:p>
          <a:p>
            <a:pPr algn="l" marL="668794" indent="-334397" lvl="1">
              <a:lnSpc>
                <a:spcPts val="6474"/>
              </a:lnSpc>
              <a:buFont typeface="Arial"/>
              <a:buChar char="•"/>
            </a:pPr>
            <a:r>
              <a:rPr lang="en-US" sz="3097">
                <a:solidFill>
                  <a:srgbClr val="000000"/>
                </a:solidFill>
                <a:latin typeface="Canva Sans"/>
                <a:ea typeface="Canva Sans"/>
                <a:cs typeface="Canva Sans"/>
                <a:sym typeface="Canva Sans"/>
              </a:rPr>
              <a:t>Dependency on third party CRM integrations</a:t>
            </a:r>
          </a:p>
          <a:p>
            <a:pPr algn="l" marL="668794" indent="-334397" lvl="1">
              <a:lnSpc>
                <a:spcPts val="6474"/>
              </a:lnSpc>
              <a:buFont typeface="Arial"/>
              <a:buChar char="•"/>
            </a:pPr>
            <a:r>
              <a:rPr lang="en-US" sz="3097">
                <a:solidFill>
                  <a:srgbClr val="000000"/>
                </a:solidFill>
                <a:latin typeface="Canva Sans"/>
                <a:ea typeface="Canva Sans"/>
                <a:cs typeface="Canva Sans"/>
                <a:sym typeface="Canva Sans"/>
              </a:rPr>
              <a:t>Risk mitigation through training and phased implementation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DAG1OzYuNeA</dc:identifier>
  <dcterms:modified xsi:type="dcterms:W3CDTF">2011-08-01T06:04:30Z</dcterms:modified>
  <cp:revision>1</cp:revision>
  <dc:title>Agile Project 1 Lead Management System</dc:title>
</cp:coreProperties>
</file>