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18288000" cy="10287000"/>
  <p:notesSz cx="6858000" cy="9144000"/>
  <p:embeddedFontLst>
    <p:embeddedFont>
      <p:font typeface="Alexandria Bold" charset="1" panose="00000000000000000000"/>
      <p:regular r:id="rId17"/>
    </p:embeddedFont>
    <p:embeddedFont>
      <p:font typeface="Garet Bold" charset="1" panose="00000000000000000000"/>
      <p:regular r:id="rId18"/>
    </p:embeddedFont>
    <p:embeddedFont>
      <p:font typeface="Garet" charset="1" panose="00000000000000000000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fonts/font17.fntdata" Type="http://schemas.openxmlformats.org/officeDocument/2006/relationships/font"/><Relationship Id="rId18" Target="fonts/font18.fntdata" Type="http://schemas.openxmlformats.org/officeDocument/2006/relationships/font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Relationship Id="rId6" Target="../media/image11.png" Type="http://schemas.openxmlformats.org/officeDocument/2006/relationships/image"/><Relationship Id="rId7" Target="../media/image12.svg" Type="http://schemas.openxmlformats.org/officeDocument/2006/relationships/image"/><Relationship Id="rId8" Target="../media/image13.png" Type="http://schemas.openxmlformats.org/officeDocument/2006/relationships/image"/><Relationship Id="rId9" Target="../media/image14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10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5400000">
            <a:off x="13890343" y="5516388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4840371" y="6758253"/>
                </a:moveTo>
                <a:lnTo>
                  <a:pt x="0" y="6758253"/>
                </a:lnTo>
                <a:lnTo>
                  <a:pt x="0" y="0"/>
                </a:lnTo>
                <a:lnTo>
                  <a:pt x="4840371" y="0"/>
                </a:lnTo>
                <a:lnTo>
                  <a:pt x="4840371" y="6758253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false" rot="-212327">
            <a:off x="-1633813" y="4706943"/>
            <a:ext cx="7684967" cy="7684967"/>
          </a:xfrm>
          <a:custGeom>
            <a:avLst/>
            <a:gdLst/>
            <a:ahLst/>
            <a:cxnLst/>
            <a:rect r="r" b="b" t="t" l="l"/>
            <a:pathLst>
              <a:path h="7684967" w="7684967">
                <a:moveTo>
                  <a:pt x="7684968" y="0"/>
                </a:moveTo>
                <a:lnTo>
                  <a:pt x="0" y="0"/>
                </a:lnTo>
                <a:lnTo>
                  <a:pt x="0" y="7684968"/>
                </a:lnTo>
                <a:lnTo>
                  <a:pt x="7684968" y="7684968"/>
                </a:lnTo>
                <a:lnTo>
                  <a:pt x="7684968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-2020970" y="4706943"/>
            <a:ext cx="7684967" cy="7684967"/>
          </a:xfrm>
          <a:custGeom>
            <a:avLst/>
            <a:gdLst/>
            <a:ahLst/>
            <a:cxnLst/>
            <a:rect r="r" b="b" t="t" l="l"/>
            <a:pathLst>
              <a:path h="7684967" w="7684967">
                <a:moveTo>
                  <a:pt x="7684968" y="0"/>
                </a:moveTo>
                <a:lnTo>
                  <a:pt x="0" y="0"/>
                </a:lnTo>
                <a:lnTo>
                  <a:pt x="0" y="7684968"/>
                </a:lnTo>
                <a:lnTo>
                  <a:pt x="7684968" y="7684968"/>
                </a:lnTo>
                <a:lnTo>
                  <a:pt x="7684968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true" rot="-176744">
            <a:off x="12281842" y="-3234705"/>
            <a:ext cx="6992792" cy="6992792"/>
          </a:xfrm>
          <a:custGeom>
            <a:avLst/>
            <a:gdLst/>
            <a:ahLst/>
            <a:cxnLst/>
            <a:rect r="r" b="b" t="t" l="l"/>
            <a:pathLst>
              <a:path h="6992792" w="6992792">
                <a:moveTo>
                  <a:pt x="0" y="6992792"/>
                </a:moveTo>
                <a:lnTo>
                  <a:pt x="6992792" y="6992792"/>
                </a:lnTo>
                <a:lnTo>
                  <a:pt x="6992792" y="0"/>
                </a:lnTo>
                <a:lnTo>
                  <a:pt x="0" y="0"/>
                </a:lnTo>
                <a:lnTo>
                  <a:pt x="0" y="6992792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true" rot="0">
            <a:off x="12348517" y="-3496396"/>
            <a:ext cx="6992792" cy="6992792"/>
          </a:xfrm>
          <a:custGeom>
            <a:avLst/>
            <a:gdLst/>
            <a:ahLst/>
            <a:cxnLst/>
            <a:rect r="r" b="b" t="t" l="l"/>
            <a:pathLst>
              <a:path h="6992792" w="6992792">
                <a:moveTo>
                  <a:pt x="0" y="6992792"/>
                </a:moveTo>
                <a:lnTo>
                  <a:pt x="6992792" y="6992792"/>
                </a:lnTo>
                <a:lnTo>
                  <a:pt x="6992792" y="0"/>
                </a:lnTo>
                <a:lnTo>
                  <a:pt x="0" y="0"/>
                </a:lnTo>
                <a:lnTo>
                  <a:pt x="0" y="6992792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2668325" y="3846186"/>
            <a:ext cx="13798515" cy="16590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29"/>
              </a:lnSpc>
            </a:pPr>
            <a:r>
              <a:rPr lang="en-US" b="true" sz="4806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POINT OF SALE (POS) TERMINAL MANAGEMENT SYSTEM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7491364" y="6661564"/>
            <a:ext cx="10162036" cy="11882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56"/>
              </a:lnSpc>
            </a:pPr>
            <a:r>
              <a:rPr lang="en-US" sz="3468" b="true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Prepared by: N. Sai Krishna</a:t>
            </a:r>
          </a:p>
          <a:p>
            <a:pPr algn="ctr">
              <a:lnSpc>
                <a:spcPts val="4856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851580" y="904875"/>
            <a:ext cx="10584839" cy="9727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808"/>
              </a:lnSpc>
            </a:pPr>
            <a:r>
              <a:rPr lang="en-US" b="true" sz="5577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RISKS AND DEPENDENCIES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2148904" y="2150358"/>
            <a:ext cx="14065353" cy="70368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319"/>
              </a:lnSpc>
            </a:pPr>
            <a:r>
              <a:rPr lang="en-US" sz="3085" b="true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Risks:</a:t>
            </a:r>
          </a:p>
          <a:p>
            <a:pPr algn="l" marL="666114" indent="-333057" lvl="1">
              <a:lnSpc>
                <a:spcPts val="4319"/>
              </a:lnSpc>
              <a:buFont typeface="Arial"/>
              <a:buChar char="•"/>
            </a:pPr>
            <a:r>
              <a:rPr lang="en-US" sz="3085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Cybersecurity threats and evolving compliance standards</a:t>
            </a:r>
          </a:p>
          <a:p>
            <a:pPr algn="l" marL="666114" indent="-333057" lvl="1">
              <a:lnSpc>
                <a:spcPts val="4319"/>
              </a:lnSpc>
              <a:buFont typeface="Arial"/>
              <a:buChar char="•"/>
            </a:pPr>
            <a:r>
              <a:rPr lang="en-US" sz="3085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Integration issues with legacy systems</a:t>
            </a:r>
          </a:p>
          <a:p>
            <a:pPr algn="l" marL="666114" indent="-333057" lvl="1">
              <a:lnSpc>
                <a:spcPts val="4319"/>
              </a:lnSpc>
              <a:buFont typeface="Arial"/>
              <a:buChar char="•"/>
            </a:pPr>
            <a:r>
              <a:rPr lang="en-US" sz="3085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Budget overruns due to scope creep</a:t>
            </a:r>
          </a:p>
          <a:p>
            <a:pPr algn="l" marL="666114" indent="-333057" lvl="1">
              <a:lnSpc>
                <a:spcPts val="4319"/>
              </a:lnSpc>
              <a:buFont typeface="Arial"/>
              <a:buChar char="•"/>
            </a:pPr>
            <a:r>
              <a:rPr lang="en-US" sz="3085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Resistance to change from staff</a:t>
            </a:r>
          </a:p>
          <a:p>
            <a:pPr algn="l">
              <a:lnSpc>
                <a:spcPts val="4319"/>
              </a:lnSpc>
            </a:pPr>
          </a:p>
          <a:p>
            <a:pPr algn="l">
              <a:lnSpc>
                <a:spcPts val="4319"/>
              </a:lnSpc>
            </a:pPr>
            <a:r>
              <a:rPr lang="en-US" sz="3085" b="true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Dependencies:</a:t>
            </a:r>
          </a:p>
          <a:p>
            <a:pPr algn="l" marL="666114" indent="-333057" lvl="1">
              <a:lnSpc>
                <a:spcPts val="4319"/>
              </a:lnSpc>
              <a:buFont typeface="Arial"/>
              <a:buChar char="•"/>
            </a:pPr>
            <a:r>
              <a:rPr lang="en-US" sz="3085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Collaboration with payment gateway vendors and hardware providers</a:t>
            </a:r>
          </a:p>
          <a:p>
            <a:pPr algn="l" marL="666114" indent="-333057" lvl="1">
              <a:lnSpc>
                <a:spcPts val="4319"/>
              </a:lnSpc>
              <a:buFont typeface="Arial"/>
              <a:buChar char="•"/>
            </a:pPr>
            <a:r>
              <a:rPr lang="en-US" sz="3085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Timely stakeholder approvals and feedback</a:t>
            </a:r>
          </a:p>
          <a:p>
            <a:pPr algn="l" marL="666114" indent="-333057" lvl="1">
              <a:lnSpc>
                <a:spcPts val="4319"/>
              </a:lnSpc>
              <a:buFont typeface="Arial"/>
              <a:buChar char="•"/>
            </a:pPr>
            <a:r>
              <a:rPr lang="en-US" sz="3085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Reliable cloud infrastructure</a:t>
            </a:r>
          </a:p>
          <a:p>
            <a:pPr algn="l" marL="666114" indent="-333057" lvl="1">
              <a:lnSpc>
                <a:spcPts val="4319"/>
              </a:lnSpc>
              <a:buFont typeface="Arial"/>
              <a:buChar char="•"/>
            </a:pPr>
            <a:r>
              <a:rPr lang="en-US" sz="3085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Compliance with global payment standards</a:t>
            </a:r>
          </a:p>
          <a:p>
            <a:pPr algn="ctr">
              <a:lnSpc>
                <a:spcPts val="4319"/>
              </a:lnSpc>
              <a:spcBef>
                <a:spcPct val="0"/>
              </a:spcBef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-574333">
            <a:off x="-598671" y="5498906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6" id="6"/>
          <p:cNvSpPr/>
          <p:nvPr/>
        </p:nvSpPr>
        <p:spPr>
          <a:xfrm>
            <a:off x="4541415" y="9464180"/>
            <a:ext cx="11672841" cy="0"/>
          </a:xfrm>
          <a:prstGeom prst="line">
            <a:avLst/>
          </a:prstGeom>
          <a:ln cap="flat" w="9525">
            <a:solidFill>
              <a:srgbClr val="54545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" id="7"/>
          <p:cNvSpPr txBox="true"/>
          <p:nvPr/>
        </p:nvSpPr>
        <p:spPr>
          <a:xfrm rot="0">
            <a:off x="16214256" y="9019603"/>
            <a:ext cx="1271574" cy="8034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41"/>
              </a:lnSpc>
              <a:spcBef>
                <a:spcPct val="0"/>
              </a:spcBef>
            </a:pPr>
            <a:r>
              <a:rPr lang="en-US" b="true" sz="474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09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574333">
            <a:off x="-598671" y="5498906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4" id="4"/>
          <p:cNvSpPr/>
          <p:nvPr/>
        </p:nvSpPr>
        <p:spPr>
          <a:xfrm>
            <a:off x="4541415" y="9464180"/>
            <a:ext cx="11672841" cy="0"/>
          </a:xfrm>
          <a:prstGeom prst="line">
            <a:avLst/>
          </a:prstGeom>
          <a:ln cap="flat" w="9525">
            <a:solidFill>
              <a:srgbClr val="54545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5" id="5"/>
          <p:cNvSpPr/>
          <p:nvPr/>
        </p:nvSpPr>
        <p:spPr>
          <a:xfrm flipH="false" flipV="false" rot="0">
            <a:off x="2304820" y="3296862"/>
            <a:ext cx="6247507" cy="1317656"/>
          </a:xfrm>
          <a:custGeom>
            <a:avLst/>
            <a:gdLst/>
            <a:ahLst/>
            <a:cxnLst/>
            <a:rect r="r" b="b" t="t" l="l"/>
            <a:pathLst>
              <a:path h="1317656" w="6247507">
                <a:moveTo>
                  <a:pt x="0" y="0"/>
                </a:moveTo>
                <a:lnTo>
                  <a:pt x="6247507" y="0"/>
                </a:lnTo>
                <a:lnTo>
                  <a:pt x="6247507" y="1317656"/>
                </a:lnTo>
                <a:lnTo>
                  <a:pt x="0" y="131765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698553" y="5622773"/>
            <a:ext cx="7460041" cy="1356371"/>
          </a:xfrm>
          <a:custGeom>
            <a:avLst/>
            <a:gdLst/>
            <a:ahLst/>
            <a:cxnLst/>
            <a:rect r="r" b="b" t="t" l="l"/>
            <a:pathLst>
              <a:path h="1356371" w="7460041">
                <a:moveTo>
                  <a:pt x="0" y="0"/>
                </a:moveTo>
                <a:lnTo>
                  <a:pt x="7460041" y="0"/>
                </a:lnTo>
                <a:lnTo>
                  <a:pt x="7460041" y="1356371"/>
                </a:lnTo>
                <a:lnTo>
                  <a:pt x="0" y="135637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2305254" y="2088432"/>
            <a:ext cx="12951349" cy="67944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600"/>
              </a:lnSpc>
            </a:pPr>
            <a:r>
              <a:rPr lang="en-US" b="true" sz="4000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TO BE COMPLETED BY APPROPRIATE MANAGER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6214256" y="9019603"/>
            <a:ext cx="1271574" cy="8034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41"/>
              </a:lnSpc>
              <a:spcBef>
                <a:spcPct val="0"/>
              </a:spcBef>
            </a:pPr>
            <a:r>
              <a:rPr lang="en-US" b="true" sz="474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10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533422" y="3520638"/>
            <a:ext cx="5790302" cy="737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081"/>
              </a:lnSpc>
              <a:spcBef>
                <a:spcPct val="0"/>
              </a:spcBef>
            </a:pPr>
            <a:r>
              <a:rPr lang="en-US" b="true" sz="4343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Mr. Michael Scott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083151" y="6053549"/>
            <a:ext cx="8234980" cy="4471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01"/>
              </a:lnSpc>
              <a:spcBef>
                <a:spcPct val="0"/>
              </a:spcBef>
            </a:pPr>
            <a:r>
              <a:rPr lang="en-US" b="true" sz="2643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Project Sponsor: Mr. Dwight Schrute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9799259" y="5622773"/>
            <a:ext cx="7050785" cy="1281961"/>
          </a:xfrm>
          <a:custGeom>
            <a:avLst/>
            <a:gdLst/>
            <a:ahLst/>
            <a:cxnLst/>
            <a:rect r="r" b="b" t="t" l="l"/>
            <a:pathLst>
              <a:path h="1281961" w="7050785">
                <a:moveTo>
                  <a:pt x="0" y="0"/>
                </a:moveTo>
                <a:lnTo>
                  <a:pt x="7050784" y="0"/>
                </a:lnTo>
                <a:lnTo>
                  <a:pt x="7050784" y="1281961"/>
                </a:lnTo>
                <a:lnTo>
                  <a:pt x="0" y="128196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9799259" y="6025292"/>
            <a:ext cx="7050785" cy="4637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41"/>
              </a:lnSpc>
              <a:spcBef>
                <a:spcPct val="0"/>
              </a:spcBef>
            </a:pPr>
            <a:r>
              <a:rPr lang="en-US" b="true" sz="2743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Project Manager: Mr. Jim Halpert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541415" y="703902"/>
            <a:ext cx="9205169" cy="13924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448"/>
              </a:lnSpc>
            </a:pPr>
            <a:r>
              <a:rPr lang="en-US" b="true" sz="8177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SITUATION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2403053" y="2961088"/>
            <a:ext cx="14446990" cy="52128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76"/>
              </a:lnSpc>
              <a:spcBef>
                <a:spcPct val="0"/>
              </a:spcBef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Point of Sale (POS) systems play a critical role in ensuring seamless transactions and customer satisfaction. However, current challenges exist:</a:t>
            </a:r>
          </a:p>
          <a:p>
            <a:pPr algn="l">
              <a:lnSpc>
                <a:spcPts val="4576"/>
              </a:lnSpc>
              <a:spcBef>
                <a:spcPct val="0"/>
              </a:spcBef>
            </a:pPr>
          </a:p>
          <a:p>
            <a:pPr algn="l" marL="705747" indent="-352873" lvl="1">
              <a:lnSpc>
                <a:spcPts val="4576"/>
              </a:lnSpc>
              <a:spcBef>
                <a:spcPct val="0"/>
              </a:spcBef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Fragmented and outdated terminal management</a:t>
            </a:r>
          </a:p>
          <a:p>
            <a:pPr algn="l" marL="705747" indent="-352873" lvl="1">
              <a:lnSpc>
                <a:spcPts val="4576"/>
              </a:lnSpc>
              <a:spcBef>
                <a:spcPct val="0"/>
              </a:spcBef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Lack of centralized monitoring</a:t>
            </a:r>
          </a:p>
          <a:p>
            <a:pPr algn="l" marL="705747" indent="-352873" lvl="1">
              <a:lnSpc>
                <a:spcPts val="4576"/>
              </a:lnSpc>
              <a:spcBef>
                <a:spcPct val="0"/>
              </a:spcBef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Frequent downtime impacting operations</a:t>
            </a:r>
          </a:p>
          <a:p>
            <a:pPr algn="l" marL="705747" indent="-352873" lvl="1">
              <a:lnSpc>
                <a:spcPts val="4576"/>
              </a:lnSpc>
              <a:spcBef>
                <a:spcPct val="0"/>
              </a:spcBef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High operational and maintenance costs</a:t>
            </a:r>
          </a:p>
          <a:p>
            <a:pPr algn="l">
              <a:lnSpc>
                <a:spcPts val="4576"/>
              </a:lnSpc>
              <a:spcBef>
                <a:spcPct val="0"/>
              </a:spcBef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-574333">
            <a:off x="-598671" y="5498906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6" id="6"/>
          <p:cNvSpPr/>
          <p:nvPr/>
        </p:nvSpPr>
        <p:spPr>
          <a:xfrm>
            <a:off x="4541415" y="9464180"/>
            <a:ext cx="11672841" cy="0"/>
          </a:xfrm>
          <a:prstGeom prst="line">
            <a:avLst/>
          </a:prstGeom>
          <a:ln cap="flat" w="9525">
            <a:solidFill>
              <a:srgbClr val="54545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" id="7"/>
          <p:cNvSpPr txBox="true"/>
          <p:nvPr/>
        </p:nvSpPr>
        <p:spPr>
          <a:xfrm rot="0">
            <a:off x="16214256" y="9019603"/>
            <a:ext cx="1271574" cy="8034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41"/>
              </a:lnSpc>
              <a:spcBef>
                <a:spcPct val="0"/>
              </a:spcBef>
            </a:pPr>
            <a:r>
              <a:rPr lang="en-US" b="true" sz="474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01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307920" y="2794240"/>
            <a:ext cx="13748145" cy="40508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Existing terminals lack real-time visibility and proactive monitoring</a:t>
            </a:r>
          </a:p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Manual software/firmware updates increase downtime</a:t>
            </a:r>
          </a:p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Security gaps expose systems to fraud and compliance risks</a:t>
            </a:r>
          </a:p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Scaling operations across multiple locations is difficult and costly</a:t>
            </a:r>
          </a:p>
          <a:p>
            <a:pPr algn="l">
              <a:lnSpc>
                <a:spcPts val="4576"/>
              </a:lnSpc>
              <a:spcBef>
                <a:spcPct val="0"/>
              </a:spcBef>
            </a:pPr>
          </a:p>
        </p:txBody>
      </p:sp>
      <p:sp>
        <p:nvSpPr>
          <p:cNvPr name="TextBox 4" id="4"/>
          <p:cNvSpPr txBox="true"/>
          <p:nvPr/>
        </p:nvSpPr>
        <p:spPr>
          <a:xfrm rot="0">
            <a:off x="4541415" y="667763"/>
            <a:ext cx="9205169" cy="13924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448"/>
              </a:lnSpc>
            </a:pPr>
            <a:r>
              <a:rPr lang="en-US" b="true" sz="8177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PROBLEM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-574333">
            <a:off x="-598671" y="5498906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6" id="6"/>
          <p:cNvSpPr/>
          <p:nvPr/>
        </p:nvSpPr>
        <p:spPr>
          <a:xfrm>
            <a:off x="4541415" y="9464180"/>
            <a:ext cx="11672841" cy="0"/>
          </a:xfrm>
          <a:prstGeom prst="line">
            <a:avLst/>
          </a:prstGeom>
          <a:ln cap="flat" w="9525">
            <a:solidFill>
              <a:srgbClr val="54545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" id="7"/>
          <p:cNvSpPr txBox="true"/>
          <p:nvPr/>
        </p:nvSpPr>
        <p:spPr>
          <a:xfrm rot="0">
            <a:off x="16214256" y="9019603"/>
            <a:ext cx="1271574" cy="8034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41"/>
              </a:lnSpc>
              <a:spcBef>
                <a:spcPct val="0"/>
              </a:spcBef>
            </a:pPr>
            <a:r>
              <a:rPr lang="en-US" b="true" sz="474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02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541415" y="631176"/>
            <a:ext cx="9205169" cy="13924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448"/>
              </a:lnSpc>
            </a:pPr>
            <a:r>
              <a:rPr lang="en-US" b="true" sz="8177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OPPORTUNITIES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2994394" y="2402695"/>
            <a:ext cx="13219863" cy="59229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21653" indent="-360826" lvl="1">
              <a:lnSpc>
                <a:spcPts val="4679"/>
              </a:lnSpc>
              <a:buFont typeface="Arial"/>
              <a:buChar char="•"/>
            </a:pPr>
            <a:r>
              <a:rPr lang="en-US" sz="3342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Centralized platform for POS terminal lifecycle management</a:t>
            </a:r>
          </a:p>
          <a:p>
            <a:pPr algn="l" marL="721653" indent="-360826" lvl="1">
              <a:lnSpc>
                <a:spcPts val="4679"/>
              </a:lnSpc>
              <a:buFont typeface="Arial"/>
              <a:buChar char="•"/>
            </a:pPr>
            <a:r>
              <a:rPr lang="en-US" sz="3342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Automated updates and monitoring to reduce downtime</a:t>
            </a:r>
          </a:p>
          <a:p>
            <a:pPr algn="l" marL="721653" indent="-360826" lvl="1">
              <a:lnSpc>
                <a:spcPts val="4679"/>
              </a:lnSpc>
              <a:buFont typeface="Arial"/>
              <a:buChar char="•"/>
            </a:pPr>
            <a:r>
              <a:rPr lang="en-US" sz="3342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Seamless integration with ERP, CRM, and payment gateways</a:t>
            </a:r>
          </a:p>
          <a:p>
            <a:pPr algn="l" marL="721653" indent="-360826" lvl="1">
              <a:lnSpc>
                <a:spcPts val="4679"/>
              </a:lnSpc>
              <a:buFont typeface="Arial"/>
              <a:buChar char="•"/>
            </a:pPr>
            <a:r>
              <a:rPr lang="en-US" sz="3342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Regulatory compliance with PCI DSS and industry standards</a:t>
            </a:r>
          </a:p>
          <a:p>
            <a:pPr algn="l" marL="721653" indent="-360826" lvl="1">
              <a:lnSpc>
                <a:spcPts val="4679"/>
              </a:lnSpc>
              <a:buFont typeface="Arial"/>
              <a:buChar char="•"/>
            </a:pPr>
            <a:r>
              <a:rPr lang="en-US" sz="3342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Enhanced user experience through faster, reliable checkouts</a:t>
            </a:r>
          </a:p>
          <a:p>
            <a:pPr algn="l">
              <a:lnSpc>
                <a:spcPts val="4679"/>
              </a:lnSpc>
              <a:spcBef>
                <a:spcPct val="0"/>
              </a:spcBef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-574333">
            <a:off x="-598671" y="5498906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6" id="6"/>
          <p:cNvSpPr/>
          <p:nvPr/>
        </p:nvSpPr>
        <p:spPr>
          <a:xfrm>
            <a:off x="4541415" y="9464180"/>
            <a:ext cx="11672841" cy="0"/>
          </a:xfrm>
          <a:prstGeom prst="line">
            <a:avLst/>
          </a:prstGeom>
          <a:ln cap="flat" w="9525">
            <a:solidFill>
              <a:srgbClr val="54545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" id="7"/>
          <p:cNvSpPr txBox="true"/>
          <p:nvPr/>
        </p:nvSpPr>
        <p:spPr>
          <a:xfrm rot="0">
            <a:off x="16214256" y="9019603"/>
            <a:ext cx="1271574" cy="8034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41"/>
              </a:lnSpc>
              <a:spcBef>
                <a:spcPct val="0"/>
              </a:spcBef>
            </a:pPr>
            <a:r>
              <a:rPr lang="en-US" b="true" sz="474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03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452202" y="1093621"/>
            <a:ext cx="11947961" cy="9703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39"/>
              </a:lnSpc>
            </a:pPr>
            <a:r>
              <a:rPr lang="en-US" b="true" sz="5671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PURPOSE STATEMENT (GOALS)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262462" y="3007925"/>
            <a:ext cx="12805400" cy="28887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To design and implement a secure, scalable, and agile POS Terminal Management System that streamlines operations, ensures compliance, and provides real-time insights for better decision-making.</a:t>
            </a:r>
          </a:p>
          <a:p>
            <a:pPr algn="l">
              <a:lnSpc>
                <a:spcPts val="4576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-574333">
            <a:off x="-598671" y="5498906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6" id="6"/>
          <p:cNvSpPr/>
          <p:nvPr/>
        </p:nvSpPr>
        <p:spPr>
          <a:xfrm>
            <a:off x="4541415" y="9464180"/>
            <a:ext cx="11672841" cy="0"/>
          </a:xfrm>
          <a:prstGeom prst="line">
            <a:avLst/>
          </a:prstGeom>
          <a:ln cap="flat" w="9525">
            <a:solidFill>
              <a:srgbClr val="54545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" id="7"/>
          <p:cNvSpPr txBox="true"/>
          <p:nvPr/>
        </p:nvSpPr>
        <p:spPr>
          <a:xfrm rot="0">
            <a:off x="16214256" y="9019603"/>
            <a:ext cx="1271574" cy="8034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41"/>
              </a:lnSpc>
              <a:spcBef>
                <a:spcPct val="0"/>
              </a:spcBef>
            </a:pPr>
            <a:r>
              <a:rPr lang="en-US" b="true" sz="474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04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081525" y="895350"/>
            <a:ext cx="10657453" cy="11943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68"/>
              </a:lnSpc>
            </a:pPr>
            <a:r>
              <a:rPr lang="en-US" b="true" sz="6977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PROJECT OBJECTIVES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313306" y="2838492"/>
            <a:ext cx="12193892" cy="40508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Enable centralized control of all POS terminals</a:t>
            </a:r>
          </a:p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Automate software, security patch, and firmware updates</a:t>
            </a:r>
          </a:p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Strengthen transaction security and fraud prevention</a:t>
            </a:r>
          </a:p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Provide analytics dashboards for transaction insights</a:t>
            </a:r>
          </a:p>
          <a:p>
            <a:pPr algn="l">
              <a:lnSpc>
                <a:spcPts val="4576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-574333">
            <a:off x="-598671" y="5498906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6" id="6"/>
          <p:cNvSpPr/>
          <p:nvPr/>
        </p:nvSpPr>
        <p:spPr>
          <a:xfrm>
            <a:off x="4541415" y="9464180"/>
            <a:ext cx="11672841" cy="0"/>
          </a:xfrm>
          <a:prstGeom prst="line">
            <a:avLst/>
          </a:prstGeom>
          <a:ln cap="flat" w="9525">
            <a:solidFill>
              <a:srgbClr val="54545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" id="7"/>
          <p:cNvSpPr txBox="true"/>
          <p:nvPr/>
        </p:nvSpPr>
        <p:spPr>
          <a:xfrm rot="0">
            <a:off x="16214256" y="9019603"/>
            <a:ext cx="1271574" cy="8034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41"/>
              </a:lnSpc>
              <a:spcBef>
                <a:spcPct val="0"/>
              </a:spcBef>
            </a:pPr>
            <a:r>
              <a:rPr lang="en-US" b="true" sz="474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05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323573" y="895350"/>
            <a:ext cx="9205169" cy="11778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628"/>
              </a:lnSpc>
            </a:pPr>
            <a:r>
              <a:rPr lang="en-US" b="true" sz="6877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SUCCESS CRITERIA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431895" y="2911106"/>
            <a:ext cx="12242302" cy="40508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95% pass rate in User Acceptance Testing (UAT)</a:t>
            </a:r>
          </a:p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Reduction of terminal downtime by 30% within 6 months</a:t>
            </a:r>
          </a:p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20% improvement in transaction speed</a:t>
            </a:r>
          </a:p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Zero critical security breaches post-launch</a:t>
            </a:r>
          </a:p>
          <a:p>
            <a:pPr algn="l" marL="705747" indent="-352873" lvl="1">
              <a:lnSpc>
                <a:spcPts val="4576"/>
              </a:lnSpc>
              <a:buFont typeface="Arial"/>
              <a:buChar char="•"/>
            </a:pPr>
            <a:r>
              <a:rPr lang="en-US" sz="326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End-user satisfaction score of &gt;4.5/5</a:t>
            </a:r>
          </a:p>
          <a:p>
            <a:pPr algn="l">
              <a:lnSpc>
                <a:spcPts val="4576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-574333">
            <a:off x="-598671" y="5498906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6" id="6"/>
          <p:cNvSpPr/>
          <p:nvPr/>
        </p:nvSpPr>
        <p:spPr>
          <a:xfrm>
            <a:off x="4541415" y="9464180"/>
            <a:ext cx="11672841" cy="0"/>
          </a:xfrm>
          <a:prstGeom prst="line">
            <a:avLst/>
          </a:prstGeom>
          <a:ln cap="flat" w="9525">
            <a:solidFill>
              <a:srgbClr val="54545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" id="7"/>
          <p:cNvSpPr txBox="true"/>
          <p:nvPr/>
        </p:nvSpPr>
        <p:spPr>
          <a:xfrm rot="0">
            <a:off x="16214256" y="9019603"/>
            <a:ext cx="1271574" cy="8034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41"/>
              </a:lnSpc>
              <a:spcBef>
                <a:spcPct val="0"/>
              </a:spcBef>
            </a:pPr>
            <a:r>
              <a:rPr lang="en-US" b="true" sz="474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06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541415" y="1512132"/>
            <a:ext cx="9955516" cy="10787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788"/>
              </a:lnSpc>
            </a:pPr>
            <a:r>
              <a:rPr lang="en-US" b="true" sz="6277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METHODS / APPROACH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347038" y="3210682"/>
            <a:ext cx="11600722" cy="60465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21784" indent="-310892" lvl="1">
              <a:lnSpc>
                <a:spcPts val="4031"/>
              </a:lnSpc>
              <a:buFont typeface="Arial"/>
              <a:buChar char="•"/>
            </a:pPr>
            <a:r>
              <a:rPr lang="en-US" b="true" sz="2879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Requirement Gathering </a:t>
            </a:r>
            <a:r>
              <a:rPr lang="en-US" sz="2879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– Workshops, interviews, stakeholder sessions</a:t>
            </a:r>
          </a:p>
          <a:p>
            <a:pPr algn="l" marL="621784" indent="-310892" lvl="1">
              <a:lnSpc>
                <a:spcPts val="4031"/>
              </a:lnSpc>
              <a:buFont typeface="Arial"/>
              <a:buChar char="•"/>
            </a:pPr>
            <a:r>
              <a:rPr lang="en-US" b="true" sz="2879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Analysis</a:t>
            </a:r>
            <a:r>
              <a:rPr lang="en-US" sz="2879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– User stories, functional &amp; technical specifications</a:t>
            </a:r>
          </a:p>
          <a:p>
            <a:pPr algn="l" marL="621784" indent="-310892" lvl="1">
              <a:lnSpc>
                <a:spcPts val="4031"/>
              </a:lnSpc>
              <a:buFont typeface="Arial"/>
              <a:buChar char="•"/>
            </a:pPr>
            <a:r>
              <a:rPr lang="en-US" b="true" sz="2879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Design</a:t>
            </a:r>
            <a:r>
              <a:rPr lang="en-US" sz="2879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– System architecture, UI/UX mockups</a:t>
            </a:r>
          </a:p>
          <a:p>
            <a:pPr algn="l" marL="621784" indent="-310892" lvl="1">
              <a:lnSpc>
                <a:spcPts val="4031"/>
              </a:lnSpc>
              <a:buFont typeface="Arial"/>
              <a:buChar char="•"/>
            </a:pPr>
            <a:r>
              <a:rPr lang="en-US" b="true" sz="2879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Development</a:t>
            </a:r>
            <a:r>
              <a:rPr lang="en-US" sz="2879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– Iterative Agile sprints with continuous delivery</a:t>
            </a:r>
          </a:p>
          <a:p>
            <a:pPr algn="l" marL="621784" indent="-310892" lvl="1">
              <a:lnSpc>
                <a:spcPts val="4031"/>
              </a:lnSpc>
              <a:buFont typeface="Arial"/>
              <a:buChar char="•"/>
            </a:pPr>
            <a:r>
              <a:rPr lang="en-US" b="true" sz="2879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Testing</a:t>
            </a:r>
            <a:r>
              <a:rPr lang="en-US" sz="2879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– Unit, integration, UAT, security testing</a:t>
            </a:r>
          </a:p>
          <a:p>
            <a:pPr algn="l" marL="621784" indent="-310892" lvl="1">
              <a:lnSpc>
                <a:spcPts val="4031"/>
              </a:lnSpc>
              <a:buFont typeface="Arial"/>
              <a:buChar char="•"/>
            </a:pPr>
            <a:r>
              <a:rPr lang="en-US" b="true" sz="2879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Deployment</a:t>
            </a:r>
            <a:r>
              <a:rPr lang="en-US" sz="2879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– Pilot rollout, phased implementation</a:t>
            </a:r>
          </a:p>
          <a:p>
            <a:pPr algn="l" marL="621784" indent="-310892" lvl="1">
              <a:lnSpc>
                <a:spcPts val="4031"/>
              </a:lnSpc>
              <a:buFont typeface="Arial"/>
              <a:buChar char="•"/>
            </a:pPr>
            <a:r>
              <a:rPr lang="en-US" b="true" sz="2879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Continuous Feedback &amp; Enhancement </a:t>
            </a:r>
            <a:r>
              <a:rPr lang="en-US" sz="2879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– Ongoing improvements</a:t>
            </a:r>
          </a:p>
          <a:p>
            <a:pPr algn="l">
              <a:lnSpc>
                <a:spcPts val="4031"/>
              </a:lnSpc>
              <a:spcBef>
                <a:spcPct val="0"/>
              </a:spcBef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-574333">
            <a:off x="-598671" y="5498906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6" id="6"/>
          <p:cNvSpPr/>
          <p:nvPr/>
        </p:nvSpPr>
        <p:spPr>
          <a:xfrm>
            <a:off x="4541415" y="9464180"/>
            <a:ext cx="11672841" cy="0"/>
          </a:xfrm>
          <a:prstGeom prst="line">
            <a:avLst/>
          </a:prstGeom>
          <a:ln cap="flat" w="9525">
            <a:solidFill>
              <a:srgbClr val="54545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" id="7"/>
          <p:cNvSpPr txBox="true"/>
          <p:nvPr/>
        </p:nvSpPr>
        <p:spPr>
          <a:xfrm rot="0">
            <a:off x="16214256" y="9019603"/>
            <a:ext cx="1271574" cy="8034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41"/>
              </a:lnSpc>
              <a:spcBef>
                <a:spcPct val="0"/>
              </a:spcBef>
            </a:pPr>
            <a:r>
              <a:rPr lang="en-US" b="true" sz="474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07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E9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400000">
            <a:off x="-598671" y="-1743170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275163" y="1029202"/>
            <a:ext cx="9205169" cy="12204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908"/>
              </a:lnSpc>
            </a:pPr>
            <a:r>
              <a:rPr lang="en-US" b="true" sz="7077">
                <a:solidFill>
                  <a:srgbClr val="3F3D3E"/>
                </a:solidFill>
                <a:latin typeface="Alexandria Bold"/>
                <a:ea typeface="Alexandria Bold"/>
                <a:cs typeface="Alexandria Bold"/>
                <a:sym typeface="Alexandria Bold"/>
              </a:rPr>
              <a:t>RESOURCES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006067" y="3311437"/>
            <a:ext cx="12275866" cy="41847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29477" indent="-364738" lvl="1">
              <a:lnSpc>
                <a:spcPts val="4730"/>
              </a:lnSpc>
              <a:buFont typeface="Arial"/>
              <a:buChar char="•"/>
            </a:pPr>
            <a:r>
              <a:rPr lang="en-US" b="true" sz="3378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People:</a:t>
            </a:r>
            <a:r>
              <a:rPr lang="en-US" sz="337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Business Analyst, Developers, QA, Security Specialists, DevOps Engineers</a:t>
            </a:r>
          </a:p>
          <a:p>
            <a:pPr algn="l" marL="729477" indent="-364738" lvl="1">
              <a:lnSpc>
                <a:spcPts val="4730"/>
              </a:lnSpc>
              <a:buFont typeface="Arial"/>
              <a:buChar char="•"/>
            </a:pPr>
            <a:r>
              <a:rPr lang="en-US" b="true" sz="3378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Time: </a:t>
            </a:r>
            <a:r>
              <a:rPr lang="en-US" sz="337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6 months (Agile sprints)</a:t>
            </a:r>
          </a:p>
          <a:p>
            <a:pPr algn="l" marL="729477" indent="-364738" lvl="1">
              <a:lnSpc>
                <a:spcPts val="4730"/>
              </a:lnSpc>
              <a:buFont typeface="Arial"/>
              <a:buChar char="•"/>
            </a:pPr>
            <a:r>
              <a:rPr lang="en-US" b="true" sz="3378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Budget:</a:t>
            </a:r>
            <a:r>
              <a:rPr lang="en-US" sz="337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 ~Rs 1.5 Crores</a:t>
            </a:r>
          </a:p>
          <a:p>
            <a:pPr algn="l" marL="729477" indent="-364738" lvl="1">
              <a:lnSpc>
                <a:spcPts val="4730"/>
              </a:lnSpc>
              <a:buFont typeface="Arial"/>
              <a:buChar char="•"/>
            </a:pPr>
            <a:r>
              <a:rPr lang="en-US" b="true" sz="3378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Other: </a:t>
            </a:r>
            <a:r>
              <a:rPr lang="en-US" sz="3378">
                <a:solidFill>
                  <a:srgbClr val="545454"/>
                </a:solidFill>
                <a:latin typeface="Garet"/>
                <a:ea typeface="Garet"/>
                <a:cs typeface="Garet"/>
                <a:sym typeface="Garet"/>
              </a:rPr>
              <a:t>Cloud hosting, vendor APIs, third-party compliance audits</a:t>
            </a:r>
          </a:p>
          <a:p>
            <a:pPr algn="l">
              <a:lnSpc>
                <a:spcPts val="4730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-574333">
            <a:off x="-598671" y="5498906"/>
            <a:ext cx="4840370" cy="6758253"/>
          </a:xfrm>
          <a:custGeom>
            <a:avLst/>
            <a:gdLst/>
            <a:ahLst/>
            <a:cxnLst/>
            <a:rect r="r" b="b" t="t" l="l"/>
            <a:pathLst>
              <a:path h="6758253" w="4840370">
                <a:moveTo>
                  <a:pt x="0" y="0"/>
                </a:moveTo>
                <a:lnTo>
                  <a:pt x="4840370" y="0"/>
                </a:lnTo>
                <a:lnTo>
                  <a:pt x="4840370" y="6758253"/>
                </a:lnTo>
                <a:lnTo>
                  <a:pt x="0" y="675825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6" id="6"/>
          <p:cNvSpPr/>
          <p:nvPr/>
        </p:nvSpPr>
        <p:spPr>
          <a:xfrm>
            <a:off x="4541415" y="9464180"/>
            <a:ext cx="11672841" cy="0"/>
          </a:xfrm>
          <a:prstGeom prst="line">
            <a:avLst/>
          </a:prstGeom>
          <a:ln cap="flat" w="9525">
            <a:solidFill>
              <a:srgbClr val="54545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7" id="7"/>
          <p:cNvSpPr txBox="true"/>
          <p:nvPr/>
        </p:nvSpPr>
        <p:spPr>
          <a:xfrm rot="0">
            <a:off x="16214256" y="9019603"/>
            <a:ext cx="1271574" cy="8034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41"/>
              </a:lnSpc>
              <a:spcBef>
                <a:spcPct val="0"/>
              </a:spcBef>
            </a:pPr>
            <a:r>
              <a:rPr lang="en-US" b="true" sz="4743">
                <a:solidFill>
                  <a:srgbClr val="545454"/>
                </a:solidFill>
                <a:latin typeface="Garet Bold"/>
                <a:ea typeface="Garet Bold"/>
                <a:cs typeface="Garet Bold"/>
                <a:sym typeface="Garet Bold"/>
              </a:rPr>
              <a:t>08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DAGwfkocpmY</dc:identifier>
  <dcterms:modified xsi:type="dcterms:W3CDTF">2011-08-01T06:04:30Z</dcterms:modified>
  <cp:revision>1</cp:revision>
  <dc:title>reallygreatsite.com</dc:title>
</cp:coreProperties>
</file>