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87225A-B0D4-4587-B1F7-B43A1E1A4F7E}" v="22" dt="2025-10-30T07:08:21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jun Raut" userId="1da46c5a839bb6e4" providerId="LiveId" clId="{E7829945-7D79-46DE-83E1-1AA54CDBC7B9}"/>
    <pc:docChg chg="custSel modSld">
      <pc:chgData name="Arjun Raut" userId="1da46c5a839bb6e4" providerId="LiveId" clId="{E7829945-7D79-46DE-83E1-1AA54CDBC7B9}" dt="2025-10-30T09:57:18.776" v="68" actId="20577"/>
      <pc:docMkLst>
        <pc:docMk/>
      </pc:docMkLst>
      <pc:sldChg chg="modSp mod">
        <pc:chgData name="Arjun Raut" userId="1da46c5a839bb6e4" providerId="LiveId" clId="{E7829945-7D79-46DE-83E1-1AA54CDBC7B9}" dt="2025-10-30T07:06:14.126" v="4" actId="14100"/>
        <pc:sldMkLst>
          <pc:docMk/>
          <pc:sldMk cId="2298757758" sldId="256"/>
        </pc:sldMkLst>
        <pc:spChg chg="mod">
          <ac:chgData name="Arjun Raut" userId="1da46c5a839bb6e4" providerId="LiveId" clId="{E7829945-7D79-46DE-83E1-1AA54CDBC7B9}" dt="2025-10-30T07:06:14.126" v="4" actId="14100"/>
          <ac:spMkLst>
            <pc:docMk/>
            <pc:sldMk cId="2298757758" sldId="256"/>
            <ac:spMk id="3" creationId="{7947DB02-595C-DC89-B8C2-409691728071}"/>
          </ac:spMkLst>
        </pc:spChg>
      </pc:sldChg>
      <pc:sldChg chg="modSp mod">
        <pc:chgData name="Arjun Raut" userId="1da46c5a839bb6e4" providerId="LiveId" clId="{E7829945-7D79-46DE-83E1-1AA54CDBC7B9}" dt="2025-10-30T07:08:21.478" v="40"/>
        <pc:sldMkLst>
          <pc:docMk/>
          <pc:sldMk cId="2096755260" sldId="258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2096755260" sldId="258"/>
            <ac:spMk id="2" creationId="{5EBBC3A8-D7AB-6741-94AB-F5BBB72126F2}"/>
          </ac:spMkLst>
        </pc:spChg>
        <pc:spChg chg="mod">
          <ac:chgData name="Arjun Raut" userId="1da46c5a839bb6e4" providerId="LiveId" clId="{E7829945-7D79-46DE-83E1-1AA54CDBC7B9}" dt="2025-10-30T07:08:14.214" v="36" actId="27636"/>
          <ac:spMkLst>
            <pc:docMk/>
            <pc:sldMk cId="2096755260" sldId="258"/>
            <ac:spMk id="3" creationId="{D26A2820-1A6D-13F4-CEBA-5BEB424AEAC5}"/>
          </ac:spMkLst>
        </pc:spChg>
      </pc:sldChg>
      <pc:sldChg chg="modSp">
        <pc:chgData name="Arjun Raut" userId="1da46c5a839bb6e4" providerId="LiveId" clId="{E7829945-7D79-46DE-83E1-1AA54CDBC7B9}" dt="2025-10-30T07:08:21.478" v="40"/>
        <pc:sldMkLst>
          <pc:docMk/>
          <pc:sldMk cId="2346680113" sldId="259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2346680113" sldId="259"/>
            <ac:spMk id="2" creationId="{DDA7B6FE-F7A3-E41E-7DF2-7702B799C9EB}"/>
          </ac:spMkLst>
        </pc:spChg>
      </pc:sldChg>
      <pc:sldChg chg="modSp mod">
        <pc:chgData name="Arjun Raut" userId="1da46c5a839bb6e4" providerId="LiveId" clId="{E7829945-7D79-46DE-83E1-1AA54CDBC7B9}" dt="2025-10-30T07:08:21.478" v="40"/>
        <pc:sldMkLst>
          <pc:docMk/>
          <pc:sldMk cId="3675738891" sldId="260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3675738891" sldId="260"/>
            <ac:spMk id="2" creationId="{90E2F281-2DC7-5190-9CD7-512B52B7AD14}"/>
          </ac:spMkLst>
        </pc:spChg>
        <pc:spChg chg="mod">
          <ac:chgData name="Arjun Raut" userId="1da46c5a839bb6e4" providerId="LiveId" clId="{E7829945-7D79-46DE-83E1-1AA54CDBC7B9}" dt="2025-10-30T07:08:14.247" v="37" actId="27636"/>
          <ac:spMkLst>
            <pc:docMk/>
            <pc:sldMk cId="3675738891" sldId="260"/>
            <ac:spMk id="3" creationId="{B9C14926-34EA-AD49-96DF-725B729D9002}"/>
          </ac:spMkLst>
        </pc:spChg>
      </pc:sldChg>
      <pc:sldChg chg="modSp mod">
        <pc:chgData name="Arjun Raut" userId="1da46c5a839bb6e4" providerId="LiveId" clId="{E7829945-7D79-46DE-83E1-1AA54CDBC7B9}" dt="2025-10-30T07:08:21.478" v="40"/>
        <pc:sldMkLst>
          <pc:docMk/>
          <pc:sldMk cId="1119360721" sldId="261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1119360721" sldId="261"/>
            <ac:spMk id="2" creationId="{B772505A-1175-82E5-EB61-3A82511AF603}"/>
          </ac:spMkLst>
        </pc:spChg>
        <pc:spChg chg="mod">
          <ac:chgData name="Arjun Raut" userId="1da46c5a839bb6e4" providerId="LiveId" clId="{E7829945-7D79-46DE-83E1-1AA54CDBC7B9}" dt="2025-10-30T07:07:12.926" v="20" actId="27636"/>
          <ac:spMkLst>
            <pc:docMk/>
            <pc:sldMk cId="1119360721" sldId="261"/>
            <ac:spMk id="3" creationId="{745DD675-CD79-2689-506F-66E652047F6B}"/>
          </ac:spMkLst>
        </pc:spChg>
      </pc:sldChg>
      <pc:sldChg chg="modSp mod">
        <pc:chgData name="Arjun Raut" userId="1da46c5a839bb6e4" providerId="LiveId" clId="{E7829945-7D79-46DE-83E1-1AA54CDBC7B9}" dt="2025-10-30T07:08:21.478" v="40"/>
        <pc:sldMkLst>
          <pc:docMk/>
          <pc:sldMk cId="9503087" sldId="262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9503087" sldId="262"/>
            <ac:spMk id="2" creationId="{DFC8B191-EC93-FFA9-3F8C-9ED0041E649E}"/>
          </ac:spMkLst>
        </pc:spChg>
        <pc:spChg chg="mod">
          <ac:chgData name="Arjun Raut" userId="1da46c5a839bb6e4" providerId="LiveId" clId="{E7829945-7D79-46DE-83E1-1AA54CDBC7B9}" dt="2025-10-30T07:07:12.926" v="21" actId="27636"/>
          <ac:spMkLst>
            <pc:docMk/>
            <pc:sldMk cId="9503087" sldId="262"/>
            <ac:spMk id="3" creationId="{9399EC86-954C-0456-D008-2EF61052D9F6}"/>
          </ac:spMkLst>
        </pc:spChg>
      </pc:sldChg>
      <pc:sldChg chg="modSp mod">
        <pc:chgData name="Arjun Raut" userId="1da46c5a839bb6e4" providerId="LiveId" clId="{E7829945-7D79-46DE-83E1-1AA54CDBC7B9}" dt="2025-10-30T07:08:21.478" v="40"/>
        <pc:sldMkLst>
          <pc:docMk/>
          <pc:sldMk cId="2419420128" sldId="263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2419420128" sldId="263"/>
            <ac:spMk id="2" creationId="{2AC85FBD-D76D-B56B-119A-157259327ECC}"/>
          </ac:spMkLst>
        </pc:spChg>
        <pc:spChg chg="mod">
          <ac:chgData name="Arjun Raut" userId="1da46c5a839bb6e4" providerId="LiveId" clId="{E7829945-7D79-46DE-83E1-1AA54CDBC7B9}" dt="2025-10-30T07:08:14.278" v="38" actId="27636"/>
          <ac:spMkLst>
            <pc:docMk/>
            <pc:sldMk cId="2419420128" sldId="263"/>
            <ac:spMk id="3" creationId="{B91E9D3A-1ECF-3B48-3B27-EA82287DA926}"/>
          </ac:spMkLst>
        </pc:spChg>
      </pc:sldChg>
      <pc:sldChg chg="modSp mod">
        <pc:chgData name="Arjun Raut" userId="1da46c5a839bb6e4" providerId="LiveId" clId="{E7829945-7D79-46DE-83E1-1AA54CDBC7B9}" dt="2025-10-30T08:52:16.819" v="64" actId="20577"/>
        <pc:sldMkLst>
          <pc:docMk/>
          <pc:sldMk cId="2123173307" sldId="264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2123173307" sldId="264"/>
            <ac:spMk id="2" creationId="{6814A400-4953-6EE7-15D7-3C9233246CB8}"/>
          </ac:spMkLst>
        </pc:spChg>
        <pc:spChg chg="mod">
          <ac:chgData name="Arjun Raut" userId="1da46c5a839bb6e4" providerId="LiveId" clId="{E7829945-7D79-46DE-83E1-1AA54CDBC7B9}" dt="2025-10-30T08:52:16.819" v="64" actId="20577"/>
          <ac:spMkLst>
            <pc:docMk/>
            <pc:sldMk cId="2123173307" sldId="264"/>
            <ac:spMk id="3" creationId="{8A55A722-A880-6491-6DDE-32AEFC5C3D4E}"/>
          </ac:spMkLst>
        </pc:spChg>
      </pc:sldChg>
      <pc:sldChg chg="modSp mod">
        <pc:chgData name="Arjun Raut" userId="1da46c5a839bb6e4" providerId="LiveId" clId="{E7829945-7D79-46DE-83E1-1AA54CDBC7B9}" dt="2025-10-30T09:57:18.776" v="68" actId="20577"/>
        <pc:sldMkLst>
          <pc:docMk/>
          <pc:sldMk cId="622814177" sldId="265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622814177" sldId="265"/>
            <ac:spMk id="2" creationId="{23DFAEF1-27B7-353D-1DB2-666B0FDCB686}"/>
          </ac:spMkLst>
        </pc:spChg>
        <pc:spChg chg="mod">
          <ac:chgData name="Arjun Raut" userId="1da46c5a839bb6e4" providerId="LiveId" clId="{E7829945-7D79-46DE-83E1-1AA54CDBC7B9}" dt="2025-10-30T09:57:18.776" v="68" actId="20577"/>
          <ac:spMkLst>
            <pc:docMk/>
            <pc:sldMk cId="622814177" sldId="265"/>
            <ac:spMk id="3" creationId="{6B5B94A2-D92D-71C2-60AA-B69C05DE94CF}"/>
          </ac:spMkLst>
        </pc:spChg>
      </pc:sldChg>
      <pc:sldChg chg="modSp">
        <pc:chgData name="Arjun Raut" userId="1da46c5a839bb6e4" providerId="LiveId" clId="{E7829945-7D79-46DE-83E1-1AA54CDBC7B9}" dt="2025-10-30T07:08:21.478" v="40"/>
        <pc:sldMkLst>
          <pc:docMk/>
          <pc:sldMk cId="4180345713" sldId="266"/>
        </pc:sldMkLst>
        <pc:spChg chg="mod">
          <ac:chgData name="Arjun Raut" userId="1da46c5a839bb6e4" providerId="LiveId" clId="{E7829945-7D79-46DE-83E1-1AA54CDBC7B9}" dt="2025-10-30T07:08:21.478" v="40"/>
          <ac:spMkLst>
            <pc:docMk/>
            <pc:sldMk cId="4180345713" sldId="266"/>
            <ac:spMk id="2" creationId="{BA420BB5-8244-E2A8-825C-947973CC52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444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072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5613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6633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720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330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246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765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16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870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993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004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927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248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9267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996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082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AA77F9F-E244-4B91-AC95-74CAF78A980A}" type="datetimeFigureOut">
              <a:rPr lang="en-IN" smtClean="0"/>
              <a:t>30-10-2025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CED69-7409-44BA-8CB0-8C3D98C208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16459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  <p:sldLayoutId id="21474839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647E6-1E0E-0388-B29D-178058944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5105"/>
            <a:ext cx="10117394" cy="785095"/>
          </a:xfrm>
        </p:spPr>
        <p:txBody>
          <a:bodyPr>
            <a:normAutofit/>
          </a:bodyPr>
          <a:lstStyle/>
          <a:p>
            <a:r>
              <a:rPr lang="en-US" sz="2000" b="1" dirty="0"/>
              <a:t>“Trade Settlement Automation – WSO and MCH Integration”</a:t>
            </a:r>
            <a:endParaRPr lang="en-IN" sz="2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47DB02-595C-DC89-B8C2-4096917280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78332"/>
            <a:ext cx="9261987" cy="1725074"/>
          </a:xfrm>
        </p:spPr>
        <p:txBody>
          <a:bodyPr/>
          <a:lstStyle/>
          <a:p>
            <a:pPr lvl="0"/>
            <a:r>
              <a:rPr lang="en-IN" dirty="0"/>
              <a:t>Prepared by: Arjun Raut</a:t>
            </a:r>
          </a:p>
          <a:p>
            <a:pPr lvl="0"/>
            <a:r>
              <a:rPr lang="en-IN" dirty="0"/>
              <a:t>Date: 2023-05-03</a:t>
            </a:r>
          </a:p>
          <a:p>
            <a:pPr lvl="0"/>
            <a:r>
              <a:rPr lang="en-IN" dirty="0"/>
              <a:t>Project Sponsor: Hemant Phaporekar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8757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20BB5-8244-E2A8-825C-947973CC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Risks &amp; Mitigation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6F3B5F-960C-8AB9-4AA6-705A91A437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109190"/>
              </p:ext>
            </p:extLst>
          </p:nvPr>
        </p:nvGraphicFramePr>
        <p:xfrm>
          <a:off x="1629955" y="2163097"/>
          <a:ext cx="9246522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2174">
                  <a:extLst>
                    <a:ext uri="{9D8B030D-6E8A-4147-A177-3AD203B41FA5}">
                      <a16:colId xmlns:a16="http://schemas.microsoft.com/office/drawing/2014/main" val="20779963"/>
                    </a:ext>
                  </a:extLst>
                </a:gridCol>
                <a:gridCol w="3082174">
                  <a:extLst>
                    <a:ext uri="{9D8B030D-6E8A-4147-A177-3AD203B41FA5}">
                      <a16:colId xmlns:a16="http://schemas.microsoft.com/office/drawing/2014/main" val="2971112131"/>
                    </a:ext>
                  </a:extLst>
                </a:gridCol>
                <a:gridCol w="3082174">
                  <a:extLst>
                    <a:ext uri="{9D8B030D-6E8A-4147-A177-3AD203B41FA5}">
                      <a16:colId xmlns:a16="http://schemas.microsoft.com/office/drawing/2014/main" val="535441185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 dirty="0">
                          <a:effectLst/>
                        </a:rPr>
                        <a:t>Risk</a:t>
                      </a:r>
                      <a:endParaRPr lang="en-IN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Impact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 dirty="0">
                          <a:effectLst/>
                        </a:rPr>
                        <a:t>Mitigation</a:t>
                      </a:r>
                      <a:endParaRPr lang="en-IN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9108827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API access delay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High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 dirty="0">
                          <a:effectLst/>
                        </a:rPr>
                        <a:t>Secure early API access approval</a:t>
                      </a:r>
                      <a:endParaRPr lang="en-IN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8216207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 dirty="0">
                          <a:effectLst/>
                        </a:rPr>
                        <a:t>Data mapping errors</a:t>
                      </a:r>
                      <a:endParaRPr lang="en-IN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Medium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Conduct pre-deployment validations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307091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Fee logic complexity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>
                          <a:effectLst/>
                        </a:rPr>
                        <a:t>High</a:t>
                      </a:r>
                      <a:endParaRPr lang="en-IN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200" kern="100" dirty="0">
                          <a:effectLst/>
                        </a:rPr>
                        <a:t>Document logic and test both trade directions</a:t>
                      </a:r>
                      <a:endParaRPr lang="en-IN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95362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34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BC3A8-D7AB-6741-94AB-F5BBB7212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Executive Summary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2820-1A6D-13F4-CEBA-5BEB424AE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2221971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Current trade settlement process is manual and time-intensive.</a:t>
            </a:r>
          </a:p>
          <a:p>
            <a:pPr lvl="0"/>
            <a:r>
              <a:rPr lang="en-IN" dirty="0"/>
              <a:t>Goal: automate trade settlements via dashboard directly on WSO and MCH applications.</a:t>
            </a:r>
          </a:p>
          <a:p>
            <a:pPr lvl="0"/>
            <a:r>
              <a:rPr lang="en-IN" dirty="0"/>
              <a:t>Expected benefit: faster settlement, accuracy in fee direction handling, and reduced manual errors.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675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B6FE-F7A3-E41E-7DF2-7702B799C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Situation / Problem Statement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38201-074C-8B7F-8A95-F0809E2B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2684087"/>
          </a:xfrm>
        </p:spPr>
        <p:txBody>
          <a:bodyPr/>
          <a:lstStyle/>
          <a:p>
            <a:pPr lvl="0"/>
            <a:r>
              <a:rPr lang="en-IN" dirty="0"/>
              <a:t>Trades currently received in dashboard, settled manually in two systems.</a:t>
            </a:r>
          </a:p>
          <a:p>
            <a:pPr lvl="0"/>
            <a:r>
              <a:rPr lang="en-IN" dirty="0"/>
              <a:t>Manual intervention causes delays, inconsistencies, and risk of errors.</a:t>
            </a:r>
          </a:p>
          <a:p>
            <a:pPr lvl="0"/>
            <a:r>
              <a:rPr lang="en-IN" dirty="0"/>
              <a:t>No automatic update between WSO and MCH post-settlement.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6680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F281-2DC7-5190-9CD7-512B52B7A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Project Background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14926-34EA-AD49-96DF-725B729D9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005662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The manual process has existed since initial dashboard implementation.</a:t>
            </a:r>
          </a:p>
          <a:p>
            <a:pPr lvl="0"/>
            <a:r>
              <a:rPr lang="en-IN" dirty="0"/>
              <a:t>Business growth has increased trade volume, making manual updates unsustainable.</a:t>
            </a:r>
          </a:p>
          <a:p>
            <a:pPr lvl="0"/>
            <a:r>
              <a:rPr lang="en-IN" dirty="0"/>
              <a:t>Automating will align with the organization’s goal of operational efficiency and accuracy.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573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2505A-1175-82E5-EB61-3A82511AF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DD675-CD79-2689-506F-66E652047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172810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Automate settlement of trades on both WSO and MCH.</a:t>
            </a:r>
          </a:p>
          <a:p>
            <a:pPr lvl="0"/>
            <a:r>
              <a:rPr lang="en-IN" dirty="0"/>
              <a:t>Ensure correct fee direction handling for buy and sell trades.</a:t>
            </a:r>
          </a:p>
          <a:p>
            <a:pPr lvl="0"/>
            <a:r>
              <a:rPr lang="en-IN" dirty="0"/>
              <a:t>Update MCH automatically once settlement is complete in WSO.</a:t>
            </a:r>
          </a:p>
          <a:p>
            <a:pPr lvl="0"/>
            <a:r>
              <a:rPr lang="en-IN" dirty="0"/>
              <a:t>Improve accuracy, timeliness, and transparency of trade processing.</a:t>
            </a:r>
          </a:p>
        </p:txBody>
      </p:sp>
    </p:spTree>
    <p:extLst>
      <p:ext uri="{BB962C8B-B14F-4D97-AF65-F5344CB8AC3E}">
        <p14:creationId xmlns:p14="http://schemas.microsoft.com/office/powerpoint/2010/main" val="1119360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8B191-EC93-FFA9-3F8C-9ED0041E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Proposed Solution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9EC86-954C-0456-D008-2EF61052D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1966333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Integrate the dashboard with WSO and MCH through automation APIs.</a:t>
            </a:r>
          </a:p>
          <a:p>
            <a:pPr lvl="0"/>
            <a:r>
              <a:rPr lang="en-IN" dirty="0"/>
              <a:t>Automate data flow for trade amount, counterparties, fees, and settlement details.</a:t>
            </a:r>
          </a:p>
          <a:p>
            <a:pPr lvl="0"/>
            <a:r>
              <a:rPr lang="en-IN" dirty="0"/>
              <a:t>Apply business logic for buy/sell fee direction within automation rules.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503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5FBD-D76D-B56B-119A-157259327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E9D3A-1ECF-3B48-3B27-EA82287DA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2221971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100% reduction in manual settlement effort.</a:t>
            </a:r>
          </a:p>
          <a:p>
            <a:pPr lvl="0"/>
            <a:r>
              <a:rPr lang="en-IN" dirty="0"/>
              <a:t>Improved accuracy in fee application.</a:t>
            </a:r>
          </a:p>
          <a:p>
            <a:pPr lvl="0"/>
            <a:r>
              <a:rPr lang="en-IN" dirty="0"/>
              <a:t>Trade settlement turnaround time reduced by 50%.</a:t>
            </a:r>
          </a:p>
          <a:p>
            <a:pPr lvl="0"/>
            <a:r>
              <a:rPr lang="en-IN" dirty="0"/>
              <a:t>Real-time synchronization between WSO and MCH confirmed via dashboard logs.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942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4A400-4953-6EE7-15D7-3C9233246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Methods / Approach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5A722-A880-6491-6DDE-32AEFC5C3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2457945"/>
          </a:xfrm>
        </p:spPr>
        <p:txBody>
          <a:bodyPr>
            <a:normAutofit lnSpcReduction="10000"/>
          </a:bodyPr>
          <a:lstStyle/>
          <a:p>
            <a:pPr lvl="0"/>
            <a:r>
              <a:rPr lang="en-IN" dirty="0"/>
              <a:t>Conduct requirement analysis and design automation logic.</a:t>
            </a:r>
          </a:p>
          <a:p>
            <a:pPr lvl="0"/>
            <a:r>
              <a:rPr lang="en-IN" dirty="0"/>
              <a:t>Develop integration APIs between dashboard, WSO, and MCH.</a:t>
            </a:r>
          </a:p>
          <a:p>
            <a:pPr lvl="0"/>
            <a:r>
              <a:rPr lang="en-IN" dirty="0"/>
              <a:t>Test buy/sell trade scenarios and fee direction handling.</a:t>
            </a:r>
          </a:p>
          <a:p>
            <a:r>
              <a:rPr lang="en-IN" dirty="0"/>
              <a:t>Deploy automation and monitor settlement logs</a:t>
            </a:r>
          </a:p>
          <a:p>
            <a:r>
              <a:rPr lang="en-IN" dirty="0"/>
              <a:t>Agile Methodology</a:t>
            </a:r>
          </a:p>
          <a:p>
            <a:r>
              <a:rPr lang="en-IN" dirty="0"/>
              <a:t>Java</a:t>
            </a:r>
          </a:p>
        </p:txBody>
      </p:sp>
    </p:spTree>
    <p:extLst>
      <p:ext uri="{BB962C8B-B14F-4D97-AF65-F5344CB8AC3E}">
        <p14:creationId xmlns:p14="http://schemas.microsoft.com/office/powerpoint/2010/main" val="2123173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AEF1-27B7-353D-1DB2-666B0FDCB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Resources /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B94A2-D92D-71C2-60AA-B69C05DE9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625094"/>
          </a:xfrm>
        </p:spPr>
        <p:txBody>
          <a:bodyPr>
            <a:normAutofit/>
          </a:bodyPr>
          <a:lstStyle/>
          <a:p>
            <a:pPr lvl="0"/>
            <a:r>
              <a:rPr lang="en-IN" b="1" dirty="0"/>
              <a:t>People:</a:t>
            </a:r>
            <a:r>
              <a:rPr lang="en-IN" dirty="0"/>
              <a:t> Business Analyst, Developer, QA, System Admin.</a:t>
            </a:r>
          </a:p>
          <a:p>
            <a:pPr lvl="0"/>
            <a:r>
              <a:rPr lang="en-IN" b="1" dirty="0"/>
              <a:t>Time:</a:t>
            </a:r>
            <a:r>
              <a:rPr lang="en-IN" dirty="0"/>
              <a:t> 6–8 months estimated for design, development, and UAT.</a:t>
            </a:r>
          </a:p>
          <a:p>
            <a:pPr lvl="0"/>
            <a:r>
              <a:rPr lang="en-IN" b="1" dirty="0"/>
              <a:t>Budget:</a:t>
            </a:r>
            <a:r>
              <a:rPr lang="en-IN" dirty="0"/>
              <a:t> ₹2,00,00,000.00 (includes API development and testing).</a:t>
            </a:r>
          </a:p>
          <a:p>
            <a:pPr lvl="0"/>
            <a:r>
              <a:rPr lang="en-IN" b="1" dirty="0"/>
              <a:t>Dependency:</a:t>
            </a:r>
            <a:r>
              <a:rPr lang="en-IN" dirty="0"/>
              <a:t> Access to WSO &amp; MCH APIs and test environments.</a:t>
            </a:r>
          </a:p>
        </p:txBody>
      </p:sp>
    </p:spTree>
    <p:extLst>
      <p:ext uri="{BB962C8B-B14F-4D97-AF65-F5344CB8AC3E}">
        <p14:creationId xmlns:p14="http://schemas.microsoft.com/office/powerpoint/2010/main" val="622814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189</TotalTime>
  <Words>385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Ion</vt:lpstr>
      <vt:lpstr>“Trade Settlement Automation – WSO and MCH Integration”</vt:lpstr>
      <vt:lpstr>Executive Summary</vt:lpstr>
      <vt:lpstr>Situation / Problem Statement</vt:lpstr>
      <vt:lpstr>Project Background</vt:lpstr>
      <vt:lpstr>Project Objectives</vt:lpstr>
      <vt:lpstr>Proposed Solution</vt:lpstr>
      <vt:lpstr>Success Criteria</vt:lpstr>
      <vt:lpstr>Methods / Approach</vt:lpstr>
      <vt:lpstr>Resources / Dependencies</vt:lpstr>
      <vt:lpstr>Risks &amp; Mitigation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Arjun Raut</dc:creator>
  <cp:lastModifiedBy>Arjun Raut</cp:lastModifiedBy>
  <cp:revision>1</cp:revision>
  <dcterms:created xsi:type="dcterms:W3CDTF">2025-10-30T06:48:06Z</dcterms:created>
  <dcterms:modified xsi:type="dcterms:W3CDTF">2025-10-30T09:57:21Z</dcterms:modified>
</cp:coreProperties>
</file>