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3" r:id="rId4"/>
    <p:sldId id="274" r:id="rId5"/>
    <p:sldId id="258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IN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Hydrogen Reach. P2X</a:t>
            </a:r>
            <a:endParaRPr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 </a:t>
            </a:r>
            <a:r>
              <a:rPr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Yami</a:t>
            </a:r>
            <a:r>
              <a:rPr lang="en-GB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Chavhan</a:t>
            </a:r>
            <a:endParaRPr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Analyst</a:t>
            </a:r>
          </a:p>
          <a:p>
            <a:r>
              <a:rPr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Date: 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/0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/2025</a:t>
            </a:r>
            <a:endParaRPr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Approach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9"/>
            <a:ext cx="8229600" cy="5404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Establish cross-functional Agile team and define roles</a:t>
            </a:r>
          </a:p>
          <a:p>
            <a:pPr lvl="0">
              <a:buFontTx/>
              <a:buChar char="-"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Form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 Scrum team consisting of Product Owner, Business Analyst, Developers, QA/Testers, and SMEs. Clearly define roles and responsibilities using a RACI matrix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Define business and technical requirements through stakeholder collaboration</a:t>
            </a:r>
          </a:p>
          <a:p>
            <a:pPr lvl="0">
              <a:buFontTx/>
              <a:buChar char="-"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Conduct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workshops, interviews, and document reviews with stakeholders to elicit and validate business needs. Translate these into epics, user stories, and acceptance criteria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Develop and prioritize product backlog using Agile practices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Collaboratively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create a prioritized product backlog. Use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MoSCoW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or WSJF for prioritization, and estimate complexity points for sprint planning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715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Approach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9"/>
            <a:ext cx="8229600" cy="5404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Iterative development and sprint-based delivery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Follow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Scrum framework with sprint planning, daily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standups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, sprint reviews, and retrospectives. Deliver functional features incrementally, enabling early feedback and course correction.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Enhance existing features based on usage feedback and performance data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Identify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bottlenecks or user-reported issues in current modules. Redesign or optimize them based on performance benchmarks and updated business needs.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Train users and support staff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Conduct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training sessions and create user manuals for end users and technical support staff. Provide hands-on walkthroughs and sandbox access.</a:t>
            </a: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315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Approach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9"/>
            <a:ext cx="8229600" cy="5404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▪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Establish post-launch support and monitoring process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Set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up helpdesk or support workflow for issue tracking. Define SLAs for resolution. Monitor system performance, uptime, and usage for continuous improvement.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Go Live with the solution and conduct post-implementation review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Transition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solution into production with change control. Validate Go Live readiness with checklists, data migration validation (if applicable), and stakeholder sign-off. Conduct a retrospective after deployment to capture lessons learned.</a:t>
            </a: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54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9"/>
            <a:ext cx="8229600" cy="49268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team members from the client’s energy operations and IT Services (ITS) departments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roles include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Product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Owner (from business)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Business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Analyst (requirement gathering, backlog grooming)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Scrum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Solution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Architects &amp; Developers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QA/Testers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DevOps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&amp; Support Engineers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Subject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Matter Experts (SMEs) from hydrogen/power domain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End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Users for UAT and feedback</a:t>
            </a: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151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3837"/>
            <a:ext cx="8229600" cy="52134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Project to be implemented within 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months </a:t>
            </a: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Time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allocated for: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Requirement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gathering and prioritization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Iterative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development (5–6 sprints)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Testing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and user feedback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Training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, deployment, and 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stabilization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Total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project budget allocated for: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Hardware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(if applicable)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Software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licensing or subscriptions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Training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programs for users and technical staff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Professional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services (BA, development, QA, Agile coaching)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Estimated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not to exceed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. 2crore</a:t>
            </a:r>
          </a:p>
          <a:p>
            <a:pPr lvl="0"/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720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486"/>
            <a:ext cx="8229600" cy="27159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  <a:r>
              <a:rPr lang="en-IN" sz="2000" b="1" dirty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Budget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allocation for: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Third-party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software/vendor evaluations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Site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visits to hydrogen plants or partner facilities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Dataquest/industry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research reports to support solution selection and 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benchmarking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Not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to exceed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. 1000000</a:t>
            </a:r>
          </a:p>
          <a:p>
            <a:pPr lvl="0"/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250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&amp; Dependencies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8303"/>
            <a:ext cx="8229600" cy="5404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Risk: Existing system familiarity and user resistance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current system has been in place for over N years, and users are highly familiar with its workflows, even if outdated.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Risk Impact: Users may resist adopting the new system due to comfort with the legacy interface.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Mitigation: Involve users early through demos, feedback loops, and tailored training sessions to promote buy-in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: Difficulty in cost justification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Quantifying the ROI in terms of usability improvements, quality of data, speed of accessibility, and support simplification may be challenging.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Risk Impact: Senior management may question the value of investment if benefits are not clearly measurable.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Mitigation: Use clear metrics (e.g., reduction in manual effort, faster issue response, reduced downtime) and compare pre/post-implementation KPIs to demonstrate improvement</a:t>
            </a:r>
          </a:p>
          <a:p>
            <a:pPr marL="0" lvl="0" indent="0">
              <a:buNone/>
            </a:pPr>
            <a:endParaRPr lang="en-IN" sz="2000" dirty="0"/>
          </a:p>
          <a:p>
            <a:pPr lvl="0"/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595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&amp; Dependencies</a:t>
            </a:r>
            <a:r>
              <a:rPr lang="en-IN" sz="2800" dirty="0"/>
              <a:t/>
            </a:r>
            <a:br>
              <a:rPr lang="en-IN" sz="2800" dirty="0"/>
            </a:b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1948"/>
            <a:ext cx="8229600" cy="5404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Dependency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: Timely involvement of SMEs and stakeholders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Project success depends on regular availability of subject matter experts and business users for requirements validation, testing, and reviews.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Mitigation: Schedule stakeholder availability upfront and assign backup reviewers where possible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Dependency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: Integration with existing energy infrastructure systems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New modules must interface with legacy platforms, sensors, or SCADA systems.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Mitigation: Involve technical architects early to assess feasibility, define APIs, and manage data flow dependencies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: Vendor performance and third-party software readiness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Dependencies on third-party tools or APIs (e.g., analytics dashboards, alerting engines) may cause delays.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Mitigation: Perform early vendor evaluations, set clear SLAs, and conduct readiness checks in parallel with internal development.</a:t>
            </a:r>
          </a:p>
          <a:p>
            <a:pPr marL="0" lvl="0" indent="0">
              <a:buNone/>
            </a:pPr>
            <a:endParaRPr lang="en-IN" sz="2000" dirty="0"/>
          </a:p>
          <a:p>
            <a:pPr lvl="0"/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885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62367"/>
            <a:ext cx="6400800" cy="1752600"/>
          </a:xfrm>
        </p:spPr>
        <p:txBody>
          <a:bodyPr>
            <a:norm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Completed by </a:t>
            </a:r>
            <a:r>
              <a:rPr lang="en-GB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Mr. Pandit</a:t>
            </a: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Sponsor: Mr. </a:t>
            </a:r>
            <a:r>
              <a:rPr lang="en-IN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Nishad</a:t>
            </a:r>
            <a:r>
              <a:rPr lang="en-IN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IN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IN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Manager: Mr. </a:t>
            </a:r>
            <a:r>
              <a:rPr lang="en-IN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Kalicharan</a:t>
            </a:r>
            <a:endParaRPr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35" y="262673"/>
            <a:ext cx="8229600" cy="817183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solidFill>
                  <a:schemeClr val="bg1"/>
                </a:solidFill>
              </a:rPr>
              <a:t/>
            </a:r>
            <a:br>
              <a:rPr lang="en-IN" sz="3600" b="1" dirty="0" smtClean="0">
                <a:solidFill>
                  <a:schemeClr val="bg1"/>
                </a:solidFill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735" y="1600200"/>
            <a:ext cx="8134065" cy="3135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Situation: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global shift towards clean and sustainable energy has accelerated investments in hydrogen and Power-to-X (P2X) technologies. Project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HydroReach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aims to support this transition by building a scalable and intelligent system that enables real-time monitoring, efficient control, and optimized use of hydrogen energy assets. The organization has initiated this Agile project to support innovation and digital transformation in its hydrogen infrastructure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35" y="262673"/>
            <a:ext cx="8229600" cy="817183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solidFill>
                  <a:schemeClr val="bg1"/>
                </a:solidFill>
              </a:rPr>
              <a:t/>
            </a:r>
            <a:br>
              <a:rPr lang="en-IN" sz="3600" b="1" dirty="0" smtClean="0">
                <a:solidFill>
                  <a:schemeClr val="bg1"/>
                </a:solidFill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502" y="1600200"/>
            <a:ext cx="8134065" cy="31355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Current systems lack integration and automation, resulting in manual operations, limited visibility, and slower response times.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Existing features/modules are outdated, lack scalability, and do not support real-time data processing or mobile responsiveness.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Operational inefficiencies, data silos, and limited analytics reduce the ability of stakeholders to make informed decisions quickly.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There is no centralized platform that enables intelligent monitoring, predictive maintenance, or proactive issue resolution.</a:t>
            </a: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62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35" y="262673"/>
            <a:ext cx="8229600" cy="817183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3600" b="1" dirty="0">
                <a:solidFill>
                  <a:schemeClr val="bg1"/>
                </a:solidFill>
              </a:rPr>
              <a:t/>
            </a:r>
            <a:br>
              <a:rPr lang="en-IN" sz="3600" b="1" dirty="0">
                <a:solidFill>
                  <a:schemeClr val="bg1"/>
                </a:solidFill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502" y="1600200"/>
            <a:ext cx="8134065" cy="31355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</a:p>
          <a:p>
            <a:pPr lvl="0"/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Build a new digital platform from scratch that supports end-to-end hydrogen monitoring and management.</a:t>
            </a:r>
          </a:p>
          <a:p>
            <a:pPr lvl="0"/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Enhance 4–5 existing modules to meet modern performance, UX/UI, and automation standards.</a:t>
            </a:r>
          </a:p>
          <a:p>
            <a:pPr lvl="0"/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Leverage Agile to deliver incrementally, incorporate real-time stakeholder feedback, and ensure early value realization.</a:t>
            </a:r>
          </a:p>
          <a:p>
            <a:pPr lvl="0"/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Enable real-time dashboards, mobile support, and predictive analytics to empower faster, smarter decision-making.</a:t>
            </a:r>
          </a:p>
          <a:p>
            <a:pPr lvl="0"/>
            <a:r>
              <a:rPr lang="en-IN" sz="2200" dirty="0">
                <a:latin typeface="Arial" panose="020B0604020202020204" pitchFamily="34" charset="0"/>
                <a:cs typeface="Arial" panose="020B0604020202020204" pitchFamily="34" charset="0"/>
              </a:rPr>
              <a:t>Position the organization as a technology leader in the hydrogen space, aligned with global energy transition goals.</a:t>
            </a: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884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</a:t>
            </a: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 (Goals):</a:t>
            </a: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0186"/>
            <a:ext cx="8229600" cy="33300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purpose of this project is to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analyze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, design, develop, and enhance digital solutions that enable efficient monitoring, management, and optimization of hydrogen production and usage as part of the Power2X expansion initiative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This initiative aims to: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Develop new features and dashboards from scratch to support real-time data tracking, operational control, and system alerts.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Enhance 4–5 existing modules to improve performance, scalability, user experience, and automation capabilities.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Support the organization’s transition toward clean energy through digital innovation and Agile delivery.</a:t>
            </a:r>
          </a:p>
          <a:p>
            <a:pPr lvl="0"/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Deliver incremental value to stakeholders by prioritizing business needs and enabling informed decision-making through data-driven insights.</a:t>
            </a: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35" y="262673"/>
            <a:ext cx="8229600" cy="817183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solidFill>
                  <a:schemeClr val="bg1"/>
                </a:solidFill>
              </a:rPr>
              <a:t/>
            </a:r>
            <a:br>
              <a:rPr lang="en-IN" sz="3600" b="1" dirty="0" smtClean="0">
                <a:solidFill>
                  <a:schemeClr val="bg1"/>
                </a:solidFill>
              </a:rPr>
            </a:br>
            <a:r>
              <a:rPr lang="en-IN" sz="3600" b="1" dirty="0" smtClean="0">
                <a:solidFill>
                  <a:schemeClr val="bg1"/>
                </a:solidFill>
              </a:rPr>
              <a:t/>
            </a:r>
            <a:br>
              <a:rPr lang="en-IN" sz="3600" b="1" dirty="0" smtClean="0">
                <a:solidFill>
                  <a:schemeClr val="bg1"/>
                </a:solidFill>
              </a:rPr>
            </a:br>
            <a:r>
              <a:rPr lang="en-IN" sz="3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IN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(Project Hydrogen Reach):</a:t>
            </a: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502" y="1600200"/>
            <a:ext cx="8134065" cy="31355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▪ Solution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selection according to design criteria, specifications, and requirements</a:t>
            </a:r>
          </a:p>
          <a:p>
            <a:pPr marL="0" lv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Identify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and finalize the most suitable solution architecture and components based on defined technical, operational, and business requirements for the hydrogen monitoring and control system.</a:t>
            </a:r>
          </a:p>
          <a:p>
            <a:pPr marL="0" indent="0">
              <a:buNone/>
            </a:pPr>
            <a:endParaRPr lang="en-IN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▪ Solution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prototyping and testing</a:t>
            </a:r>
          </a:p>
          <a:p>
            <a:pPr marL="0" lv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Develop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functional prototypes and conduct iterative testing (unit, integration, UAT) to validate user stories and ensure solution viability, usability, and performance.</a:t>
            </a:r>
          </a:p>
          <a:p>
            <a:pPr marL="0" indent="0">
              <a:buNone/>
            </a:pP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▪ Develop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new digital features for real-time hydrogen data tracking and alerting</a:t>
            </a:r>
          </a:p>
          <a:p>
            <a:pPr marL="0" lv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Build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core modules from scratch that allow stakeholders to monitor hydrogen production, storage, and system health in real time via a web and/or mobile interface.</a:t>
            </a: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111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35" y="262673"/>
            <a:ext cx="8229600" cy="817183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3600" b="1" dirty="0" smtClean="0">
                <a:solidFill>
                  <a:schemeClr val="bg1"/>
                </a:solidFill>
              </a:rPr>
              <a:t/>
            </a:r>
            <a:br>
              <a:rPr lang="en-IN" sz="3600" b="1" dirty="0" smtClean="0">
                <a:solidFill>
                  <a:schemeClr val="bg1"/>
                </a:solidFill>
              </a:rPr>
            </a:br>
            <a:r>
              <a:rPr lang="en-IN" sz="3600" b="1" dirty="0" smtClean="0">
                <a:solidFill>
                  <a:schemeClr val="bg1"/>
                </a:solidFill>
              </a:rPr>
              <a:t/>
            </a:r>
            <a:br>
              <a:rPr lang="en-IN" sz="3600" b="1" dirty="0" smtClean="0">
                <a:solidFill>
                  <a:schemeClr val="bg1"/>
                </a:solidFill>
              </a:rPr>
            </a:br>
            <a:r>
              <a:rPr lang="en-IN" sz="3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en-IN" sz="3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(Project Hydrogen Reach):</a:t>
            </a: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502" y="1600200"/>
            <a:ext cx="8134065" cy="31355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▪ Enhance 4–5 existing features for improved efficiency, user experience, and automation</a:t>
            </a:r>
          </a:p>
          <a:p>
            <a:pPr marL="0" lv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Redesign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or extend current system functionalities to optimize workflows, reduce manual intervention, and align with updated performance standards.</a:t>
            </a:r>
          </a:p>
          <a:p>
            <a:pPr marL="0" indent="0">
              <a:buNone/>
            </a:pPr>
            <a:endParaRPr lang="en-IN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▪ Ensure solution compliance with safety, environmental, and data security regulations</a:t>
            </a:r>
          </a:p>
          <a:p>
            <a:pPr marL="0" lv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Incorporate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required compliance measures (e.g., emissions reporting, audit logging, user access controls) as per industry standards and local energy laws.</a:t>
            </a:r>
          </a:p>
          <a:p>
            <a:pPr marL="0" indent="0">
              <a:buNone/>
            </a:pP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▪ Deliver business value through Agile methodology</a:t>
            </a:r>
          </a:p>
          <a:p>
            <a:pPr marL="0" lvl="0" indent="0">
              <a:buNone/>
            </a:pPr>
            <a:r>
              <a:rPr lang="en-IN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- Use </a:t>
            </a:r>
            <a:r>
              <a:rPr lang="en-IN" sz="8000" dirty="0">
                <a:latin typeface="Arial" panose="020B0604020202020204" pitchFamily="34" charset="0"/>
                <a:cs typeface="Arial" panose="020B0604020202020204" pitchFamily="34" charset="0"/>
              </a:rPr>
              <a:t>iterative delivery (Scrum sprints) to prioritize high-value features, incorporate stakeholder feedback continuously, and ensure that the solution meets evolving business needs.</a:t>
            </a:r>
          </a:p>
          <a:p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338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</a:t>
            </a: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9"/>
            <a:ext cx="8229600" cy="33300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Improve data availability and accessibility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Ensure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hydrogen-related operational data (production levels, pressure, storage, flow rates) is available in real-time through centralized dashboards and accessible via web/mobile platforms for all authorized users.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▪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Reduce system downtime, wait time, and response time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Enhance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platform stability and scalability to minimize unplanned downtime; optimize data load and system response times to improve user experience and reduce delays in monitoring and decision-making.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Enable proactive alerting and faster issue resolution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Implement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intelligent alert mechanisms and escalation workflows to ensure that any operational anomalies or safety risks are reported and acted upon within defined SLA timelines.</a:t>
            </a: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472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535"/>
          </a:xfrm>
          <a:solidFill>
            <a:schemeClr val="tx1">
              <a:lumMod val="65000"/>
              <a:lumOff val="3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</a:t>
            </a:r>
            <a:r>
              <a:rPr lang="en-IN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en-IN" sz="3200" dirty="0"/>
              <a:t/>
            </a:r>
            <a:br>
              <a:rPr lang="en-IN" sz="3200" dirty="0"/>
            </a:br>
            <a:r>
              <a:rPr lang="en-IN" sz="3600" dirty="0"/>
              <a:t/>
            </a:r>
            <a:br>
              <a:rPr lang="en-IN" sz="3600" dirty="0"/>
            </a:b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39"/>
            <a:ext cx="8229600" cy="33300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Enhance usability and user satisfaction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Deliver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a clean, intuitive user interface and streamlined workflows that improve user productivity and satisfaction, verified through usability testing and post-implementation user feedback.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▪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Ensure delivery of prioritized features with high business value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Successfully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implement all planned new features and enhancements identified in the backlog, within the targeted sprints, and aligned with stakeholder priorities</a:t>
            </a: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▪ Maintain compliance with safety and energy regulations</a:t>
            </a:r>
          </a:p>
          <a:p>
            <a:pPr marL="0" lvl="0" indent="0">
              <a:buNone/>
            </a:pPr>
            <a:r>
              <a:rPr lang="en-I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Ensure 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solution adheres to environmental, safety, and industry-specific regulatory standards (e.g., ISO, H2 safety protocols, data protection).</a:t>
            </a:r>
          </a:p>
          <a:p>
            <a:pPr marL="0" indent="0">
              <a:buNone/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47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</TotalTime>
  <Words>1402</Words>
  <Application>Microsoft Office PowerPoint</Application>
  <PresentationFormat>On-screen Show (4:3)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Project Hydrogen Reach. P2X</vt:lpstr>
      <vt:lpstr> Situation </vt:lpstr>
      <vt:lpstr> Problem </vt:lpstr>
      <vt:lpstr> Opportunity </vt:lpstr>
      <vt:lpstr> Purpose Statement (Goals): </vt:lpstr>
      <vt:lpstr>  Project Objectives (Project Hydrogen Reach):  </vt:lpstr>
      <vt:lpstr>  Project Objectives (Project Hydrogen Reach):  </vt:lpstr>
      <vt:lpstr>  Success Criteria  </vt:lpstr>
      <vt:lpstr>  Success Criteria  </vt:lpstr>
      <vt:lpstr>   Methods / Approach   </vt:lpstr>
      <vt:lpstr>   Methods / Approach   </vt:lpstr>
      <vt:lpstr>   Methods / Approach   </vt:lpstr>
      <vt:lpstr>   Resources   </vt:lpstr>
      <vt:lpstr>   Resources   </vt:lpstr>
      <vt:lpstr>   Resources   </vt:lpstr>
      <vt:lpstr>   Risk &amp; Dependencies   </vt:lpstr>
      <vt:lpstr>   Risk &amp; Dependencies   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Client 360</dc:title>
  <dc:subject/>
  <dc:creator>Abhijit Pandit</dc:creator>
  <cp:keywords/>
  <dc:description>generated using python-pptx</dc:description>
  <cp:lastModifiedBy>Microsoft account</cp:lastModifiedBy>
  <cp:revision>81</cp:revision>
  <dcterms:created xsi:type="dcterms:W3CDTF">2013-01-27T09:14:16Z</dcterms:created>
  <dcterms:modified xsi:type="dcterms:W3CDTF">2025-07-08T09:13:44Z</dcterms:modified>
  <cp:category/>
</cp:coreProperties>
</file>