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5" r:id="rId10"/>
    <p:sldId id="263" r:id="rId11"/>
    <p:sldId id="264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1301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4237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146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9543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74621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26896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45235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238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867836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24075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7377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C91CF-247C-41E2-96FB-5D4A7A4F3E41}" type="datetimeFigureOut">
              <a:rPr lang="en-IN" smtClean="0"/>
              <a:t>17-10-2025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F63DA-8E08-4EF5-98FF-1B9DA759080E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8023479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IN" sz="4800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Graduate Admissions CRM</a:t>
            </a:r>
            <a:endParaRPr lang="en-IN" sz="4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                                        by J. </a:t>
            </a:r>
            <a:r>
              <a:rPr lang="en-US" b="1" dirty="0" err="1" smtClean="0">
                <a:solidFill>
                  <a:schemeClr val="tx1"/>
                </a:solidFill>
              </a:rPr>
              <a:t>Nisha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793448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Risks and Dependencies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Resistance to Change: Users may resist migrating from the current intuitive solution, impacting adoption and user satisfaction.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Difficulty in Cost Justification: Quantifying improvements in ease of use, information quality, and support/maintenance may pose challenges, hindering management's perception of the CRM system's value.</a:t>
            </a:r>
          </a:p>
          <a:p>
            <a:r>
              <a:rPr lang="en-US" sz="2800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Dependencies: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 Training: Effective training is essential to mitigate resistance and ensure smooth transition to the new CRM system.</a:t>
            </a:r>
          </a:p>
          <a:p>
            <a:pPr lvl="1"/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Stakeholder Communication: Continuous communication with stakeholders is vital to address concerns and demonstrate the benefits of the new system effectively.</a:t>
            </a:r>
          </a:p>
          <a:p>
            <a:endParaRPr lang="en-IN" dirty="0" smtClean="0"/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743454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880320"/>
          </a:xfrm>
        </p:spPr>
        <p:txBody>
          <a:bodyPr/>
          <a:lstStyle/>
          <a:p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endParaRPr lang="en-IN" b="1" dirty="0"/>
          </a:p>
        </p:txBody>
      </p:sp>
    </p:spTree>
    <p:extLst>
      <p:ext uri="{BB962C8B-B14F-4D97-AF65-F5344CB8AC3E}">
        <p14:creationId xmlns:p14="http://schemas.microsoft.com/office/powerpoint/2010/main" val="28011172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Purpose Statement (Goals)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Autofit/>
          </a:bodyPr>
          <a:lstStyle/>
          <a:p>
            <a:r>
              <a:rPr lang="en-US" sz="2400" dirty="0" smtClean="0"/>
              <a:t>To </a:t>
            </a:r>
            <a:r>
              <a:rPr lang="en-US" sz="2400" b="1" dirty="0" smtClean="0"/>
              <a:t>analyze</a:t>
            </a:r>
            <a:r>
              <a:rPr lang="en-US" sz="2400" dirty="0" smtClean="0"/>
              <a:t>, </a:t>
            </a:r>
            <a:r>
              <a:rPr lang="en-US" sz="2400" b="1" dirty="0" smtClean="0"/>
              <a:t>select</a:t>
            </a:r>
            <a:r>
              <a:rPr lang="en-US" sz="2400" dirty="0" smtClean="0"/>
              <a:t>, and </a:t>
            </a:r>
            <a:r>
              <a:rPr lang="en-US" sz="2400" b="1" dirty="0" smtClean="0"/>
              <a:t>implement</a:t>
            </a:r>
            <a:r>
              <a:rPr lang="en-US" sz="2400" dirty="0" smtClean="0"/>
              <a:t> a new candidate tracking / CRM system for graduate admissions</a:t>
            </a:r>
          </a:p>
          <a:p>
            <a:r>
              <a:rPr lang="en-US" sz="2400" dirty="0" smtClean="0"/>
              <a:t>Streamline admissions workflows, reduce manual overhead, and improve decision-making</a:t>
            </a:r>
          </a:p>
          <a:p>
            <a:r>
              <a:rPr lang="en-US" sz="2400" dirty="0" smtClean="0"/>
              <a:t>Enhance transparency, candidate experience, and data analytics capability</a:t>
            </a:r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313850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5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IN" b="1" dirty="0" smtClean="0"/>
              <a:t>Current Challenges &amp; Opportunities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11349"/>
            <a:ext cx="8229600" cy="4525963"/>
          </a:xfrm>
        </p:spPr>
        <p:txBody>
          <a:bodyPr>
            <a:normAutofit/>
          </a:bodyPr>
          <a:lstStyle/>
          <a:p>
            <a:r>
              <a:rPr lang="en-US" sz="2400" dirty="0" smtClean="0"/>
              <a:t>Multiple manual / fragmented systems leading to inefficiencies</a:t>
            </a:r>
          </a:p>
          <a:p>
            <a:r>
              <a:rPr lang="en-US" sz="2400" dirty="0" smtClean="0"/>
              <a:t>Loss of visibility into application stages / delays</a:t>
            </a:r>
          </a:p>
          <a:p>
            <a:r>
              <a:rPr lang="en-US" sz="2400" dirty="0" smtClean="0"/>
              <a:t>High administrative burden (document follow-ups, Email reminders)</a:t>
            </a:r>
          </a:p>
          <a:p>
            <a:r>
              <a:rPr lang="en-US" sz="2400" dirty="0" smtClean="0"/>
              <a:t>Difficulty in reporting, forecasting, and analytics</a:t>
            </a:r>
          </a:p>
          <a:p>
            <a:r>
              <a:rPr lang="en-US" sz="2400" b="1" dirty="0" smtClean="0"/>
              <a:t>Opportunity</a:t>
            </a:r>
            <a:r>
              <a:rPr lang="en-US" sz="2400" dirty="0" smtClean="0"/>
              <a:t>: replacing with a unified, scalable CRM solution</a:t>
            </a:r>
          </a:p>
          <a:p>
            <a:endParaRPr lang="en-US" sz="2400" dirty="0" smtClean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2783809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Project Objectives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Select a candidate tracking / CRM system aligned with needs</a:t>
            </a:r>
          </a:p>
          <a:p>
            <a:r>
              <a:rPr lang="en-US" dirty="0" smtClean="0"/>
              <a:t>Prototype and test the solution in relevant workflows</a:t>
            </a:r>
          </a:p>
          <a:p>
            <a:r>
              <a:rPr lang="en-US" dirty="0" smtClean="0"/>
              <a:t>Deploy configured system with integrations &amp; training</a:t>
            </a:r>
          </a:p>
          <a:p>
            <a:r>
              <a:rPr lang="en-US" dirty="0" smtClean="0"/>
              <a:t>Achieve measurable improvements (time, conversion, satisfaction)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16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Success </a:t>
            </a:r>
            <a:r>
              <a:rPr lang="en-IN" b="1" dirty="0" smtClean="0"/>
              <a:t>Criteria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involves enhancing records availability and accessibility, ensuring easy access to information, collateral, forms, and documents. </a:t>
            </a: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is measured by reducing system downtime, wait times, and improving system response times, optimizing efficiency, and enhancing user experience post-deployment.</a:t>
            </a:r>
            <a:endParaRPr lang="en-IN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9211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Methods/Approach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b="1" dirty="0" smtClean="0"/>
              <a:t>Requirements &amp; Stakeholder Alignment</a:t>
            </a:r>
            <a:r>
              <a:rPr lang="en-US" sz="2400" dirty="0" smtClean="0"/>
              <a:t> – workshops, interviews, requirement document</a:t>
            </a:r>
          </a:p>
          <a:p>
            <a:r>
              <a:rPr lang="en-US" sz="2400" b="1" dirty="0" smtClean="0"/>
              <a:t>Vendor Shortlisting &amp; Evaluation</a:t>
            </a:r>
            <a:r>
              <a:rPr lang="en-US" sz="2400" dirty="0" smtClean="0"/>
              <a:t> – RFI/RFP, demos, scoring</a:t>
            </a:r>
          </a:p>
          <a:p>
            <a:r>
              <a:rPr lang="en-US" sz="2400" b="1" dirty="0" smtClean="0"/>
              <a:t>Proof of Concept / Pilot</a:t>
            </a:r>
            <a:r>
              <a:rPr lang="en-US" sz="2400" dirty="0" smtClean="0"/>
              <a:t> – test key workflows, gather feedback</a:t>
            </a:r>
          </a:p>
          <a:p>
            <a:r>
              <a:rPr lang="en-US" sz="2400" b="1" dirty="0" smtClean="0"/>
              <a:t>Configuration, Integration &amp; Customization</a:t>
            </a:r>
            <a:r>
              <a:rPr lang="en-US" sz="2400" dirty="0" smtClean="0"/>
              <a:t> – set up pipelines, workflows, integrations</a:t>
            </a:r>
          </a:p>
          <a:p>
            <a:r>
              <a:rPr lang="it-IT" sz="2400" b="1" dirty="0" smtClean="0"/>
              <a:t>Data Migration &amp; Testing</a:t>
            </a:r>
            <a:r>
              <a:rPr lang="it-IT" sz="2400" dirty="0" smtClean="0"/>
              <a:t> – import legacy data, validate, QA</a:t>
            </a:r>
          </a:p>
          <a:p>
            <a:r>
              <a:rPr lang="en-US" sz="2400" b="1" dirty="0" smtClean="0"/>
              <a:t>Training, Change Management &amp; Deployment</a:t>
            </a:r>
            <a:r>
              <a:rPr lang="en-US" sz="2400" dirty="0" smtClean="0"/>
              <a:t> – user training, hand holding</a:t>
            </a:r>
          </a:p>
          <a:p>
            <a:r>
              <a:rPr lang="en-US" sz="2400" b="1" dirty="0" smtClean="0"/>
              <a:t>Go Live &amp; Post-Launch Support</a:t>
            </a:r>
            <a:r>
              <a:rPr lang="en-US" sz="2400" dirty="0" smtClean="0"/>
              <a:t> – monitor, address issues, continuous improvement</a:t>
            </a:r>
          </a:p>
          <a:p>
            <a:endParaRPr lang="en-US" sz="2400" dirty="0" smtClean="0"/>
          </a:p>
          <a:p>
            <a:endParaRPr lang="en-IN" sz="2400" dirty="0"/>
          </a:p>
        </p:txBody>
      </p:sp>
    </p:spTree>
    <p:extLst>
      <p:ext uri="{BB962C8B-B14F-4D97-AF65-F5344CB8AC3E}">
        <p14:creationId xmlns:p14="http://schemas.microsoft.com/office/powerpoint/2010/main" val="15640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b="1" dirty="0"/>
              <a:t>O</a:t>
            </a:r>
            <a:r>
              <a:rPr lang="en-IN" b="1" dirty="0" smtClean="0"/>
              <a:t>verview of Agile </a:t>
            </a:r>
            <a:r>
              <a:rPr lang="en-IN" b="1" dirty="0"/>
              <a:t>M</a:t>
            </a:r>
            <a:r>
              <a:rPr lang="en-IN" b="1" dirty="0" smtClean="0"/>
              <a:t>odel </a:t>
            </a:r>
            <a:br>
              <a:rPr lang="en-IN" b="1" dirty="0" smtClean="0"/>
            </a:b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Agile is a software development methodology that divides projects into small, manageable units called iterations or sprints, typically lasting 1–4 weeks. Each sprint involves cross-functional teams working on planning, design, coding, testing, and reviewing. At the end of each sprint, a working product increment is delivered, allowing for continuous feedback and adaptation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30670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 smtClean="0"/>
              <a:t>Resources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People / Roles:</a:t>
            </a:r>
            <a:r>
              <a:rPr lang="en-US" dirty="0" smtClean="0"/>
              <a:t> Project manager, IT lead, admissions domain expert, vendor consultants, testers, trainers</a:t>
            </a:r>
          </a:p>
          <a:p>
            <a:r>
              <a:rPr lang="en-US" b="1" dirty="0" smtClean="0"/>
              <a:t>Time / Duration:</a:t>
            </a:r>
            <a:r>
              <a:rPr lang="en-US" dirty="0" smtClean="0"/>
              <a:t> 6–9 months from kick-off to full deployment</a:t>
            </a:r>
          </a:p>
          <a:p>
            <a:r>
              <a:rPr lang="en-US" b="1" dirty="0" smtClean="0"/>
              <a:t>Financials:</a:t>
            </a:r>
            <a:r>
              <a:rPr lang="en-US" dirty="0" smtClean="0"/>
              <a:t> licensing fees, vendor services, training, contingency</a:t>
            </a:r>
          </a:p>
          <a:p>
            <a:r>
              <a:rPr lang="en-US" b="1" dirty="0" smtClean="0"/>
              <a:t>Other needs:</a:t>
            </a:r>
            <a:r>
              <a:rPr lang="en-US" dirty="0" smtClean="0"/>
              <a:t> hardware / hosting, backup systems, evaluation visits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268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Importance of Agile Model in CRM Projects</a:t>
            </a:r>
            <a:endParaRPr lang="en-IN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</a:t>
            </a:r>
            <a:r>
              <a:rPr lang="en-US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Agile model </a:t>
            </a:r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is vital in CRM projects for its systematic approach, ensuring thorough planning and clear progression from requirements to deployment.</a:t>
            </a:r>
          </a:p>
          <a:p>
            <a:r>
              <a:rPr lang="en-US" dirty="0" smtClean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facilitates comprehensive documentation, minimizing risks and ensuring alignment with customer needs, ultimately delivering a strong CRM system that enhances customer relationships and drives business growth.</a:t>
            </a:r>
            <a:endParaRPr lang="en-IN" dirty="0" smtClean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50471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551</Words>
  <Application>Microsoft Office PowerPoint</Application>
  <PresentationFormat>On-screen Show (4:3)</PresentationFormat>
  <Paragraphs>46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Graduate Admissions CRM</vt:lpstr>
      <vt:lpstr>Purpose Statement (Goals)</vt:lpstr>
      <vt:lpstr>Current Challenges &amp; Opportunities</vt:lpstr>
      <vt:lpstr>Project Objectives</vt:lpstr>
      <vt:lpstr>Success Criteria</vt:lpstr>
      <vt:lpstr>Methods/Approach</vt:lpstr>
      <vt:lpstr>Overview of Agile Model  </vt:lpstr>
      <vt:lpstr>Resources</vt:lpstr>
      <vt:lpstr>Importance of Agile Model in CRM Projects</vt:lpstr>
      <vt:lpstr>Risks and Dependencies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Customer Relationship Management</dc:title>
  <dc:creator>DELL</dc:creator>
  <cp:lastModifiedBy>DELL</cp:lastModifiedBy>
  <cp:revision>8</cp:revision>
  <dcterms:created xsi:type="dcterms:W3CDTF">2025-10-16T16:41:09Z</dcterms:created>
  <dcterms:modified xsi:type="dcterms:W3CDTF">2025-10-17T03:54:27Z</dcterms:modified>
</cp:coreProperties>
</file>