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310"/>
    <p:restoredTop sz="94677"/>
  </p:normalViewPr>
  <p:slideViewPr>
    <p:cSldViewPr snapToGrid="0">
      <p:cViewPr varScale="1">
        <p:scale>
          <a:sx n="101" d="100"/>
          <a:sy n="101" d="100"/>
        </p:scale>
        <p:origin x="58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3B8204-CE25-0B45-9835-38CAED76E568}" type="datetimeFigureOut">
              <a:rPr lang="en-US" smtClean="0"/>
              <a:t>7/4/25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A7AF7C-C2DD-F14B-B59D-044848731B38}" type="slidenum">
              <a:rPr lang="en-US" smtClean="0"/>
              <a:t>‹#›</a:t>
            </a:fld>
            <a:endParaRPr lang="en-US"/>
          </a:p>
        </p:txBody>
      </p:sp>
    </p:spTree>
    <p:extLst>
      <p:ext uri="{BB962C8B-B14F-4D97-AF65-F5344CB8AC3E}">
        <p14:creationId xmlns:p14="http://schemas.microsoft.com/office/powerpoint/2010/main" val="3212058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2A7AF7C-C2DD-F14B-B59D-044848731B38}" type="slidenum">
              <a:rPr lang="en-US" smtClean="0"/>
              <a:t>11</a:t>
            </a:fld>
            <a:endParaRPr lang="en-US"/>
          </a:p>
        </p:txBody>
      </p:sp>
    </p:spTree>
    <p:extLst>
      <p:ext uri="{BB962C8B-B14F-4D97-AF65-F5344CB8AC3E}">
        <p14:creationId xmlns:p14="http://schemas.microsoft.com/office/powerpoint/2010/main" val="3768163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GB"/>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A55FCF67-4D75-C548-979B-49EB8008193C}" type="datetimeFigureOut">
              <a:rPr lang="en-US" smtClean="0"/>
              <a:t>7/4/25</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DBC7CB9E-FEC8-C04D-9A4B-50216956AB47}"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41024269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5FCF67-4D75-C548-979B-49EB8008193C}" type="datetimeFigureOut">
              <a:rPr lang="en-US" smtClean="0"/>
              <a:t>7/4/25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2686909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5FCF67-4D75-C548-979B-49EB8008193C}" type="datetimeFigureOut">
              <a:rPr lang="en-US" smtClean="0"/>
              <a:t>7/4/25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248943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5FCF67-4D75-C548-979B-49EB8008193C}" type="datetimeFigureOut">
              <a:rPr lang="en-US" smtClean="0"/>
              <a:t>7/4/25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728300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A55FCF67-4D75-C548-979B-49EB8008193C}" type="datetimeFigureOut">
              <a:rPr lang="en-US" smtClean="0"/>
              <a:t>7/4/25</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DBC7CB9E-FEC8-C04D-9A4B-50216956AB47}"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11083255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GB"/>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55FCF67-4D75-C548-979B-49EB8008193C}" type="datetimeFigureOut">
              <a:rPr lang="en-US" smtClean="0"/>
              <a:t>7/4/25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251656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GB"/>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A55FCF67-4D75-C548-979B-49EB8008193C}" type="datetimeFigureOut">
              <a:rPr lang="en-US" smtClean="0"/>
              <a:t>7/4/25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1067053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A55FCF67-4D75-C548-979B-49EB8008193C}" type="datetimeFigureOut">
              <a:rPr lang="en-US" smtClean="0"/>
              <a:t>7/4/25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1817863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5FCF67-4D75-C548-979B-49EB8008193C}" type="datetimeFigureOut">
              <a:rPr lang="en-US" smtClean="0"/>
              <a:t>7/4/25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C7CB9E-FEC8-C04D-9A4B-50216956AB47}" type="slidenum">
              <a:rPr lang="en-US" smtClean="0"/>
              <a:t>‹#›</a:t>
            </a:fld>
            <a:endParaRPr lang="en-US"/>
          </a:p>
        </p:txBody>
      </p:sp>
    </p:spTree>
    <p:extLst>
      <p:ext uri="{BB962C8B-B14F-4D97-AF65-F5344CB8AC3E}">
        <p14:creationId xmlns:p14="http://schemas.microsoft.com/office/powerpoint/2010/main" val="1790085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GB"/>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5FCF67-4D75-C548-979B-49EB8008193C}" type="datetimeFigureOut">
              <a:rPr lang="en-US" smtClean="0"/>
              <a:t>7/4/25</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BC7CB9E-FEC8-C04D-9A4B-50216956AB47}"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392441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A55FCF67-4D75-C548-979B-49EB8008193C}" type="datetimeFigureOut">
              <a:rPr lang="en-US" smtClean="0"/>
              <a:t>7/4/25</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DBC7CB9E-FEC8-C04D-9A4B-50216956AB47}"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22574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A55FCF67-4D75-C548-979B-49EB8008193C}" type="datetimeFigureOut">
              <a:rPr lang="en-US" smtClean="0"/>
              <a:t>7/4/25</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DBC7CB9E-FEC8-C04D-9A4B-50216956AB47}"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187714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7ACA9-9D21-3957-6710-E6CF65EC92EC}"/>
              </a:ext>
            </a:extLst>
          </p:cNvPr>
          <p:cNvSpPr>
            <a:spLocks noGrp="1"/>
          </p:cNvSpPr>
          <p:nvPr>
            <p:ph type="ctrTitle"/>
          </p:nvPr>
        </p:nvSpPr>
        <p:spPr>
          <a:xfrm>
            <a:off x="1523742" y="1727844"/>
            <a:ext cx="9144000" cy="1085578"/>
          </a:xfrm>
        </p:spPr>
        <p:txBody>
          <a:bodyPr/>
          <a:lstStyle/>
          <a:p>
            <a:r>
              <a:rPr lang="en-US" dirty="0"/>
              <a:t>CRM Application</a:t>
            </a:r>
          </a:p>
        </p:txBody>
      </p:sp>
      <p:sp>
        <p:nvSpPr>
          <p:cNvPr id="3" name="Subtitle 2">
            <a:extLst>
              <a:ext uri="{FF2B5EF4-FFF2-40B4-BE49-F238E27FC236}">
                <a16:creationId xmlns:a16="http://schemas.microsoft.com/office/drawing/2014/main" id="{83361983-CB71-4D47-3561-9E14AA4AAAA1}"/>
              </a:ext>
            </a:extLst>
          </p:cNvPr>
          <p:cNvSpPr>
            <a:spLocks noGrp="1"/>
          </p:cNvSpPr>
          <p:nvPr>
            <p:ph type="subTitle" idx="1"/>
          </p:nvPr>
        </p:nvSpPr>
        <p:spPr/>
        <p:txBody>
          <a:bodyPr>
            <a:normAutofit fontScale="92500" lnSpcReduction="10000"/>
          </a:bodyPr>
          <a:lstStyle/>
          <a:p>
            <a:r>
              <a:rPr lang="en-US" dirty="0"/>
              <a:t>Prepared By : -Bhumika Sahu						</a:t>
            </a:r>
          </a:p>
          <a:p>
            <a:r>
              <a:rPr lang="en-US" dirty="0"/>
              <a:t>Date– 04/07/2025</a:t>
            </a:r>
          </a:p>
        </p:txBody>
      </p:sp>
      <p:sp>
        <p:nvSpPr>
          <p:cNvPr id="4" name="TextBox 3">
            <a:extLst>
              <a:ext uri="{FF2B5EF4-FFF2-40B4-BE49-F238E27FC236}">
                <a16:creationId xmlns:a16="http://schemas.microsoft.com/office/drawing/2014/main" id="{DA4EC2C4-2AE6-5584-B4C6-71858CDCF03A}"/>
              </a:ext>
            </a:extLst>
          </p:cNvPr>
          <p:cNvSpPr txBox="1"/>
          <p:nvPr/>
        </p:nvSpPr>
        <p:spPr>
          <a:xfrm>
            <a:off x="-1112108" y="506627"/>
            <a:ext cx="184731"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33275935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26A98D3D-347B-0EF9-B1B8-7A7AF39DB3EB}"/>
              </a:ext>
            </a:extLst>
          </p:cNvPr>
          <p:cNvSpPr txBox="1"/>
          <p:nvPr/>
        </p:nvSpPr>
        <p:spPr>
          <a:xfrm>
            <a:off x="1224825" y="742543"/>
            <a:ext cx="7069873" cy="4247317"/>
          </a:xfrm>
          <a:prstGeom prst="rect">
            <a:avLst/>
          </a:prstGeom>
          <a:noFill/>
        </p:spPr>
        <p:txBody>
          <a:bodyPr wrap="square">
            <a:spAutoFit/>
          </a:bodyPr>
          <a:lstStyle/>
          <a:p>
            <a:r>
              <a:rPr lang="en-IN" dirty="0"/>
              <a:t>2. Technical Resources</a:t>
            </a:r>
          </a:p>
          <a:p>
            <a:pPr marL="285750" indent="-285750">
              <a:buFont typeface="Arial" panose="020B0604020202020204" pitchFamily="34" charset="0"/>
              <a:buChar char="•"/>
            </a:pPr>
            <a:r>
              <a:rPr lang="en-IN" dirty="0"/>
              <a:t>CRM Software Platform (existing or new module development)</a:t>
            </a:r>
          </a:p>
          <a:p>
            <a:pPr marL="285750" indent="-285750">
              <a:buFont typeface="Arial" panose="020B0604020202020204" pitchFamily="34" charset="0"/>
              <a:buChar char="•"/>
            </a:pPr>
            <a:r>
              <a:rPr lang="en-IN" dirty="0"/>
              <a:t>Mobile/Tablets for Sales Officers (if not already provided)</a:t>
            </a:r>
          </a:p>
          <a:p>
            <a:pPr marL="285750" indent="-285750">
              <a:buFont typeface="Arial" panose="020B0604020202020204" pitchFamily="34" charset="0"/>
              <a:buChar char="•"/>
            </a:pPr>
            <a:r>
              <a:rPr lang="en-IN" dirty="0"/>
              <a:t>Development Tools (IDE, version control, code repository)</a:t>
            </a:r>
          </a:p>
          <a:p>
            <a:pPr marL="285750" indent="-285750">
              <a:buFont typeface="Arial" panose="020B0604020202020204" pitchFamily="34" charset="0"/>
              <a:buChar char="•"/>
            </a:pPr>
            <a:r>
              <a:rPr lang="en-IN" dirty="0"/>
              <a:t>Testing Tools (manual testing templates or automated test scripts)</a:t>
            </a:r>
          </a:p>
          <a:p>
            <a:pPr marL="285750" indent="-285750">
              <a:buFont typeface="Arial" panose="020B0604020202020204" pitchFamily="34" charset="0"/>
              <a:buChar char="•"/>
            </a:pPr>
            <a:r>
              <a:rPr lang="en-IN" dirty="0"/>
              <a:t>Project Management Tool (e.g., MS Project, Jira, Trello)</a:t>
            </a:r>
          </a:p>
          <a:p>
            <a:pPr marL="285750" indent="-285750">
              <a:buFont typeface="Arial" panose="020B0604020202020204" pitchFamily="34" charset="0"/>
              <a:buChar char="•"/>
            </a:pPr>
            <a:r>
              <a:rPr lang="en-IN" dirty="0"/>
              <a:t>Training Materials (user manuals, video guides, FAQ documents)</a:t>
            </a:r>
          </a:p>
          <a:p>
            <a:pPr marL="285750" indent="-285750">
              <a:buFont typeface="Arial" panose="020B0604020202020204" pitchFamily="34" charset="0"/>
              <a:buChar char="•"/>
            </a:pPr>
            <a:r>
              <a:rPr lang="en-IN" dirty="0"/>
              <a:t>Cloud Storage/Servers (if CRM is hosted externally)</a:t>
            </a:r>
          </a:p>
          <a:p>
            <a:endParaRPr lang="en-IN" dirty="0"/>
          </a:p>
          <a:p>
            <a:r>
              <a:rPr lang="en-IN" dirty="0"/>
              <a:t>3. Financial Resources</a:t>
            </a:r>
          </a:p>
          <a:p>
            <a:pPr marL="285750" indent="-285750">
              <a:buFont typeface="Arial" panose="020B0604020202020204" pitchFamily="34" charset="0"/>
              <a:buChar char="•"/>
            </a:pPr>
            <a:r>
              <a:rPr lang="en-IN" dirty="0"/>
              <a:t>Development Costs (internal or outsourced CRM developers)</a:t>
            </a:r>
          </a:p>
          <a:p>
            <a:pPr marL="285750" indent="-285750">
              <a:buFont typeface="Arial" panose="020B0604020202020204" pitchFamily="34" charset="0"/>
              <a:buChar char="•"/>
            </a:pPr>
            <a:r>
              <a:rPr lang="en-IN" dirty="0"/>
              <a:t>Licensing Fees (if CRM tools/modules require licenses)</a:t>
            </a:r>
          </a:p>
          <a:p>
            <a:pPr marL="285750" indent="-285750">
              <a:buFont typeface="Arial" panose="020B0604020202020204" pitchFamily="34" charset="0"/>
              <a:buChar char="•"/>
            </a:pPr>
            <a:r>
              <a:rPr lang="en-IN" dirty="0"/>
              <a:t>Hardware Purchase (mobile devices for field sales staff, if required)</a:t>
            </a:r>
          </a:p>
          <a:p>
            <a:pPr marL="285750" indent="-285750">
              <a:buFont typeface="Arial" panose="020B0604020202020204" pitchFamily="34" charset="0"/>
              <a:buChar char="•"/>
            </a:pPr>
            <a:r>
              <a:rPr lang="en-IN" dirty="0"/>
              <a:t>Training Costs (materials, trainers, or sessions)</a:t>
            </a:r>
          </a:p>
          <a:p>
            <a:pPr marL="285750" indent="-285750">
              <a:buFont typeface="Arial" panose="020B0604020202020204" pitchFamily="34" charset="0"/>
              <a:buChar char="•"/>
            </a:pPr>
            <a:r>
              <a:rPr lang="en-IN" dirty="0"/>
              <a:t>Contingency Budget (10-15% buffer for unexpected costs)</a:t>
            </a:r>
            <a:endParaRPr lang="en-US" dirty="0"/>
          </a:p>
        </p:txBody>
      </p:sp>
    </p:spTree>
    <p:extLst>
      <p:ext uri="{BB962C8B-B14F-4D97-AF65-F5344CB8AC3E}">
        <p14:creationId xmlns:p14="http://schemas.microsoft.com/office/powerpoint/2010/main" val="2618980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FF4876-2DD6-ECEB-0B3C-AC80690C299E}"/>
              </a:ext>
            </a:extLst>
          </p:cNvPr>
          <p:cNvSpPr>
            <a:spLocks noGrp="1"/>
          </p:cNvSpPr>
          <p:nvPr>
            <p:ph type="title"/>
          </p:nvPr>
        </p:nvSpPr>
        <p:spPr>
          <a:xfrm>
            <a:off x="838200" y="365125"/>
            <a:ext cx="10290717" cy="515821"/>
          </a:xfrm>
        </p:spPr>
        <p:txBody>
          <a:bodyPr>
            <a:normAutofit fontScale="90000"/>
          </a:bodyPr>
          <a:lstStyle/>
          <a:p>
            <a:r>
              <a:rPr lang="en-IN" dirty="0">
                <a:solidFill>
                  <a:srgbClr val="000000"/>
                </a:solidFill>
                <a:effectLst/>
                <a:latin typeface="Helvetica" pitchFamily="2" charset="0"/>
              </a:rPr>
              <a:t>Risks:</a:t>
            </a:r>
            <a:endParaRPr lang="en-US" dirty="0"/>
          </a:p>
        </p:txBody>
      </p:sp>
      <p:graphicFrame>
        <p:nvGraphicFramePr>
          <p:cNvPr id="4" name="Content Placeholder 3">
            <a:extLst>
              <a:ext uri="{FF2B5EF4-FFF2-40B4-BE49-F238E27FC236}">
                <a16:creationId xmlns:a16="http://schemas.microsoft.com/office/drawing/2014/main" id="{E1711EB6-11C0-0260-2411-C65872353681}"/>
              </a:ext>
            </a:extLst>
          </p:cNvPr>
          <p:cNvGraphicFramePr>
            <a:graphicFrameLocks noGrp="1"/>
          </p:cNvGraphicFramePr>
          <p:nvPr>
            <p:ph idx="1"/>
            <p:extLst>
              <p:ext uri="{D42A27DB-BD31-4B8C-83A1-F6EECF244321}">
                <p14:modId xmlns:p14="http://schemas.microsoft.com/office/powerpoint/2010/main" val="1685870824"/>
              </p:ext>
            </p:extLst>
          </p:nvPr>
        </p:nvGraphicFramePr>
        <p:xfrm>
          <a:off x="724829" y="970156"/>
          <a:ext cx="10628971" cy="5467314"/>
        </p:xfrm>
        <a:graphic>
          <a:graphicData uri="http://schemas.openxmlformats.org/drawingml/2006/table">
            <a:tbl>
              <a:tblPr>
                <a:tableStyleId>{5C22544A-7EE6-4342-B048-85BDC9FD1C3A}</a:tableStyleId>
              </a:tblPr>
              <a:tblGrid>
                <a:gridCol w="1908202">
                  <a:extLst>
                    <a:ext uri="{9D8B030D-6E8A-4147-A177-3AD203B41FA5}">
                      <a16:colId xmlns:a16="http://schemas.microsoft.com/office/drawing/2014/main" val="2734704781"/>
                    </a:ext>
                  </a:extLst>
                </a:gridCol>
                <a:gridCol w="3466686">
                  <a:extLst>
                    <a:ext uri="{9D8B030D-6E8A-4147-A177-3AD203B41FA5}">
                      <a16:colId xmlns:a16="http://schemas.microsoft.com/office/drawing/2014/main" val="3380231708"/>
                    </a:ext>
                  </a:extLst>
                </a:gridCol>
                <a:gridCol w="992459">
                  <a:extLst>
                    <a:ext uri="{9D8B030D-6E8A-4147-A177-3AD203B41FA5}">
                      <a16:colId xmlns:a16="http://schemas.microsoft.com/office/drawing/2014/main" val="1532733692"/>
                    </a:ext>
                  </a:extLst>
                </a:gridCol>
                <a:gridCol w="4261624">
                  <a:extLst>
                    <a:ext uri="{9D8B030D-6E8A-4147-A177-3AD203B41FA5}">
                      <a16:colId xmlns:a16="http://schemas.microsoft.com/office/drawing/2014/main" val="3884440212"/>
                    </a:ext>
                  </a:extLst>
                </a:gridCol>
              </a:tblGrid>
              <a:tr h="664892">
                <a:tc>
                  <a:txBody>
                    <a:bodyPr/>
                    <a:lstStyle/>
                    <a:p>
                      <a:pPr algn="l" fontAlgn="b"/>
                      <a:r>
                        <a:rPr lang="en-IN" sz="2400" u="none" strike="noStrike">
                          <a:effectLst/>
                        </a:rPr>
                        <a:t>Risk</a:t>
                      </a:r>
                      <a:endParaRPr lang="en-IN" sz="24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2400" u="none" strike="noStrike">
                          <a:effectLst/>
                        </a:rPr>
                        <a:t>Description</a:t>
                      </a:r>
                      <a:endParaRPr lang="en-IN" sz="24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2400" u="none" strike="noStrike">
                          <a:effectLst/>
                        </a:rPr>
                        <a:t>Impact</a:t>
                      </a:r>
                      <a:endParaRPr lang="en-IN" sz="24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2400" u="none" strike="noStrike" dirty="0">
                          <a:effectLst/>
                        </a:rPr>
                        <a:t>Mitigation Strategy</a:t>
                      </a:r>
                      <a:endParaRPr lang="en-IN" sz="2400" b="1" i="0" u="none" strike="noStrike" dirty="0">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3517732829"/>
                  </a:ext>
                </a:extLst>
              </a:tr>
              <a:tr h="664892">
                <a:tc>
                  <a:txBody>
                    <a:bodyPr/>
                    <a:lstStyle/>
                    <a:p>
                      <a:pPr algn="l" fontAlgn="b"/>
                      <a:r>
                        <a:rPr lang="en-IN" sz="1600" u="none" strike="noStrike">
                          <a:effectLst/>
                        </a:rPr>
                        <a:t>1. Low User Adoption</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Sales officers may resist the change from paper forms to digital entry.</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High</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Conduct training sessions, involve users in UAT, and provide user-friendly UI.</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661729279"/>
                  </a:ext>
                </a:extLst>
              </a:tr>
              <a:tr h="664892">
                <a:tc>
                  <a:txBody>
                    <a:bodyPr/>
                    <a:lstStyle/>
                    <a:p>
                      <a:pPr algn="l" fontAlgn="b"/>
                      <a:r>
                        <a:rPr lang="en-IN" sz="1600" u="none" strike="noStrike">
                          <a:effectLst/>
                        </a:rPr>
                        <a:t>2. Data Loss or Corruption</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Data may be lost during transition from paper to digital or due to system failure.</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High</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Implement data backup, proper testing, and rollback mechanisms.</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442734222"/>
                  </a:ext>
                </a:extLst>
              </a:tr>
              <a:tr h="664892">
                <a:tc>
                  <a:txBody>
                    <a:bodyPr/>
                    <a:lstStyle/>
                    <a:p>
                      <a:pPr algn="l" fontAlgn="b"/>
                      <a:r>
                        <a:rPr lang="en-IN" sz="1600" u="none" strike="noStrike">
                          <a:effectLst/>
                        </a:rPr>
                        <a:t>3. Integration Challenges</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dirty="0">
                          <a:effectLst/>
                        </a:rPr>
                        <a:t>Integrating the new module with existing CRM may cause technical issues.</a:t>
                      </a:r>
                      <a:endParaRPr lang="en-IN" sz="1600" b="0" i="0" u="none" strike="noStrike" dirty="0">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Medium</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Ensure early collaboration between developers and system architects.</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2125332160"/>
                  </a:ext>
                </a:extLst>
              </a:tr>
              <a:tr h="664892">
                <a:tc>
                  <a:txBody>
                    <a:bodyPr/>
                    <a:lstStyle/>
                    <a:p>
                      <a:pPr algn="l" fontAlgn="b"/>
                      <a:r>
                        <a:rPr lang="en-IN" sz="1600" u="none" strike="noStrike">
                          <a:effectLst/>
                        </a:rPr>
                        <a:t>4. Delays in Requirement Finalization</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dirty="0">
                          <a:effectLst/>
                        </a:rPr>
                        <a:t>Stakeholders may take time to agree on requirements.</a:t>
                      </a:r>
                      <a:endParaRPr lang="en-IN" sz="1600" b="0" i="0" u="none" strike="noStrike" dirty="0">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Medium</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Set clear deadlines and conduct structured requirement-gathering workshops.</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4032075823"/>
                  </a:ext>
                </a:extLst>
              </a:tr>
              <a:tr h="664892">
                <a:tc>
                  <a:txBody>
                    <a:bodyPr/>
                    <a:lstStyle/>
                    <a:p>
                      <a:pPr algn="l" fontAlgn="b"/>
                      <a:r>
                        <a:rPr lang="en-IN" sz="1600" u="none" strike="noStrike">
                          <a:effectLst/>
                        </a:rPr>
                        <a:t>5. Inadequate Testing Time</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Rushed timelines might limit thorough testing.</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High</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Allocate proper time in the project plan for multiple test cycles and bug fixing.</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1597594136"/>
                  </a:ext>
                </a:extLst>
              </a:tr>
              <a:tr h="664892">
                <a:tc>
                  <a:txBody>
                    <a:bodyPr/>
                    <a:lstStyle/>
                    <a:p>
                      <a:pPr algn="l" fontAlgn="b"/>
                      <a:r>
                        <a:rPr lang="en-IN" sz="1600" u="none" strike="noStrike">
                          <a:effectLst/>
                        </a:rPr>
                        <a:t>6. Device/Connectivity Issues in Field</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dirty="0">
                          <a:effectLst/>
                        </a:rPr>
                        <a:t>Sales officers may face problems with internet or devices while entering data.</a:t>
                      </a:r>
                      <a:endParaRPr lang="en-IN" sz="1600" b="0" i="0" u="none" strike="noStrike" dirty="0">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Medium</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Enable offline data entry options and provide tech support.</a:t>
                      </a:r>
                      <a:endParaRPr lang="en-IN" sz="1600" b="0" i="0" u="none" strike="noStrike">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269281323"/>
                  </a:ext>
                </a:extLst>
              </a:tr>
              <a:tr h="664892">
                <a:tc>
                  <a:txBody>
                    <a:bodyPr/>
                    <a:lstStyle/>
                    <a:p>
                      <a:pPr algn="l" fontAlgn="b"/>
                      <a:r>
                        <a:rPr lang="en-IN" sz="1600" u="none" strike="noStrike">
                          <a:effectLst/>
                        </a:rPr>
                        <a:t>7. Budget Overrun</a:t>
                      </a:r>
                      <a:endParaRPr lang="en-IN" sz="1600" b="1"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Additional features or delays could increase costs.</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a:effectLst/>
                        </a:rPr>
                        <a:t>Medium</a:t>
                      </a:r>
                      <a:endParaRPr lang="en-IN" sz="1600" b="0" i="0" u="none" strike="noStrike">
                        <a:solidFill>
                          <a:srgbClr val="000000"/>
                        </a:solidFill>
                        <a:effectLst/>
                        <a:latin typeface="Calibri" panose="020F0502020204030204" pitchFamily="34" charset="0"/>
                      </a:endParaRPr>
                    </a:p>
                  </a:txBody>
                  <a:tcPr marL="7461" marR="7461" marT="7461" marB="0" anchor="b"/>
                </a:tc>
                <a:tc>
                  <a:txBody>
                    <a:bodyPr/>
                    <a:lstStyle/>
                    <a:p>
                      <a:pPr algn="l" fontAlgn="b"/>
                      <a:r>
                        <a:rPr lang="en-IN" sz="1600" u="none" strike="noStrike" dirty="0">
                          <a:effectLst/>
                        </a:rPr>
                        <a:t>Monitor budget regularly and maintain a contingency reserve.</a:t>
                      </a:r>
                      <a:endParaRPr lang="en-IN" sz="1600" b="0" i="0" u="none" strike="noStrike" dirty="0">
                        <a:solidFill>
                          <a:srgbClr val="000000"/>
                        </a:solidFill>
                        <a:effectLst/>
                        <a:latin typeface="Calibri" panose="020F0502020204030204" pitchFamily="34" charset="0"/>
                      </a:endParaRPr>
                    </a:p>
                  </a:txBody>
                  <a:tcPr marL="7461" marR="7461" marT="7461" marB="0" anchor="b"/>
                </a:tc>
                <a:extLst>
                  <a:ext uri="{0D108BD9-81ED-4DB2-BD59-A6C34878D82A}">
                    <a16:rowId xmlns:a16="http://schemas.microsoft.com/office/drawing/2014/main" val="12269220"/>
                  </a:ext>
                </a:extLst>
              </a:tr>
            </a:tbl>
          </a:graphicData>
        </a:graphic>
      </p:graphicFrame>
    </p:spTree>
    <p:extLst>
      <p:ext uri="{BB962C8B-B14F-4D97-AF65-F5344CB8AC3E}">
        <p14:creationId xmlns:p14="http://schemas.microsoft.com/office/powerpoint/2010/main" val="1419812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D9BBA-14C3-D792-CC98-A454B728A5B5}"/>
              </a:ext>
            </a:extLst>
          </p:cNvPr>
          <p:cNvSpPr>
            <a:spLocks noGrp="1"/>
          </p:cNvSpPr>
          <p:nvPr>
            <p:ph type="title"/>
          </p:nvPr>
        </p:nvSpPr>
        <p:spPr>
          <a:xfrm>
            <a:off x="838200" y="365125"/>
            <a:ext cx="9956180" cy="727695"/>
          </a:xfrm>
        </p:spPr>
        <p:txBody>
          <a:bodyPr/>
          <a:lstStyle/>
          <a:p>
            <a:r>
              <a:rPr lang="en-IN" dirty="0"/>
              <a:t>Dependencies :</a:t>
            </a:r>
            <a:endParaRPr lang="en-US" dirty="0"/>
          </a:p>
        </p:txBody>
      </p:sp>
      <p:graphicFrame>
        <p:nvGraphicFramePr>
          <p:cNvPr id="8" name="Content Placeholder 7">
            <a:extLst>
              <a:ext uri="{FF2B5EF4-FFF2-40B4-BE49-F238E27FC236}">
                <a16:creationId xmlns:a16="http://schemas.microsoft.com/office/drawing/2014/main" id="{D15A842A-A461-B303-42B3-6D18F611FF1C}"/>
              </a:ext>
            </a:extLst>
          </p:cNvPr>
          <p:cNvGraphicFramePr>
            <a:graphicFrameLocks noGrp="1"/>
          </p:cNvGraphicFramePr>
          <p:nvPr>
            <p:ph idx="1"/>
            <p:extLst>
              <p:ext uri="{D42A27DB-BD31-4B8C-83A1-F6EECF244321}">
                <p14:modId xmlns:p14="http://schemas.microsoft.com/office/powerpoint/2010/main" val="2427815878"/>
              </p:ext>
            </p:extLst>
          </p:nvPr>
        </p:nvGraphicFramePr>
        <p:xfrm>
          <a:off x="838199" y="1092820"/>
          <a:ext cx="10234961" cy="4196635"/>
        </p:xfrm>
        <a:graphic>
          <a:graphicData uri="http://schemas.openxmlformats.org/drawingml/2006/table">
            <a:tbl>
              <a:tblPr>
                <a:tableStyleId>{5C22544A-7EE6-4342-B048-85BDC9FD1C3A}</a:tableStyleId>
              </a:tblPr>
              <a:tblGrid>
                <a:gridCol w="3292659">
                  <a:extLst>
                    <a:ext uri="{9D8B030D-6E8A-4147-A177-3AD203B41FA5}">
                      <a16:colId xmlns:a16="http://schemas.microsoft.com/office/drawing/2014/main" val="1289320523"/>
                    </a:ext>
                  </a:extLst>
                </a:gridCol>
                <a:gridCol w="6942302">
                  <a:extLst>
                    <a:ext uri="{9D8B030D-6E8A-4147-A177-3AD203B41FA5}">
                      <a16:colId xmlns:a16="http://schemas.microsoft.com/office/drawing/2014/main" val="820308147"/>
                    </a:ext>
                  </a:extLst>
                </a:gridCol>
              </a:tblGrid>
              <a:tr h="490601">
                <a:tc>
                  <a:txBody>
                    <a:bodyPr/>
                    <a:lstStyle/>
                    <a:p>
                      <a:pPr algn="l" fontAlgn="b"/>
                      <a:r>
                        <a:rPr lang="en-IN" sz="2800" u="none" strike="noStrike">
                          <a:effectLst/>
                        </a:rPr>
                        <a:t>Dependency</a:t>
                      </a:r>
                      <a:endParaRPr lang="en-IN" sz="28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2800" u="none" strike="noStrike" dirty="0">
                          <a:effectLst/>
                        </a:rPr>
                        <a:t>Description</a:t>
                      </a:r>
                      <a:endParaRPr lang="en-IN" sz="28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354952012"/>
                  </a:ext>
                </a:extLst>
              </a:tr>
              <a:tr h="906076">
                <a:tc>
                  <a:txBody>
                    <a:bodyPr/>
                    <a:lstStyle/>
                    <a:p>
                      <a:pPr algn="l" fontAlgn="b"/>
                      <a:r>
                        <a:rPr lang="en-IN" sz="1600" u="none" strike="noStrike">
                          <a:effectLst/>
                        </a:rPr>
                        <a:t>1. Stakeholder Availability</a:t>
                      </a:r>
                      <a:endParaRPr lang="en-IN" sz="16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600" u="none" strike="noStrike">
                          <a:effectLst/>
                        </a:rPr>
                        <a:t>Timely input and approval from business stakeholders are crucial, especially during requirements and UAT phases.</a:t>
                      </a:r>
                      <a:endParaRPr lang="en-IN"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95325809"/>
                  </a:ext>
                </a:extLst>
              </a:tr>
              <a:tr h="490601">
                <a:tc>
                  <a:txBody>
                    <a:bodyPr/>
                    <a:lstStyle/>
                    <a:p>
                      <a:pPr algn="l" fontAlgn="b"/>
                      <a:r>
                        <a:rPr lang="en-IN" sz="1600" u="none" strike="noStrike">
                          <a:effectLst/>
                        </a:rPr>
                        <a:t>2. CRM Platform Stability</a:t>
                      </a:r>
                      <a:endParaRPr lang="en-IN" sz="16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600" u="none" strike="noStrike">
                          <a:effectLst/>
                        </a:rPr>
                        <a:t>The existing CRM infrastructure must support integration with the new module.</a:t>
                      </a:r>
                      <a:endParaRPr lang="en-IN"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15505873"/>
                  </a:ext>
                </a:extLst>
              </a:tr>
              <a:tr h="490601">
                <a:tc>
                  <a:txBody>
                    <a:bodyPr/>
                    <a:lstStyle/>
                    <a:p>
                      <a:pPr algn="l" fontAlgn="b"/>
                      <a:r>
                        <a:rPr lang="en-IN" sz="1600" u="none" strike="noStrike">
                          <a:effectLst/>
                        </a:rPr>
                        <a:t>3. IT Infrastructure Readiness</a:t>
                      </a:r>
                      <a:endParaRPr lang="en-IN" sz="1600" b="1"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IN" sz="1600" u="none" strike="noStrike">
                          <a:effectLst/>
                        </a:rPr>
                        <a:t>Mobile devices and secure network access must be in place for field sales usage.</a:t>
                      </a:r>
                      <a:endParaRPr lang="en-IN"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755003410"/>
                  </a:ext>
                </a:extLst>
              </a:tr>
              <a:tr h="906076">
                <a:tc>
                  <a:txBody>
                    <a:bodyPr/>
                    <a:lstStyle/>
                    <a:p>
                      <a:pPr algn="l" fontAlgn="b"/>
                      <a:r>
                        <a:rPr lang="en-IN" sz="1600" u="none" strike="noStrike" dirty="0">
                          <a:effectLst/>
                        </a:rPr>
                        <a:t>4. Training Completion</a:t>
                      </a:r>
                      <a:endParaRPr lang="en-IN"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1600" u="none" strike="noStrike" dirty="0">
                          <a:effectLst/>
                        </a:rPr>
                        <a:t>Users must complete training before system go-live to ensure adoption and proper use.</a:t>
                      </a:r>
                      <a:endParaRPr lang="en-IN"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03515493"/>
                  </a:ext>
                </a:extLst>
              </a:tr>
              <a:tr h="906076">
                <a:tc>
                  <a:txBody>
                    <a:bodyPr/>
                    <a:lstStyle/>
                    <a:p>
                      <a:pPr algn="l" fontAlgn="b"/>
                      <a:r>
                        <a:rPr lang="en-IN" sz="1600" u="none" strike="noStrike" dirty="0">
                          <a:effectLst/>
                        </a:rPr>
                        <a:t>5. Data Migration Accuracy</a:t>
                      </a:r>
                      <a:endParaRPr lang="en-IN" sz="1600" b="1"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IN" sz="1600" u="none" strike="noStrike" dirty="0">
                          <a:effectLst/>
                        </a:rPr>
                        <a:t>Any migration of legacy data or partial digitization must be validated and complete before deployment.</a:t>
                      </a:r>
                      <a:endParaRPr lang="en-IN"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22138419"/>
                  </a:ext>
                </a:extLst>
              </a:tr>
            </a:tbl>
          </a:graphicData>
        </a:graphic>
      </p:graphicFrame>
    </p:spTree>
    <p:extLst>
      <p:ext uri="{BB962C8B-B14F-4D97-AF65-F5344CB8AC3E}">
        <p14:creationId xmlns:p14="http://schemas.microsoft.com/office/powerpoint/2010/main" val="21847758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FA1F6-F84C-BFD4-E055-6090D0D0634B}"/>
              </a:ext>
            </a:extLst>
          </p:cNvPr>
          <p:cNvSpPr>
            <a:spLocks noGrp="1"/>
          </p:cNvSpPr>
          <p:nvPr>
            <p:ph type="ctrTitle"/>
          </p:nvPr>
        </p:nvSpPr>
        <p:spPr>
          <a:xfrm>
            <a:off x="875369" y="1489141"/>
            <a:ext cx="10441259" cy="1449657"/>
          </a:xfrm>
        </p:spPr>
        <p:txBody>
          <a:bodyPr>
            <a:normAutofit/>
          </a:bodyPr>
          <a:lstStyle/>
          <a:p>
            <a:r>
              <a:rPr lang="en-IN" sz="4800" dirty="0">
                <a:solidFill>
                  <a:srgbClr val="000000"/>
                </a:solidFill>
                <a:effectLst/>
                <a:latin typeface="Helvetica" pitchFamily="2" charset="0"/>
              </a:rPr>
              <a:t>To Be Completed by Appropriate Manager</a:t>
            </a:r>
            <a:endParaRPr lang="en-US" sz="4800" dirty="0"/>
          </a:p>
        </p:txBody>
      </p:sp>
      <p:sp>
        <p:nvSpPr>
          <p:cNvPr id="3" name="Content Placeholder 2">
            <a:extLst>
              <a:ext uri="{FF2B5EF4-FFF2-40B4-BE49-F238E27FC236}">
                <a16:creationId xmlns:a16="http://schemas.microsoft.com/office/drawing/2014/main" id="{AAB6D5A6-8BB8-78D8-1D3E-EDE1B22107A5}"/>
              </a:ext>
            </a:extLst>
          </p:cNvPr>
          <p:cNvSpPr>
            <a:spLocks noGrp="1"/>
          </p:cNvSpPr>
          <p:nvPr>
            <p:ph type="subTitle" idx="1"/>
          </p:nvPr>
        </p:nvSpPr>
        <p:spPr>
          <a:xfrm>
            <a:off x="1523999" y="4067506"/>
            <a:ext cx="9144000" cy="1655762"/>
          </a:xfrm>
        </p:spPr>
        <p:txBody>
          <a:bodyPr/>
          <a:lstStyle/>
          <a:p>
            <a:r>
              <a:rPr lang="en-IN" dirty="0">
                <a:solidFill>
                  <a:srgbClr val="000000"/>
                </a:solidFill>
                <a:effectLst/>
                <a:latin typeface="Helvetica" pitchFamily="2" charset="0"/>
              </a:rPr>
              <a:t>Project Sponsor : - </a:t>
            </a:r>
            <a:r>
              <a:rPr lang="en-IN" dirty="0">
                <a:solidFill>
                  <a:srgbClr val="000000"/>
                </a:solidFill>
                <a:latin typeface="Helvetica" pitchFamily="2" charset="0"/>
              </a:rPr>
              <a:t>Rajat Rathi</a:t>
            </a:r>
          </a:p>
          <a:p>
            <a:r>
              <a:rPr lang="en-IN" dirty="0">
                <a:solidFill>
                  <a:srgbClr val="000000"/>
                </a:solidFill>
                <a:effectLst/>
                <a:latin typeface="Helvetica" pitchFamily="2" charset="0"/>
              </a:rPr>
              <a:t>Project Manager - Saurabh Singh</a:t>
            </a:r>
          </a:p>
          <a:p>
            <a:endParaRPr lang="en-US" dirty="0"/>
          </a:p>
        </p:txBody>
      </p:sp>
    </p:spTree>
    <p:extLst>
      <p:ext uri="{BB962C8B-B14F-4D97-AF65-F5344CB8AC3E}">
        <p14:creationId xmlns:p14="http://schemas.microsoft.com/office/powerpoint/2010/main" val="175756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31990-D4CC-063A-40E7-DE64724C36EF}"/>
              </a:ext>
            </a:extLst>
          </p:cNvPr>
          <p:cNvSpPr>
            <a:spLocks noGrp="1"/>
          </p:cNvSpPr>
          <p:nvPr>
            <p:ph type="title"/>
          </p:nvPr>
        </p:nvSpPr>
        <p:spPr>
          <a:xfrm>
            <a:off x="838200" y="365126"/>
            <a:ext cx="10515600" cy="906114"/>
          </a:xfrm>
        </p:spPr>
        <p:txBody>
          <a:bodyPr/>
          <a:lstStyle/>
          <a:p>
            <a:r>
              <a:rPr lang="en-US" dirty="0"/>
              <a:t>Situation</a:t>
            </a:r>
          </a:p>
        </p:txBody>
      </p:sp>
      <p:sp>
        <p:nvSpPr>
          <p:cNvPr id="3" name="Content Placeholder 2">
            <a:extLst>
              <a:ext uri="{FF2B5EF4-FFF2-40B4-BE49-F238E27FC236}">
                <a16:creationId xmlns:a16="http://schemas.microsoft.com/office/drawing/2014/main" id="{B07D30CA-325F-5B96-C8B6-A78609520577}"/>
              </a:ext>
            </a:extLst>
          </p:cNvPr>
          <p:cNvSpPr>
            <a:spLocks noGrp="1"/>
          </p:cNvSpPr>
          <p:nvPr>
            <p:ph idx="1"/>
          </p:nvPr>
        </p:nvSpPr>
        <p:spPr>
          <a:xfrm>
            <a:off x="838200" y="1271240"/>
            <a:ext cx="10515600" cy="4905723"/>
          </a:xfrm>
        </p:spPr>
        <p:txBody>
          <a:bodyPr/>
          <a:lstStyle/>
          <a:p>
            <a:r>
              <a:rPr lang="en-US" dirty="0"/>
              <a:t>Sales officers currently collect customer information using manual paper forms during field visits or at the point of contact. These forms are later submitted to the backend operations team, who manually input the customer details into the CRM system. This process is linear, non-automated, and dependent on human data entry.</a:t>
            </a:r>
          </a:p>
        </p:txBody>
      </p:sp>
    </p:spTree>
    <p:extLst>
      <p:ext uri="{BB962C8B-B14F-4D97-AF65-F5344CB8AC3E}">
        <p14:creationId xmlns:p14="http://schemas.microsoft.com/office/powerpoint/2010/main" val="2794477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0E4F49-74D9-FECC-D304-49C9CE677548}"/>
              </a:ext>
            </a:extLst>
          </p:cNvPr>
          <p:cNvSpPr>
            <a:spLocks noGrp="1"/>
          </p:cNvSpPr>
          <p:nvPr>
            <p:ph type="title"/>
          </p:nvPr>
        </p:nvSpPr>
        <p:spPr/>
        <p:txBody>
          <a:bodyPr/>
          <a:lstStyle/>
          <a:p>
            <a:r>
              <a:rPr lang="en-US" dirty="0"/>
              <a:t>Problem </a:t>
            </a:r>
          </a:p>
        </p:txBody>
      </p:sp>
      <p:sp>
        <p:nvSpPr>
          <p:cNvPr id="3" name="Content Placeholder 2">
            <a:extLst>
              <a:ext uri="{FF2B5EF4-FFF2-40B4-BE49-F238E27FC236}">
                <a16:creationId xmlns:a16="http://schemas.microsoft.com/office/drawing/2014/main" id="{17742331-790C-35BC-0352-CFFEA540C517}"/>
              </a:ext>
            </a:extLst>
          </p:cNvPr>
          <p:cNvSpPr>
            <a:spLocks noGrp="1"/>
          </p:cNvSpPr>
          <p:nvPr>
            <p:ph idx="1"/>
          </p:nvPr>
        </p:nvSpPr>
        <p:spPr>
          <a:xfrm>
            <a:off x="838200" y="1438507"/>
            <a:ext cx="10515600" cy="4738456"/>
          </a:xfrm>
        </p:spPr>
        <p:txBody>
          <a:bodyPr>
            <a:normAutofit fontScale="92500" lnSpcReduction="20000"/>
          </a:bodyPr>
          <a:lstStyle/>
          <a:p>
            <a:r>
              <a:rPr lang="en-US" sz="2000" dirty="0"/>
              <a:t>Manual Data Entry: The reliance on paper forms and manual entry leads to data entry errors, delays, and inconsistencies in customer records.</a:t>
            </a:r>
          </a:p>
          <a:p>
            <a:endParaRPr lang="en-US" sz="2000" dirty="0"/>
          </a:p>
          <a:p>
            <a:r>
              <a:rPr lang="en-US" sz="2000" dirty="0"/>
              <a:t>Inefficiency: Time is wasted transferring physical forms and waiting for backend processing, causing slow response times to customer inquiries or service requests.</a:t>
            </a:r>
          </a:p>
          <a:p>
            <a:endParaRPr lang="en-US" sz="2000" dirty="0"/>
          </a:p>
          <a:p>
            <a:r>
              <a:rPr lang="en-US" sz="2000" dirty="0"/>
              <a:t>Lack of Real-Time Access: Sales officers and management cannot track or access real-time customer data, leading to poor decision-making and missed follow-ups.</a:t>
            </a:r>
          </a:p>
          <a:p>
            <a:endParaRPr lang="en-US" sz="2000" dirty="0"/>
          </a:p>
          <a:p>
            <a:r>
              <a:rPr lang="en-US" sz="2000" dirty="0"/>
              <a:t>Data Security Risks: Paper forms are vulnerable to loss or unauthorized access, compromising customer confidentiality.</a:t>
            </a:r>
          </a:p>
          <a:p>
            <a:endParaRPr lang="en-US" sz="2000" dirty="0"/>
          </a:p>
          <a:p>
            <a:r>
              <a:rPr lang="en-US" sz="2000" dirty="0"/>
              <a:t>Scalability Issues: As customer volume grows, this manual process cannot scale efficiently, leading to operational bottlenecks.</a:t>
            </a:r>
          </a:p>
          <a:p>
            <a:endParaRPr lang="en-US" sz="2000" dirty="0"/>
          </a:p>
          <a:p>
            <a:endParaRPr lang="en-US" sz="2000" dirty="0"/>
          </a:p>
        </p:txBody>
      </p:sp>
    </p:spTree>
    <p:extLst>
      <p:ext uri="{BB962C8B-B14F-4D97-AF65-F5344CB8AC3E}">
        <p14:creationId xmlns:p14="http://schemas.microsoft.com/office/powerpoint/2010/main" val="1137433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3D231-40FB-A646-D4A2-44864DCC293A}"/>
              </a:ext>
            </a:extLst>
          </p:cNvPr>
          <p:cNvSpPr>
            <a:spLocks noGrp="1"/>
          </p:cNvSpPr>
          <p:nvPr>
            <p:ph type="title"/>
          </p:nvPr>
        </p:nvSpPr>
        <p:spPr/>
        <p:txBody>
          <a:bodyPr/>
          <a:lstStyle/>
          <a:p>
            <a:r>
              <a:rPr lang="en-US" dirty="0"/>
              <a:t>Opportunity</a:t>
            </a:r>
          </a:p>
        </p:txBody>
      </p:sp>
      <p:sp>
        <p:nvSpPr>
          <p:cNvPr id="3" name="Content Placeholder 2">
            <a:extLst>
              <a:ext uri="{FF2B5EF4-FFF2-40B4-BE49-F238E27FC236}">
                <a16:creationId xmlns:a16="http://schemas.microsoft.com/office/drawing/2014/main" id="{E781F9BE-21BC-CBB3-188F-1B10E8B33166}"/>
              </a:ext>
            </a:extLst>
          </p:cNvPr>
          <p:cNvSpPr>
            <a:spLocks noGrp="1"/>
          </p:cNvSpPr>
          <p:nvPr>
            <p:ph idx="1"/>
          </p:nvPr>
        </p:nvSpPr>
        <p:spPr>
          <a:xfrm>
            <a:off x="1371600" y="1916934"/>
            <a:ext cx="9601200" cy="4941065"/>
          </a:xfrm>
        </p:spPr>
        <p:txBody>
          <a:bodyPr>
            <a:normAutofit/>
          </a:bodyPr>
          <a:lstStyle/>
          <a:p>
            <a:r>
              <a:rPr lang="en-US" sz="1800" dirty="0"/>
              <a:t>Process Automation: Implementing a CRM application with direct data entry capabilities (mobile or tablet-based) for sales officers can eliminate manual steps and reduce errors.</a:t>
            </a:r>
          </a:p>
          <a:p>
            <a:r>
              <a:rPr lang="en-US" sz="1800" dirty="0"/>
              <a:t>Real-Time Data Capture: Enabling digital form submissions can provide instant updates to the CRM system, improving responsiveness.</a:t>
            </a:r>
          </a:p>
          <a:p>
            <a:r>
              <a:rPr lang="en-US" sz="1800" dirty="0"/>
              <a:t>Improved Customer Experience: Faster onboarding and accurate data entry lead to better customer service and satisfaction.</a:t>
            </a:r>
          </a:p>
          <a:p>
            <a:r>
              <a:rPr lang="en-US" sz="1800" dirty="0"/>
              <a:t>Data Analytics &amp; Reporting: Accurate and timely data improves analytics, reporting, and decision-making.</a:t>
            </a:r>
          </a:p>
          <a:p>
            <a:r>
              <a:rPr lang="en-US" sz="1800" dirty="0"/>
              <a:t>Cost and Time Efficiency: Reduces administrative overhead and speeds up sales and service cycles.</a:t>
            </a:r>
          </a:p>
        </p:txBody>
      </p:sp>
    </p:spTree>
    <p:extLst>
      <p:ext uri="{BB962C8B-B14F-4D97-AF65-F5344CB8AC3E}">
        <p14:creationId xmlns:p14="http://schemas.microsoft.com/office/powerpoint/2010/main" val="2921430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D3DF4-98F2-783B-D5A5-9280A1135CFE}"/>
              </a:ext>
            </a:extLst>
          </p:cNvPr>
          <p:cNvSpPr>
            <a:spLocks noGrp="1"/>
          </p:cNvSpPr>
          <p:nvPr>
            <p:ph type="title"/>
          </p:nvPr>
        </p:nvSpPr>
        <p:spPr>
          <a:xfrm>
            <a:off x="838200" y="119798"/>
            <a:ext cx="10515600" cy="1325563"/>
          </a:xfrm>
        </p:spPr>
        <p:txBody>
          <a:bodyPr/>
          <a:lstStyle/>
          <a:p>
            <a:r>
              <a:rPr lang="en-IN" b="1" dirty="0"/>
              <a:t>Purpose Statement (Goals):</a:t>
            </a:r>
            <a:endParaRPr lang="en-US" dirty="0"/>
          </a:p>
        </p:txBody>
      </p:sp>
      <p:sp>
        <p:nvSpPr>
          <p:cNvPr id="3" name="Content Placeholder 2">
            <a:extLst>
              <a:ext uri="{FF2B5EF4-FFF2-40B4-BE49-F238E27FC236}">
                <a16:creationId xmlns:a16="http://schemas.microsoft.com/office/drawing/2014/main" id="{B9B3199E-E580-85D9-0681-F35CFF65FEB9}"/>
              </a:ext>
            </a:extLst>
          </p:cNvPr>
          <p:cNvSpPr>
            <a:spLocks noGrp="1"/>
          </p:cNvSpPr>
          <p:nvPr>
            <p:ph idx="1"/>
          </p:nvPr>
        </p:nvSpPr>
        <p:spPr>
          <a:xfrm>
            <a:off x="838200" y="1445361"/>
            <a:ext cx="10515600" cy="4731602"/>
          </a:xfrm>
        </p:spPr>
        <p:txBody>
          <a:bodyPr>
            <a:normAutofit fontScale="85000" lnSpcReduction="10000"/>
          </a:bodyPr>
          <a:lstStyle/>
          <a:p>
            <a:pPr marL="0" indent="0">
              <a:buNone/>
            </a:pPr>
            <a:r>
              <a:rPr lang="en-IN" sz="1800" dirty="0"/>
              <a:t>The purpose of this project is to </a:t>
            </a:r>
            <a:r>
              <a:rPr lang="en-IN" sz="1800" b="1" dirty="0"/>
              <a:t>digitize and streamline the customer data capture process</a:t>
            </a:r>
            <a:r>
              <a:rPr lang="en-IN" sz="1800" dirty="0"/>
              <a:t> within the CRM system by eliminating the existing manual and paper-based data entry workflow. The project aims to:</a:t>
            </a:r>
          </a:p>
          <a:p>
            <a:pPr>
              <a:buFont typeface="+mj-lt"/>
              <a:buAutoNum type="arabicPeriod"/>
            </a:pPr>
            <a:r>
              <a:rPr lang="en-IN" sz="1800" b="1" dirty="0"/>
              <a:t>Enhance Data Accuracy</a:t>
            </a:r>
            <a:br>
              <a:rPr lang="en-IN" sz="1800" dirty="0"/>
            </a:br>
            <a:r>
              <a:rPr lang="en-IN" sz="1800" dirty="0"/>
              <a:t>Eliminate manual entry errors by enabling real-time digital data collection by sales officers through a mobile-enabled CRM interface.</a:t>
            </a:r>
          </a:p>
          <a:p>
            <a:pPr>
              <a:buFont typeface="+mj-lt"/>
              <a:buAutoNum type="arabicPeriod"/>
            </a:pPr>
            <a:r>
              <a:rPr lang="en-IN" sz="1800" b="1" dirty="0"/>
              <a:t>Improve Operational Efficiency</a:t>
            </a:r>
            <a:br>
              <a:rPr lang="en-IN" sz="1800" dirty="0"/>
            </a:br>
            <a:r>
              <a:rPr lang="en-IN" sz="1800" dirty="0"/>
              <a:t>Reduce processing time and dependency on backend teams by automating the customer information entry process.</a:t>
            </a:r>
          </a:p>
          <a:p>
            <a:pPr>
              <a:buFont typeface="+mj-lt"/>
              <a:buAutoNum type="arabicPeriod"/>
            </a:pPr>
            <a:r>
              <a:rPr lang="en-IN" sz="1800" b="1" dirty="0"/>
              <a:t>Enable Real-Time Data Access</a:t>
            </a:r>
            <a:br>
              <a:rPr lang="en-IN" sz="1800" dirty="0"/>
            </a:br>
            <a:r>
              <a:rPr lang="en-IN" sz="1800" dirty="0"/>
              <a:t>Provide instant access to updated customer records for all relevant stakeholders, enhancing collaboration and follow-ups.</a:t>
            </a:r>
          </a:p>
          <a:p>
            <a:pPr>
              <a:buFont typeface="+mj-lt"/>
              <a:buAutoNum type="arabicPeriod"/>
            </a:pPr>
            <a:r>
              <a:rPr lang="en-IN" sz="1800" b="1" dirty="0"/>
              <a:t>Strengthen Data Security and Compliance</a:t>
            </a:r>
            <a:br>
              <a:rPr lang="en-IN" sz="1800" dirty="0"/>
            </a:br>
            <a:r>
              <a:rPr lang="en-IN" sz="1800" dirty="0"/>
              <a:t>Replace paper forms with secure digital data capture to minimize the risk of data loss, breaches, and non-compliance with data protection standards.</a:t>
            </a:r>
          </a:p>
          <a:p>
            <a:pPr>
              <a:buFont typeface="+mj-lt"/>
              <a:buAutoNum type="arabicPeriod"/>
            </a:pPr>
            <a:r>
              <a:rPr lang="en-IN" sz="1800" b="1" dirty="0"/>
              <a:t>Support Scalability and Growth</a:t>
            </a:r>
            <a:br>
              <a:rPr lang="en-IN" sz="1800" dirty="0"/>
            </a:br>
            <a:r>
              <a:rPr lang="en-IN" sz="1800" dirty="0"/>
              <a:t>Build a scalable CRM infrastructure that can accommodate increased customer volume without additional manual overhead.</a:t>
            </a:r>
          </a:p>
          <a:p>
            <a:pPr>
              <a:buFont typeface="+mj-lt"/>
              <a:buAutoNum type="arabicPeriod"/>
            </a:pPr>
            <a:r>
              <a:rPr lang="en-IN" sz="1800" b="1" dirty="0"/>
              <a:t>Improve Customer Experience</a:t>
            </a:r>
            <a:br>
              <a:rPr lang="en-IN" sz="1800" dirty="0"/>
            </a:br>
            <a:r>
              <a:rPr lang="en-IN" sz="1800" dirty="0"/>
              <a:t>Accelerate the customer onboarding process and improve response times, resulting in higher satisfaction and retention.</a:t>
            </a:r>
          </a:p>
        </p:txBody>
      </p:sp>
    </p:spTree>
    <p:extLst>
      <p:ext uri="{BB962C8B-B14F-4D97-AF65-F5344CB8AC3E}">
        <p14:creationId xmlns:p14="http://schemas.microsoft.com/office/powerpoint/2010/main" val="2700954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31784-0B3E-615A-DDF3-A1F9449AD0B2}"/>
              </a:ext>
            </a:extLst>
          </p:cNvPr>
          <p:cNvSpPr>
            <a:spLocks noGrp="1"/>
          </p:cNvSpPr>
          <p:nvPr>
            <p:ph type="title"/>
          </p:nvPr>
        </p:nvSpPr>
        <p:spPr>
          <a:xfrm>
            <a:off x="838200" y="365125"/>
            <a:ext cx="10515600" cy="694241"/>
          </a:xfrm>
        </p:spPr>
        <p:txBody>
          <a:bodyPr>
            <a:normAutofit/>
          </a:bodyPr>
          <a:lstStyle/>
          <a:p>
            <a:r>
              <a:rPr lang="en-IN" dirty="0">
                <a:solidFill>
                  <a:srgbClr val="000000"/>
                </a:solidFill>
                <a:effectLst/>
                <a:latin typeface="Helvetica" pitchFamily="2" charset="0"/>
              </a:rPr>
              <a:t>Project Objectives:</a:t>
            </a:r>
            <a:endParaRPr lang="en-US" dirty="0"/>
          </a:p>
        </p:txBody>
      </p:sp>
      <p:sp>
        <p:nvSpPr>
          <p:cNvPr id="3" name="Content Placeholder 2">
            <a:extLst>
              <a:ext uri="{FF2B5EF4-FFF2-40B4-BE49-F238E27FC236}">
                <a16:creationId xmlns:a16="http://schemas.microsoft.com/office/drawing/2014/main" id="{8B339978-9462-E2A1-5CA4-5EF35B2BE19A}"/>
              </a:ext>
            </a:extLst>
          </p:cNvPr>
          <p:cNvSpPr>
            <a:spLocks noGrp="1"/>
          </p:cNvSpPr>
          <p:nvPr>
            <p:ph idx="1"/>
          </p:nvPr>
        </p:nvSpPr>
        <p:spPr>
          <a:xfrm>
            <a:off x="838200" y="1182029"/>
            <a:ext cx="10515600" cy="4994934"/>
          </a:xfrm>
        </p:spPr>
        <p:txBody>
          <a:bodyPr>
            <a:normAutofit fontScale="62500" lnSpcReduction="20000"/>
          </a:bodyPr>
          <a:lstStyle/>
          <a:p>
            <a:pPr>
              <a:spcAft>
                <a:spcPts val="800"/>
              </a:spcAft>
            </a:pPr>
            <a:r>
              <a:rPr lang="en-IN" b="1" dirty="0"/>
              <a:t>Digitize Customer Data Collection</a:t>
            </a:r>
            <a:br>
              <a:rPr lang="en-IN" dirty="0"/>
            </a:br>
            <a:r>
              <a:rPr lang="en-IN" dirty="0"/>
              <a:t>Develop a digital form interface within the CRM system for sales officers to input customer information directly from the field, using tablets or mobile devices.</a:t>
            </a:r>
          </a:p>
          <a:p>
            <a:pPr>
              <a:spcAft>
                <a:spcPts val="800"/>
              </a:spcAft>
            </a:pPr>
            <a:r>
              <a:rPr lang="en-IN" b="1" dirty="0"/>
              <a:t>Eliminate Manual Data Entry</a:t>
            </a:r>
            <a:br>
              <a:rPr lang="en-IN" dirty="0"/>
            </a:br>
            <a:r>
              <a:rPr lang="en-IN" dirty="0"/>
              <a:t>Remove the need for the backend team to re-enter customer data from paper forms, thereby reducing redundancy and human errors.</a:t>
            </a:r>
          </a:p>
          <a:p>
            <a:pPr>
              <a:spcAft>
                <a:spcPts val="800"/>
              </a:spcAft>
            </a:pPr>
            <a:r>
              <a:rPr lang="en-IN" b="1" dirty="0"/>
              <a:t>Ensure Real-Time Synchronization</a:t>
            </a:r>
            <a:br>
              <a:rPr lang="en-IN" dirty="0"/>
            </a:br>
            <a:r>
              <a:rPr lang="en-IN" dirty="0"/>
              <a:t>Implement a system that syncs customer data instantly to the central CRM database, ensuring up-to-date information is always available.</a:t>
            </a:r>
          </a:p>
          <a:p>
            <a:pPr>
              <a:spcAft>
                <a:spcPts val="800"/>
              </a:spcAft>
            </a:pPr>
            <a:r>
              <a:rPr lang="en-IN" b="1" dirty="0"/>
              <a:t>Improve Data Quality and Integrity</a:t>
            </a:r>
            <a:br>
              <a:rPr lang="en-IN" dirty="0"/>
            </a:br>
            <a:r>
              <a:rPr lang="en-IN" dirty="0"/>
              <a:t>Introduce mandatory fields, validation checks, and dropdowns in digital forms to ensure standardized and accurate data entry.</a:t>
            </a:r>
          </a:p>
          <a:p>
            <a:pPr>
              <a:spcAft>
                <a:spcPts val="800"/>
              </a:spcAft>
            </a:pPr>
            <a:r>
              <a:rPr lang="en-IN" b="1" dirty="0"/>
              <a:t>Enhance Reporting and Monitoring Capabilities</a:t>
            </a:r>
            <a:br>
              <a:rPr lang="en-IN" dirty="0"/>
            </a:br>
            <a:r>
              <a:rPr lang="en-IN" dirty="0"/>
              <a:t>Enable dashboards and automated reports to track customer onboarding, sales performance, and data quality metrics.</a:t>
            </a:r>
          </a:p>
          <a:p>
            <a:pPr>
              <a:spcAft>
                <a:spcPts val="800"/>
              </a:spcAft>
            </a:pPr>
            <a:r>
              <a:rPr lang="en-IN" b="1" dirty="0"/>
              <a:t>Improve Turnaround Time (TAT)</a:t>
            </a:r>
            <a:br>
              <a:rPr lang="en-IN" dirty="0"/>
            </a:br>
            <a:r>
              <a:rPr lang="en-IN" dirty="0"/>
              <a:t>Reduce the average time from data collection to system entry by at least 50%, improving responsiveness across departments.</a:t>
            </a:r>
          </a:p>
          <a:p>
            <a:pPr>
              <a:spcAft>
                <a:spcPts val="800"/>
              </a:spcAft>
            </a:pPr>
            <a:r>
              <a:rPr lang="en-IN" b="1" dirty="0"/>
              <a:t>Increase System Adoption by Sales Team</a:t>
            </a:r>
            <a:br>
              <a:rPr lang="en-IN" dirty="0"/>
            </a:br>
            <a:r>
              <a:rPr lang="en-IN" dirty="0"/>
              <a:t>Conduct user training and provide a user-friendly interface to ensure at least 90% adoption of the new CRM data entry process by sales staff.</a:t>
            </a:r>
          </a:p>
          <a:p>
            <a:pPr>
              <a:spcAft>
                <a:spcPts val="800"/>
              </a:spcAft>
            </a:pPr>
            <a:r>
              <a:rPr lang="en-IN" b="1" dirty="0"/>
              <a:t>Ensure Data Security and Compliance</a:t>
            </a:r>
            <a:br>
              <a:rPr lang="en-IN" dirty="0"/>
            </a:br>
            <a:r>
              <a:rPr lang="en-IN" dirty="0"/>
              <a:t>Implement secure authentication, role-based access, and encrypted data transmission to protect sensitive customer information.</a:t>
            </a:r>
          </a:p>
          <a:p>
            <a:pPr>
              <a:spcAft>
                <a:spcPts val="800"/>
              </a:spcAft>
            </a:pPr>
            <a:r>
              <a:rPr lang="en-IN" b="1" dirty="0"/>
              <a:t>Support Scalability for Future Expansion</a:t>
            </a:r>
            <a:br>
              <a:rPr lang="en-IN" dirty="0"/>
            </a:br>
            <a:r>
              <a:rPr lang="en-IN" dirty="0"/>
              <a:t>Design the solution to accommodate future enhancements, such as integration with marketing automation or customer support tools.</a:t>
            </a:r>
          </a:p>
          <a:p>
            <a:endParaRPr lang="en-US" dirty="0"/>
          </a:p>
        </p:txBody>
      </p:sp>
    </p:spTree>
    <p:extLst>
      <p:ext uri="{BB962C8B-B14F-4D97-AF65-F5344CB8AC3E}">
        <p14:creationId xmlns:p14="http://schemas.microsoft.com/office/powerpoint/2010/main" val="1531374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5150B-D79D-A098-C329-9D4D7B261B00}"/>
              </a:ext>
            </a:extLst>
          </p:cNvPr>
          <p:cNvSpPr>
            <a:spLocks noGrp="1"/>
          </p:cNvSpPr>
          <p:nvPr>
            <p:ph type="title"/>
          </p:nvPr>
        </p:nvSpPr>
        <p:spPr>
          <a:xfrm>
            <a:off x="838200" y="365126"/>
            <a:ext cx="10515600" cy="616182"/>
          </a:xfrm>
        </p:spPr>
        <p:txBody>
          <a:bodyPr>
            <a:normAutofit fontScale="90000"/>
          </a:bodyPr>
          <a:lstStyle/>
          <a:p>
            <a:r>
              <a:rPr lang="en-IN" dirty="0">
                <a:solidFill>
                  <a:srgbClr val="000000"/>
                </a:solidFill>
                <a:effectLst/>
                <a:latin typeface="Helvetica" pitchFamily="2" charset="0"/>
              </a:rPr>
              <a:t>Success Criteria:</a:t>
            </a:r>
            <a:endParaRPr lang="en-US" dirty="0"/>
          </a:p>
        </p:txBody>
      </p:sp>
      <p:sp>
        <p:nvSpPr>
          <p:cNvPr id="3" name="Content Placeholder 2">
            <a:extLst>
              <a:ext uri="{FF2B5EF4-FFF2-40B4-BE49-F238E27FC236}">
                <a16:creationId xmlns:a16="http://schemas.microsoft.com/office/drawing/2014/main" id="{DBAF78B5-5F12-8314-740F-6FD6641765DB}"/>
              </a:ext>
            </a:extLst>
          </p:cNvPr>
          <p:cNvSpPr>
            <a:spLocks noGrp="1"/>
          </p:cNvSpPr>
          <p:nvPr>
            <p:ph idx="1"/>
          </p:nvPr>
        </p:nvSpPr>
        <p:spPr>
          <a:xfrm>
            <a:off x="737839" y="1346434"/>
            <a:ext cx="10515600" cy="5032064"/>
          </a:xfrm>
        </p:spPr>
        <p:txBody>
          <a:bodyPr>
            <a:normAutofit fontScale="62500" lnSpcReduction="20000"/>
          </a:bodyPr>
          <a:lstStyle/>
          <a:p>
            <a:r>
              <a:rPr lang="en-IN" dirty="0"/>
              <a:t>The success of this CRM project will be measured by the following key criteria:</a:t>
            </a:r>
          </a:p>
          <a:p>
            <a:pPr>
              <a:buFont typeface="+mj-lt"/>
              <a:buAutoNum type="arabicPeriod"/>
            </a:pPr>
            <a:r>
              <a:rPr lang="en-IN" b="1" dirty="0"/>
              <a:t>100% Digital Data Collection</a:t>
            </a:r>
            <a:br>
              <a:rPr lang="en-IN" dirty="0"/>
            </a:br>
            <a:r>
              <a:rPr lang="en-IN" dirty="0"/>
              <a:t>All sales officers are using the CRM system to collect and submit customer information digitally, with no reliance on paper forms.</a:t>
            </a:r>
          </a:p>
          <a:p>
            <a:pPr>
              <a:buFont typeface="+mj-lt"/>
              <a:buAutoNum type="arabicPeriod"/>
            </a:pPr>
            <a:r>
              <a:rPr lang="en-IN" b="1" dirty="0"/>
              <a:t>Reduction in Data Entry Errors by at least 80%</a:t>
            </a:r>
            <a:br>
              <a:rPr lang="en-IN" dirty="0"/>
            </a:br>
            <a:r>
              <a:rPr lang="en-IN" dirty="0"/>
              <a:t>Accuracy of customer data improves significantly due to real-time validation and elimination of manual re-entry by backend staff.</a:t>
            </a:r>
          </a:p>
          <a:p>
            <a:pPr>
              <a:buFont typeface="+mj-lt"/>
              <a:buAutoNum type="arabicPeriod"/>
            </a:pPr>
            <a:r>
              <a:rPr lang="en-IN" b="1" dirty="0"/>
              <a:t>Decrease in Turnaround Time by 50% or More</a:t>
            </a:r>
            <a:br>
              <a:rPr lang="en-IN" dirty="0"/>
            </a:br>
            <a:r>
              <a:rPr lang="en-IN" dirty="0"/>
              <a:t>Time taken from customer interaction to data availability in CRM is reduced by half, improving operational responsiveness.</a:t>
            </a:r>
          </a:p>
          <a:p>
            <a:pPr>
              <a:buFont typeface="+mj-lt"/>
              <a:buAutoNum type="arabicPeriod"/>
            </a:pPr>
            <a:r>
              <a:rPr lang="en-IN" b="1" dirty="0"/>
              <a:t>Real-Time Data Availability</a:t>
            </a:r>
            <a:br>
              <a:rPr lang="en-IN" dirty="0"/>
            </a:br>
            <a:r>
              <a:rPr lang="en-IN" dirty="0"/>
              <a:t>Customer data entered by sales officers becomes immediately visible to backend and management teams within the CRM system.</a:t>
            </a:r>
          </a:p>
          <a:p>
            <a:pPr>
              <a:buFont typeface="+mj-lt"/>
              <a:buAutoNum type="arabicPeriod"/>
            </a:pPr>
            <a:r>
              <a:rPr lang="en-IN" b="1" dirty="0"/>
              <a:t>User Adoption Rate of 90% or Higher</a:t>
            </a:r>
            <a:br>
              <a:rPr lang="en-IN" dirty="0"/>
            </a:br>
            <a:r>
              <a:rPr lang="en-IN" dirty="0"/>
              <a:t>At least 90% of sales officers and backend staff actively use the new system without reverting to old manual processes.</a:t>
            </a:r>
          </a:p>
          <a:p>
            <a:pPr>
              <a:buFont typeface="+mj-lt"/>
              <a:buAutoNum type="arabicPeriod"/>
            </a:pPr>
            <a:r>
              <a:rPr lang="en-IN" b="1" dirty="0"/>
              <a:t>System Uptime and Performance</a:t>
            </a:r>
            <a:br>
              <a:rPr lang="en-IN" dirty="0"/>
            </a:br>
            <a:r>
              <a:rPr lang="en-IN" dirty="0"/>
              <a:t>The CRM application maintains </a:t>
            </a:r>
            <a:r>
              <a:rPr lang="en-IN" b="1" dirty="0"/>
              <a:t>99% uptime</a:t>
            </a:r>
            <a:r>
              <a:rPr lang="en-IN" dirty="0"/>
              <a:t> and responds efficiently during peak data entry periods.</a:t>
            </a:r>
          </a:p>
          <a:p>
            <a:pPr>
              <a:buFont typeface="+mj-lt"/>
              <a:buAutoNum type="arabicPeriod"/>
            </a:pPr>
            <a:r>
              <a:rPr lang="en-IN" b="1" dirty="0"/>
              <a:t>Compliance and Data Security Achieved</a:t>
            </a:r>
            <a:br>
              <a:rPr lang="en-IN" dirty="0"/>
            </a:br>
            <a:r>
              <a:rPr lang="en-IN" dirty="0"/>
              <a:t>All customer data is handled according to organizational security policies and regulatory compliance standards (e.g., GDPR, data privacy norms).</a:t>
            </a:r>
          </a:p>
          <a:p>
            <a:pPr>
              <a:buFont typeface="+mj-lt"/>
              <a:buAutoNum type="arabicPeriod"/>
            </a:pPr>
            <a:r>
              <a:rPr lang="en-IN" b="1" dirty="0"/>
              <a:t>Positive Stakeholder Feedback</a:t>
            </a:r>
            <a:br>
              <a:rPr lang="en-IN" dirty="0"/>
            </a:br>
            <a:r>
              <a:rPr lang="en-IN" dirty="0"/>
              <a:t>Sales officers and backend teams report improved ease of use, reduced workload, and higher productivity.</a:t>
            </a:r>
          </a:p>
          <a:p>
            <a:pPr>
              <a:buFont typeface="+mj-lt"/>
              <a:buAutoNum type="arabicPeriod"/>
            </a:pPr>
            <a:r>
              <a:rPr lang="en-IN" b="1" dirty="0"/>
              <a:t>Management Reporting Enabled</a:t>
            </a:r>
            <a:br>
              <a:rPr lang="en-IN" dirty="0"/>
            </a:br>
            <a:r>
              <a:rPr lang="en-IN" dirty="0"/>
              <a:t>Managers can generate accurate and timely reports (e.g., customer onboarding stats, lead status, etc.) through CRM dashboards.</a:t>
            </a:r>
          </a:p>
          <a:p>
            <a:pPr>
              <a:buFont typeface="+mj-lt"/>
              <a:buAutoNum type="arabicPeriod"/>
            </a:pPr>
            <a:r>
              <a:rPr lang="en-IN" b="1" dirty="0"/>
              <a:t>Project Delivered Within Timeline and Budget</a:t>
            </a:r>
            <a:br>
              <a:rPr lang="en-IN" dirty="0"/>
            </a:br>
            <a:r>
              <a:rPr lang="en-IN" dirty="0"/>
              <a:t>The CRM system enhancements are completed as per the waterfall plan milestones, without significant overruns.</a:t>
            </a:r>
          </a:p>
          <a:p>
            <a:endParaRPr lang="en-US" dirty="0"/>
          </a:p>
        </p:txBody>
      </p:sp>
    </p:spTree>
    <p:extLst>
      <p:ext uri="{BB962C8B-B14F-4D97-AF65-F5344CB8AC3E}">
        <p14:creationId xmlns:p14="http://schemas.microsoft.com/office/powerpoint/2010/main" val="936572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C5A66-76AD-9906-71FF-07310A47A867}"/>
              </a:ext>
            </a:extLst>
          </p:cNvPr>
          <p:cNvSpPr>
            <a:spLocks noGrp="1"/>
          </p:cNvSpPr>
          <p:nvPr>
            <p:ph type="title"/>
          </p:nvPr>
        </p:nvSpPr>
        <p:spPr>
          <a:xfrm>
            <a:off x="838200" y="365126"/>
            <a:ext cx="9331712" cy="482368"/>
          </a:xfrm>
        </p:spPr>
        <p:txBody>
          <a:bodyPr>
            <a:normAutofit fontScale="90000"/>
          </a:bodyPr>
          <a:lstStyle/>
          <a:p>
            <a:r>
              <a:rPr lang="en-IN" dirty="0">
                <a:solidFill>
                  <a:srgbClr val="000000"/>
                </a:solidFill>
                <a:effectLst/>
                <a:latin typeface="Helvetica" pitchFamily="2" charset="0"/>
              </a:rPr>
              <a:t>Methods/Approach:</a:t>
            </a:r>
            <a:endParaRPr lang="en-US" dirty="0"/>
          </a:p>
        </p:txBody>
      </p:sp>
      <p:sp>
        <p:nvSpPr>
          <p:cNvPr id="3" name="Content Placeholder 2">
            <a:extLst>
              <a:ext uri="{FF2B5EF4-FFF2-40B4-BE49-F238E27FC236}">
                <a16:creationId xmlns:a16="http://schemas.microsoft.com/office/drawing/2014/main" id="{56CD2485-3AF2-07C0-C828-C47EF8B9B923}"/>
              </a:ext>
            </a:extLst>
          </p:cNvPr>
          <p:cNvSpPr>
            <a:spLocks noGrp="1"/>
          </p:cNvSpPr>
          <p:nvPr>
            <p:ph idx="1"/>
          </p:nvPr>
        </p:nvSpPr>
        <p:spPr>
          <a:xfrm>
            <a:off x="838200" y="847494"/>
            <a:ext cx="10515600" cy="5932447"/>
          </a:xfrm>
        </p:spPr>
        <p:txBody>
          <a:bodyPr>
            <a:normAutofit lnSpcReduction="10000"/>
          </a:bodyPr>
          <a:lstStyle/>
          <a:p>
            <a:pPr marL="0" indent="0">
              <a:lnSpc>
                <a:spcPct val="20000"/>
              </a:lnSpc>
              <a:buNone/>
            </a:pPr>
            <a:endParaRPr lang="en-US" sz="1600" dirty="0"/>
          </a:p>
          <a:p>
            <a:pPr marL="0" indent="0">
              <a:lnSpc>
                <a:spcPct val="20000"/>
              </a:lnSpc>
              <a:buNone/>
            </a:pPr>
            <a:endParaRPr lang="en-US" sz="1600" dirty="0"/>
          </a:p>
          <a:p>
            <a:pPr marL="0" indent="0">
              <a:lnSpc>
                <a:spcPct val="20000"/>
              </a:lnSpc>
              <a:buNone/>
            </a:pPr>
            <a:r>
              <a:rPr lang="en-US" sz="1600" dirty="0"/>
              <a:t>This project will follow the Waterfall model, a linear and sequential approach to system development. Each phase will be </a:t>
            </a:r>
          </a:p>
          <a:p>
            <a:pPr marL="0" indent="0">
              <a:lnSpc>
                <a:spcPct val="20000"/>
              </a:lnSpc>
              <a:buNone/>
            </a:pPr>
            <a:r>
              <a:rPr lang="en-US" sz="1600" dirty="0"/>
              <a:t>completed in full before proceeding to the next.</a:t>
            </a:r>
          </a:p>
          <a:p>
            <a:pPr marL="0" indent="0">
              <a:lnSpc>
                <a:spcPct val="20000"/>
              </a:lnSpc>
              <a:buNone/>
            </a:pPr>
            <a:endParaRPr lang="en-US" sz="1600" dirty="0"/>
          </a:p>
          <a:p>
            <a:pPr marL="0" indent="0">
              <a:lnSpc>
                <a:spcPct val="20000"/>
              </a:lnSpc>
              <a:buNone/>
            </a:pPr>
            <a:r>
              <a:rPr lang="en-US" sz="1600" dirty="0"/>
              <a:t>1. Requirements Gathering</a:t>
            </a:r>
          </a:p>
          <a:p>
            <a:pPr>
              <a:lnSpc>
                <a:spcPct val="20000"/>
              </a:lnSpc>
            </a:pPr>
            <a:r>
              <a:rPr lang="en-US" sz="1600" dirty="0"/>
              <a:t>Conduct interviews and workshops with sales officers, backend teams, and CRM users.</a:t>
            </a:r>
          </a:p>
          <a:p>
            <a:pPr>
              <a:lnSpc>
                <a:spcPct val="20000"/>
              </a:lnSpc>
            </a:pPr>
            <a:r>
              <a:rPr lang="en-US" sz="1600" dirty="0"/>
              <a:t>Document current process flows, pain points, and data fields captured on paper forms.</a:t>
            </a:r>
          </a:p>
          <a:p>
            <a:pPr>
              <a:lnSpc>
                <a:spcPct val="20000"/>
              </a:lnSpc>
            </a:pPr>
            <a:r>
              <a:rPr lang="en-US" sz="1600" dirty="0"/>
              <a:t>Create a detailed Business Requirement Document (BRD) and get stakeholder approval.</a:t>
            </a:r>
          </a:p>
          <a:p>
            <a:pPr marL="0" indent="0">
              <a:lnSpc>
                <a:spcPct val="20000"/>
              </a:lnSpc>
              <a:buNone/>
            </a:pPr>
            <a:r>
              <a:rPr lang="en-US" sz="1600" dirty="0"/>
              <a:t>2. System Design</a:t>
            </a:r>
          </a:p>
          <a:p>
            <a:pPr>
              <a:lnSpc>
                <a:spcPct val="20000"/>
              </a:lnSpc>
            </a:pPr>
            <a:r>
              <a:rPr lang="en-US" sz="1600" dirty="0"/>
              <a:t>Prepare a Functional Requirement Specification (FRS) and Technical Design Document (TDD) based on the BRD.</a:t>
            </a:r>
          </a:p>
          <a:p>
            <a:pPr>
              <a:lnSpc>
                <a:spcPct val="20000"/>
              </a:lnSpc>
            </a:pPr>
            <a:r>
              <a:rPr lang="en-US" sz="1600" dirty="0"/>
              <a:t>Design UI wireframes for the digital data entry form.</a:t>
            </a:r>
          </a:p>
          <a:p>
            <a:pPr>
              <a:lnSpc>
                <a:spcPct val="20000"/>
              </a:lnSpc>
            </a:pPr>
            <a:r>
              <a:rPr lang="en-US" sz="1600" dirty="0"/>
              <a:t>Define system architecture, database schema, and validation rules.</a:t>
            </a:r>
          </a:p>
          <a:p>
            <a:pPr marL="0" indent="0">
              <a:lnSpc>
                <a:spcPct val="20000"/>
              </a:lnSpc>
              <a:buNone/>
            </a:pPr>
            <a:r>
              <a:rPr lang="en-US" sz="1600" dirty="0"/>
              <a:t>3. Development</a:t>
            </a:r>
          </a:p>
          <a:p>
            <a:pPr>
              <a:lnSpc>
                <a:spcPct val="20000"/>
              </a:lnSpc>
            </a:pPr>
            <a:r>
              <a:rPr lang="en-US" sz="1600" dirty="0"/>
              <a:t>CRM development team builds the digital data entry module.</a:t>
            </a:r>
          </a:p>
          <a:p>
            <a:pPr>
              <a:lnSpc>
                <a:spcPct val="20000"/>
              </a:lnSpc>
            </a:pPr>
            <a:r>
              <a:rPr lang="en-US" sz="1600" dirty="0"/>
              <a:t>Integration with the existing CRM backend is implemented.</a:t>
            </a:r>
          </a:p>
          <a:p>
            <a:pPr>
              <a:lnSpc>
                <a:spcPct val="20000"/>
              </a:lnSpc>
            </a:pPr>
            <a:r>
              <a:rPr lang="en-US" sz="1600" dirty="0"/>
              <a:t>Frontend interfaces are made mobile/tablet responsive for sales officers.</a:t>
            </a:r>
          </a:p>
          <a:p>
            <a:pPr marL="0" indent="0">
              <a:lnSpc>
                <a:spcPct val="20000"/>
              </a:lnSpc>
              <a:buNone/>
            </a:pPr>
            <a:r>
              <a:rPr lang="en-US" sz="1600" dirty="0"/>
              <a:t>4. Testing</a:t>
            </a:r>
          </a:p>
          <a:p>
            <a:pPr>
              <a:lnSpc>
                <a:spcPct val="20000"/>
              </a:lnSpc>
            </a:pPr>
            <a:r>
              <a:rPr lang="en-US" sz="1600" dirty="0"/>
              <a:t>Perform Unit Testing, System Testing, and Integration Testing.</a:t>
            </a:r>
          </a:p>
          <a:p>
            <a:pPr>
              <a:lnSpc>
                <a:spcPct val="20000"/>
              </a:lnSpc>
            </a:pPr>
            <a:r>
              <a:rPr lang="en-US" sz="1600" dirty="0"/>
              <a:t>Conduct User Acceptance Testing (UAT) with a pilot group of sales officers and backend staff.</a:t>
            </a:r>
          </a:p>
          <a:p>
            <a:pPr>
              <a:lnSpc>
                <a:spcPct val="20000"/>
              </a:lnSpc>
            </a:pPr>
            <a:r>
              <a:rPr lang="en-US" sz="1600" dirty="0"/>
              <a:t>Capture feedback and fix any defects before full deployment.</a:t>
            </a:r>
          </a:p>
          <a:p>
            <a:pPr marL="0" indent="0">
              <a:lnSpc>
                <a:spcPct val="20000"/>
              </a:lnSpc>
              <a:buNone/>
            </a:pPr>
            <a:r>
              <a:rPr lang="en-US" sz="1600" dirty="0"/>
              <a:t>5. Deployment</a:t>
            </a:r>
          </a:p>
          <a:p>
            <a:pPr>
              <a:lnSpc>
                <a:spcPct val="20000"/>
              </a:lnSpc>
            </a:pPr>
            <a:r>
              <a:rPr lang="en-US" sz="1600" dirty="0"/>
              <a:t>Deploy the solution in the production environment.</a:t>
            </a:r>
          </a:p>
          <a:p>
            <a:pPr>
              <a:lnSpc>
                <a:spcPct val="20000"/>
              </a:lnSpc>
            </a:pPr>
            <a:r>
              <a:rPr lang="en-US" sz="1600" dirty="0"/>
              <a:t>Ensure necessary infrastructure, security, and data migration (if applicable) are in place.</a:t>
            </a:r>
          </a:p>
          <a:p>
            <a:pPr marL="0" indent="0">
              <a:lnSpc>
                <a:spcPct val="20000"/>
              </a:lnSpc>
              <a:buNone/>
            </a:pPr>
            <a:r>
              <a:rPr lang="en-US" sz="1600" dirty="0"/>
              <a:t>6. Training and Support</a:t>
            </a:r>
          </a:p>
          <a:p>
            <a:pPr>
              <a:lnSpc>
                <a:spcPct val="20000"/>
              </a:lnSpc>
            </a:pPr>
            <a:r>
              <a:rPr lang="en-US" sz="1600" dirty="0"/>
              <a:t>Conduct training sessions for sales and backend teams.</a:t>
            </a:r>
          </a:p>
          <a:p>
            <a:pPr>
              <a:lnSpc>
                <a:spcPct val="20000"/>
              </a:lnSpc>
            </a:pPr>
            <a:r>
              <a:rPr lang="en-US" sz="1600" dirty="0"/>
              <a:t>Provide user manuals and quick reference guides.</a:t>
            </a:r>
          </a:p>
          <a:p>
            <a:pPr>
              <a:lnSpc>
                <a:spcPct val="20000"/>
              </a:lnSpc>
            </a:pPr>
            <a:r>
              <a:rPr lang="en-US" sz="1600" dirty="0"/>
              <a:t>Set up a helpdesk or support system for initial post-implementation issues.</a:t>
            </a:r>
          </a:p>
          <a:p>
            <a:pPr marL="0" indent="0">
              <a:lnSpc>
                <a:spcPct val="20000"/>
              </a:lnSpc>
              <a:buNone/>
            </a:pPr>
            <a:r>
              <a:rPr lang="en-US" sz="1600" dirty="0"/>
              <a:t>7. Maintenance</a:t>
            </a:r>
          </a:p>
          <a:p>
            <a:pPr>
              <a:lnSpc>
                <a:spcPct val="20000"/>
              </a:lnSpc>
            </a:pPr>
            <a:r>
              <a:rPr lang="en-US" sz="1600" dirty="0"/>
              <a:t>Monitor system performance and user feedback.</a:t>
            </a:r>
          </a:p>
          <a:p>
            <a:pPr>
              <a:lnSpc>
                <a:spcPct val="20000"/>
              </a:lnSpc>
            </a:pPr>
            <a:r>
              <a:rPr lang="en-US" sz="1600" dirty="0"/>
              <a:t>Roll out any minor enhancements or bug fixes.</a:t>
            </a:r>
          </a:p>
          <a:p>
            <a:pPr>
              <a:lnSpc>
                <a:spcPct val="20000"/>
              </a:lnSpc>
            </a:pPr>
            <a:r>
              <a:rPr lang="en-US" sz="1600" dirty="0"/>
              <a:t>Plan for future upgrades or additional features.</a:t>
            </a:r>
          </a:p>
        </p:txBody>
      </p:sp>
    </p:spTree>
    <p:extLst>
      <p:ext uri="{BB962C8B-B14F-4D97-AF65-F5344CB8AC3E}">
        <p14:creationId xmlns:p14="http://schemas.microsoft.com/office/powerpoint/2010/main" val="3033792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8E77B-3BB5-17C8-E871-2F22FCB6F243}"/>
              </a:ext>
            </a:extLst>
          </p:cNvPr>
          <p:cNvSpPr>
            <a:spLocks noGrp="1"/>
          </p:cNvSpPr>
          <p:nvPr>
            <p:ph type="title"/>
          </p:nvPr>
        </p:nvSpPr>
        <p:spPr>
          <a:xfrm>
            <a:off x="838200" y="365126"/>
            <a:ext cx="9097537" cy="627334"/>
          </a:xfrm>
        </p:spPr>
        <p:txBody>
          <a:bodyPr>
            <a:normAutofit fontScale="90000"/>
          </a:bodyPr>
          <a:lstStyle/>
          <a:p>
            <a:r>
              <a:rPr lang="en-IN" dirty="0">
                <a:solidFill>
                  <a:srgbClr val="000000"/>
                </a:solidFill>
                <a:effectLst/>
                <a:latin typeface="Helvetica" pitchFamily="2" charset="0"/>
              </a:rPr>
              <a:t>Resources:</a:t>
            </a:r>
            <a:endParaRPr lang="en-US" dirty="0"/>
          </a:p>
        </p:txBody>
      </p:sp>
      <p:sp>
        <p:nvSpPr>
          <p:cNvPr id="3" name="Content Placeholder 2">
            <a:extLst>
              <a:ext uri="{FF2B5EF4-FFF2-40B4-BE49-F238E27FC236}">
                <a16:creationId xmlns:a16="http://schemas.microsoft.com/office/drawing/2014/main" id="{B83F2C71-58B3-EE2F-3040-B3CAC4C36CD7}"/>
              </a:ext>
            </a:extLst>
          </p:cNvPr>
          <p:cNvSpPr>
            <a:spLocks noGrp="1"/>
          </p:cNvSpPr>
          <p:nvPr>
            <p:ph idx="1"/>
          </p:nvPr>
        </p:nvSpPr>
        <p:spPr>
          <a:xfrm>
            <a:off x="838200" y="992460"/>
            <a:ext cx="10515600" cy="5184503"/>
          </a:xfrm>
        </p:spPr>
        <p:txBody>
          <a:bodyPr>
            <a:normAutofit/>
          </a:bodyPr>
          <a:lstStyle/>
          <a:p>
            <a:pPr marL="0" indent="0">
              <a:buNone/>
            </a:pPr>
            <a:r>
              <a:rPr lang="en-IN" sz="2000" dirty="0"/>
              <a:t>This section outlines the </a:t>
            </a:r>
            <a:r>
              <a:rPr lang="en-IN" sz="2000" b="1" dirty="0"/>
              <a:t>human, technical, and financial resources</a:t>
            </a:r>
            <a:r>
              <a:rPr lang="en-IN" sz="2000" dirty="0"/>
              <a:t> required for successful project execution.</a:t>
            </a:r>
          </a:p>
          <a:p>
            <a:pPr marL="0" indent="0">
              <a:buNone/>
            </a:pPr>
            <a:r>
              <a:rPr lang="en-IN" sz="2000" dirty="0"/>
              <a:t>1. Human Resources</a:t>
            </a:r>
          </a:p>
          <a:p>
            <a:pPr marL="0" indent="0">
              <a:buNone/>
            </a:pPr>
            <a:endParaRPr lang="en-US" sz="2000" dirty="0"/>
          </a:p>
        </p:txBody>
      </p:sp>
      <p:graphicFrame>
        <p:nvGraphicFramePr>
          <p:cNvPr id="6" name="Table 5">
            <a:extLst>
              <a:ext uri="{FF2B5EF4-FFF2-40B4-BE49-F238E27FC236}">
                <a16:creationId xmlns:a16="http://schemas.microsoft.com/office/drawing/2014/main" id="{FE9C1AC6-BAEB-93C2-1035-7EC1F313B264}"/>
              </a:ext>
            </a:extLst>
          </p:cNvPr>
          <p:cNvGraphicFramePr>
            <a:graphicFrameLocks noGrp="1"/>
          </p:cNvGraphicFramePr>
          <p:nvPr>
            <p:extLst>
              <p:ext uri="{D42A27DB-BD31-4B8C-83A1-F6EECF244321}">
                <p14:modId xmlns:p14="http://schemas.microsoft.com/office/powerpoint/2010/main" val="189251308"/>
              </p:ext>
            </p:extLst>
          </p:nvPr>
        </p:nvGraphicFramePr>
        <p:xfrm>
          <a:off x="959006" y="2051824"/>
          <a:ext cx="7248292" cy="4388927"/>
        </p:xfrm>
        <a:graphic>
          <a:graphicData uri="http://schemas.openxmlformats.org/drawingml/2006/table">
            <a:tbl>
              <a:tblPr>
                <a:tableStyleId>{5C22544A-7EE6-4342-B048-85BDC9FD1C3A}</a:tableStyleId>
              </a:tblPr>
              <a:tblGrid>
                <a:gridCol w="2333649">
                  <a:extLst>
                    <a:ext uri="{9D8B030D-6E8A-4147-A177-3AD203B41FA5}">
                      <a16:colId xmlns:a16="http://schemas.microsoft.com/office/drawing/2014/main" val="3431487785"/>
                    </a:ext>
                  </a:extLst>
                </a:gridCol>
                <a:gridCol w="4914643">
                  <a:extLst>
                    <a:ext uri="{9D8B030D-6E8A-4147-A177-3AD203B41FA5}">
                      <a16:colId xmlns:a16="http://schemas.microsoft.com/office/drawing/2014/main" val="984651277"/>
                    </a:ext>
                  </a:extLst>
                </a:gridCol>
              </a:tblGrid>
              <a:tr h="226546">
                <a:tc>
                  <a:txBody>
                    <a:bodyPr/>
                    <a:lstStyle/>
                    <a:p>
                      <a:pPr algn="l" fontAlgn="b"/>
                      <a:r>
                        <a:rPr lang="en-IN" sz="1600" b="1" u="none" strike="noStrike">
                          <a:effectLst/>
                        </a:rPr>
                        <a:t>Role</a:t>
                      </a:r>
                      <a:endParaRPr lang="en-IN" sz="1600" b="1" i="0" u="none" strike="noStrike">
                        <a:solidFill>
                          <a:srgbClr val="000000"/>
                        </a:solidFill>
                        <a:effectLst/>
                        <a:latin typeface="Calibri" panose="020F0502020204030204" pitchFamily="34" charset="0"/>
                      </a:endParaRPr>
                    </a:p>
                  </a:txBody>
                  <a:tcPr marL="3811" marR="3811" marT="3811" marB="0" anchor="b"/>
                </a:tc>
                <a:tc>
                  <a:txBody>
                    <a:bodyPr/>
                    <a:lstStyle/>
                    <a:p>
                      <a:pPr algn="l" fontAlgn="b"/>
                      <a:r>
                        <a:rPr lang="en-IN" sz="1600" b="1" u="none" strike="noStrike" dirty="0">
                          <a:effectLst/>
                        </a:rPr>
                        <a:t>Responsibility</a:t>
                      </a:r>
                      <a:endParaRPr lang="en-IN" sz="1600" b="1" i="0" u="none" strike="noStrike" dirty="0">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3573651348"/>
                  </a:ext>
                </a:extLst>
              </a:tr>
              <a:tr h="538962">
                <a:tc>
                  <a:txBody>
                    <a:bodyPr/>
                    <a:lstStyle/>
                    <a:p>
                      <a:pPr algn="l" fontAlgn="b"/>
                      <a:r>
                        <a:rPr lang="en-IN" sz="1600" u="none" strike="noStrike" dirty="0">
                          <a:effectLst/>
                        </a:rPr>
                        <a:t>Project Manager</a:t>
                      </a:r>
                      <a:endParaRPr lang="en-IN" sz="1600" b="1" i="0" u="none" strike="noStrike" dirty="0">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dirty="0">
                          <a:effectLst/>
                        </a:rPr>
                        <a:t>Oversees project planning, execution, timelines, and communication.</a:t>
                      </a:r>
                      <a:endParaRPr lang="en-IN" sz="1600" b="0" i="0" u="none" strike="noStrike" dirty="0">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2869096957"/>
                  </a:ext>
                </a:extLst>
              </a:tr>
              <a:tr h="605897">
                <a:tc>
                  <a:txBody>
                    <a:bodyPr/>
                    <a:lstStyle/>
                    <a:p>
                      <a:pPr algn="l" fontAlgn="b"/>
                      <a:r>
                        <a:rPr lang="en-IN" sz="1600" u="none" strike="noStrike" dirty="0">
                          <a:effectLst/>
                        </a:rPr>
                        <a:t>Business Analyst</a:t>
                      </a:r>
                      <a:endParaRPr lang="en-IN" sz="1600" b="1" i="0" u="none" strike="noStrike" dirty="0">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dirty="0">
                          <a:effectLst/>
                        </a:rPr>
                        <a:t>Gathers requirements, prepares BRD/FRD, and supports testing and stakeholder review.</a:t>
                      </a:r>
                      <a:endParaRPr lang="en-IN" sz="1600" b="0" i="0" u="none" strike="noStrike" dirty="0">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2168029906"/>
                  </a:ext>
                </a:extLst>
              </a:tr>
              <a:tr h="449606">
                <a:tc>
                  <a:txBody>
                    <a:bodyPr/>
                    <a:lstStyle/>
                    <a:p>
                      <a:pPr algn="l" fontAlgn="b"/>
                      <a:r>
                        <a:rPr lang="en-IN" sz="1600" u="none" strike="noStrike">
                          <a:effectLst/>
                        </a:rPr>
                        <a:t>CRM Developer(s)</a:t>
                      </a:r>
                      <a:endParaRPr lang="en-IN" sz="1600" b="1" i="0" u="none" strike="noStrike">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a:effectLst/>
                        </a:rPr>
                        <a:t>Designs and develops the digital form and CRM enhancements.</a:t>
                      </a:r>
                      <a:endParaRPr lang="en-IN" sz="1600" b="0" i="0" u="none" strike="noStrike">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530046452"/>
                  </a:ext>
                </a:extLst>
              </a:tr>
              <a:tr h="449606">
                <a:tc>
                  <a:txBody>
                    <a:bodyPr/>
                    <a:lstStyle/>
                    <a:p>
                      <a:pPr algn="l" fontAlgn="b"/>
                      <a:r>
                        <a:rPr lang="en-IN" sz="1600" u="none" strike="noStrike" dirty="0">
                          <a:effectLst/>
                        </a:rPr>
                        <a:t>UI/UX Designer</a:t>
                      </a:r>
                      <a:endParaRPr lang="en-IN" sz="1600" b="1" i="0" u="none" strike="noStrike" dirty="0">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a:effectLst/>
                        </a:rPr>
                        <a:t>Designs user-friendly mobile/tablet interface for sales officers.</a:t>
                      </a:r>
                      <a:endParaRPr lang="en-IN" sz="1600" b="0" i="0" u="none" strike="noStrike">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4154408981"/>
                  </a:ext>
                </a:extLst>
              </a:tr>
              <a:tr h="472028">
                <a:tc>
                  <a:txBody>
                    <a:bodyPr/>
                    <a:lstStyle/>
                    <a:p>
                      <a:pPr algn="l" fontAlgn="b"/>
                      <a:r>
                        <a:rPr lang="en-IN" sz="1600" u="none" strike="noStrike" dirty="0">
                          <a:effectLst/>
                        </a:rPr>
                        <a:t>Database Administrator</a:t>
                      </a:r>
                      <a:endParaRPr lang="en-IN" sz="1600" b="1" i="0" u="none" strike="noStrike" dirty="0">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a:effectLst/>
                        </a:rPr>
                        <a:t>Manages CRM database design, performance, and security.</a:t>
                      </a:r>
                      <a:endParaRPr lang="en-IN" sz="1600" b="0" i="0" u="none" strike="noStrike">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220174332"/>
                  </a:ext>
                </a:extLst>
              </a:tr>
              <a:tr h="538962">
                <a:tc>
                  <a:txBody>
                    <a:bodyPr/>
                    <a:lstStyle/>
                    <a:p>
                      <a:pPr algn="l" fontAlgn="b"/>
                      <a:r>
                        <a:rPr lang="en-IN" sz="1600" u="none" strike="noStrike">
                          <a:effectLst/>
                        </a:rPr>
                        <a:t>QA/Test Engineer</a:t>
                      </a:r>
                      <a:endParaRPr lang="en-IN" sz="1600" b="1" i="0" u="none" strike="noStrike">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a:effectLst/>
                        </a:rPr>
                        <a:t>Prepares and executes test cases, ensures system is bug-free and functional.</a:t>
                      </a:r>
                      <a:endParaRPr lang="en-IN" sz="1600" b="0" i="0" u="none" strike="noStrike">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2911644347"/>
                  </a:ext>
                </a:extLst>
              </a:tr>
              <a:tr h="405094">
                <a:tc>
                  <a:txBody>
                    <a:bodyPr/>
                    <a:lstStyle/>
                    <a:p>
                      <a:pPr algn="l" fontAlgn="b"/>
                      <a:r>
                        <a:rPr lang="en-IN" sz="1600" u="none" strike="noStrike">
                          <a:effectLst/>
                        </a:rPr>
                        <a:t>Sales Officers (Pilot Group)</a:t>
                      </a:r>
                      <a:endParaRPr lang="en-IN" sz="1600" b="1" i="0" u="none" strike="noStrike">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a:effectLst/>
                        </a:rPr>
                        <a:t>Participate in UAT and provide feedback for improvements.</a:t>
                      </a:r>
                      <a:endParaRPr lang="en-IN" sz="1600" b="0" i="0" u="none" strike="noStrike">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858879248"/>
                  </a:ext>
                </a:extLst>
              </a:tr>
              <a:tr h="472028">
                <a:tc>
                  <a:txBody>
                    <a:bodyPr/>
                    <a:lstStyle/>
                    <a:p>
                      <a:pPr algn="l" fontAlgn="b"/>
                      <a:r>
                        <a:rPr lang="en-IN" sz="1600" u="none" strike="noStrike">
                          <a:effectLst/>
                        </a:rPr>
                        <a:t>Trainer/Support Staff</a:t>
                      </a:r>
                      <a:endParaRPr lang="en-IN" sz="1600" b="1" i="0" u="none" strike="noStrike">
                        <a:solidFill>
                          <a:srgbClr val="000000"/>
                        </a:solidFill>
                        <a:effectLst/>
                        <a:latin typeface="Calibri" panose="020F0502020204030204" pitchFamily="34" charset="0"/>
                      </a:endParaRPr>
                    </a:p>
                  </a:txBody>
                  <a:tcPr marL="3811" marR="3811" marT="3811" marB="0" anchor="b"/>
                </a:tc>
                <a:tc>
                  <a:txBody>
                    <a:bodyPr/>
                    <a:lstStyle/>
                    <a:p>
                      <a:pPr algn="l" fontAlgn="b"/>
                      <a:r>
                        <a:rPr lang="en-IN" sz="1600" u="none" strike="noStrike" dirty="0">
                          <a:effectLst/>
                        </a:rPr>
                        <a:t>Delivers training and provides ongoing user support post-deployment.</a:t>
                      </a:r>
                      <a:endParaRPr lang="en-IN" sz="1600" b="0" i="0" u="none" strike="noStrike" dirty="0">
                        <a:solidFill>
                          <a:srgbClr val="000000"/>
                        </a:solidFill>
                        <a:effectLst/>
                        <a:latin typeface="Calibri" panose="020F0502020204030204" pitchFamily="34" charset="0"/>
                      </a:endParaRPr>
                    </a:p>
                  </a:txBody>
                  <a:tcPr marL="3811" marR="3811" marT="3811" marB="0" anchor="b"/>
                </a:tc>
                <a:extLst>
                  <a:ext uri="{0D108BD9-81ED-4DB2-BD59-A6C34878D82A}">
                    <a16:rowId xmlns:a16="http://schemas.microsoft.com/office/drawing/2014/main" val="2112223008"/>
                  </a:ext>
                </a:extLst>
              </a:tr>
            </a:tbl>
          </a:graphicData>
        </a:graphic>
      </p:graphicFrame>
    </p:spTree>
    <p:extLst>
      <p:ext uri="{BB962C8B-B14F-4D97-AF65-F5344CB8AC3E}">
        <p14:creationId xmlns:p14="http://schemas.microsoft.com/office/powerpoint/2010/main" val="391501640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{0DDF3EE2-1348-4D48-9A7B-7741B6E81147}tf10001072</Template>
  <TotalTime>396</TotalTime>
  <Words>1902</Words>
  <Application>Microsoft Macintosh PowerPoint</Application>
  <PresentationFormat>Widescreen</PresentationFormat>
  <Paragraphs>170</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Franklin Gothic Book</vt:lpstr>
      <vt:lpstr>Helvetica</vt:lpstr>
      <vt:lpstr>Crop</vt:lpstr>
      <vt:lpstr>CRM Application</vt:lpstr>
      <vt:lpstr>Situation</vt:lpstr>
      <vt:lpstr>Problem </vt:lpstr>
      <vt:lpstr>Opportunity</vt:lpstr>
      <vt:lpstr>Purpose Statement (Goals):</vt:lpstr>
      <vt:lpstr>Project Objectives:</vt:lpstr>
      <vt:lpstr>Success Criteria:</vt:lpstr>
      <vt:lpstr>Methods/Approach:</vt:lpstr>
      <vt:lpstr>Resources:</vt:lpstr>
      <vt:lpstr>PowerPoint Presentation</vt:lpstr>
      <vt:lpstr>Risks:</vt:lpstr>
      <vt:lpstr>Dependencies :</vt:lpstr>
      <vt:lpstr>To Be Completed by Appropriate Manager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CRM Application</dc:title>
  <dc:creator>Microsoft Office User</dc:creator>
  <cp:lastModifiedBy>Microsoft Office User</cp:lastModifiedBy>
  <cp:revision>45</cp:revision>
  <dcterms:created xsi:type="dcterms:W3CDTF">2025-07-04T07:03:02Z</dcterms:created>
  <dcterms:modified xsi:type="dcterms:W3CDTF">2025-07-04T13:41:14Z</dcterms:modified>
</cp:coreProperties>
</file>