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14" r:id="rId1"/>
  </p:sldMasterIdLst>
  <p:sldIdLst>
    <p:sldId id="256" r:id="rId2"/>
    <p:sldId id="257" r:id="rId3"/>
    <p:sldId id="258" r:id="rId4"/>
    <p:sldId id="259" r:id="rId5"/>
    <p:sldId id="260" r:id="rId6"/>
    <p:sldId id="261" r:id="rId7"/>
    <p:sldId id="262" r:id="rId8"/>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78" d="100"/>
          <a:sy n="78" d="100"/>
        </p:scale>
        <p:origin x="850" y="77"/>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ableStyles" Target="tableStyle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theme" Target="theme/theme1.xml"/><Relationship Id="rId5" Type="http://schemas.openxmlformats.org/officeDocument/2006/relationships/slide" Target="slides/slide4.xml"/><Relationship Id="rId10" Type="http://schemas.openxmlformats.org/officeDocument/2006/relationships/viewProps" Target="viewProps.xml"/><Relationship Id="rId4" Type="http://schemas.openxmlformats.org/officeDocument/2006/relationships/slide" Target="slides/slide3.xml"/><Relationship Id="rId9" Type="http://schemas.openxmlformats.org/officeDocument/2006/relationships/presProps" Target="presProp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Title Slide">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32" name="Straight Connector 31"/>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4"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Isosceles Triangle 26"/>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30"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31" name="Isosceles Triangle 30"/>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19" name="Isosceles Triangle 18"/>
            <p:cNvSpPr/>
            <p:nvPr/>
          </p:nvSpPr>
          <p:spPr>
            <a:xfrm rot="10800000">
              <a:off x="0" y="0"/>
              <a:ext cx="842596" cy="5666154"/>
            </a:xfrm>
            <a:prstGeom prst="triangle">
              <a:avLst>
                <a:gd name="adj" fmla="val 10000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1"/>
          <p:cNvSpPr>
            <a:spLocks noGrp="1"/>
          </p:cNvSpPr>
          <p:nvPr>
            <p:ph type="ctrTitle"/>
          </p:nvPr>
        </p:nvSpPr>
        <p:spPr>
          <a:xfrm>
            <a:off x="1507067" y="2404534"/>
            <a:ext cx="7766936" cy="1646302"/>
          </a:xfrm>
        </p:spPr>
        <p:txBody>
          <a:bodyPr anchor="b">
            <a:noAutofit/>
          </a:bodyPr>
          <a:lstStyle>
            <a:lvl1pPr algn="r">
              <a:defRPr sz="5400">
                <a:solidFill>
                  <a:schemeClr val="accent1"/>
                </a:solidFill>
              </a:defRPr>
            </a:lvl1pPr>
          </a:lstStyle>
          <a:p>
            <a:r>
              <a:rPr lang="en-US"/>
              <a:t>Click to edit Master title style</a:t>
            </a:r>
            <a:endParaRPr lang="en-US" dirty="0"/>
          </a:p>
        </p:txBody>
      </p:sp>
      <p:sp>
        <p:nvSpPr>
          <p:cNvPr id="3" name="Subtitle 2"/>
          <p:cNvSpPr>
            <a:spLocks noGrp="1"/>
          </p:cNvSpPr>
          <p:nvPr>
            <p:ph type="subTitle" idx="1"/>
          </p:nvPr>
        </p:nvSpPr>
        <p:spPr>
          <a:xfrm>
            <a:off x="1507067" y="4050833"/>
            <a:ext cx="7766936" cy="1096899"/>
          </a:xfrm>
        </p:spPr>
        <p:txBody>
          <a:bodyPr anchor="t"/>
          <a:lstStyle>
            <a:lvl1pPr marL="0" indent="0" algn="r">
              <a:buNone/>
              <a:defRPr>
                <a:solidFill>
                  <a:schemeClr val="tx1">
                    <a:lumMod val="50000"/>
                    <a:lumOff val="5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4D5DD469-D53D-41E1-BE3D-A47BC7F2FDDB}" type="datetimeFigureOut">
              <a:rPr lang="en-IN" smtClean="0"/>
              <a:t>21-08-2025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2A2A99F-8D55-4764-8712-F73E171AE374}" type="slidenum">
              <a:rPr lang="en-IN" smtClean="0"/>
              <a:t>‹#›</a:t>
            </a:fld>
            <a:endParaRPr lang="en-IN"/>
          </a:p>
        </p:txBody>
      </p:sp>
    </p:spTree>
    <p:extLst>
      <p:ext uri="{BB962C8B-B14F-4D97-AF65-F5344CB8AC3E}">
        <p14:creationId xmlns:p14="http://schemas.microsoft.com/office/powerpoint/2010/main" val="192931413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5" y="609600"/>
            <a:ext cx="8596668" cy="3403600"/>
          </a:xfrm>
        </p:spPr>
        <p:txBody>
          <a:bodyPr anchor="ctr">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D5DD469-D53D-41E1-BE3D-A47BC7F2FDDB}" type="datetimeFigureOut">
              <a:rPr lang="en-IN" smtClean="0"/>
              <a:t>21-08-2025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2A2A99F-8D55-4764-8712-F73E171AE374}" type="slidenum">
              <a:rPr lang="en-IN" smtClean="0"/>
              <a:t>‹#›</a:t>
            </a:fld>
            <a:endParaRPr lang="en-IN"/>
          </a:p>
        </p:txBody>
      </p:sp>
    </p:spTree>
    <p:extLst>
      <p:ext uri="{BB962C8B-B14F-4D97-AF65-F5344CB8AC3E}">
        <p14:creationId xmlns:p14="http://schemas.microsoft.com/office/powerpoint/2010/main" val="1713374654"/>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1366139" y="3632200"/>
            <a:ext cx="722452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470400"/>
            <a:ext cx="8596668" cy="1570962"/>
          </a:xfrm>
        </p:spPr>
        <p:txBody>
          <a:bodyPr anchor="ctr">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D5DD469-D53D-41E1-BE3D-A47BC7F2FDDB}" type="datetimeFigureOut">
              <a:rPr lang="en-IN" smtClean="0"/>
              <a:t>21-08-2025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2A2A99F-8D55-4764-8712-F73E171AE374}" type="slidenum">
              <a:rPr lang="en-IN" smtClean="0"/>
              <a:t>‹#›</a:t>
            </a:fld>
            <a:endParaRPr lang="en-IN"/>
          </a:p>
        </p:txBody>
      </p:sp>
      <p:sp>
        <p:nvSpPr>
          <p:cNvPr id="20" name="TextBox 19"/>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2" name="TextBox 21"/>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latin typeface="Arial"/>
              </a:rPr>
              <a:t>”</a:t>
            </a:r>
            <a:endParaRPr lang="en-US" dirty="0">
              <a:solidFill>
                <a:schemeClr val="accent1">
                  <a:lumMod val="60000"/>
                  <a:lumOff val="40000"/>
                </a:schemeClr>
              </a:solidFill>
              <a:latin typeface="Arial"/>
            </a:endParaRPr>
          </a:p>
        </p:txBody>
      </p:sp>
    </p:spTree>
    <p:extLst>
      <p:ext uri="{BB962C8B-B14F-4D97-AF65-F5344CB8AC3E}">
        <p14:creationId xmlns:p14="http://schemas.microsoft.com/office/powerpoint/2010/main" val="237455522"/>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677335" y="1931988"/>
            <a:ext cx="8596668" cy="2595460"/>
          </a:xfrm>
        </p:spPr>
        <p:txBody>
          <a:bodyPr anchor="b">
            <a:normAutofit/>
          </a:bodyPr>
          <a:lstStyle>
            <a:lvl1pPr algn="l">
              <a:defRPr sz="44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75000"/>
                    <a:lumOff val="2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D5DD469-D53D-41E1-BE3D-A47BC7F2FDDB}" type="datetimeFigureOut">
              <a:rPr lang="en-IN" smtClean="0"/>
              <a:t>21-08-2025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2A2A99F-8D55-4764-8712-F73E171AE374}" type="slidenum">
              <a:rPr lang="en-IN" smtClean="0"/>
              <a:t>‹#›</a:t>
            </a:fld>
            <a:endParaRPr lang="en-IN"/>
          </a:p>
        </p:txBody>
      </p:sp>
    </p:spTree>
    <p:extLst>
      <p:ext uri="{BB962C8B-B14F-4D97-AF65-F5344CB8AC3E}">
        <p14:creationId xmlns:p14="http://schemas.microsoft.com/office/powerpoint/2010/main" val="1529324888"/>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Quote Name Card">
    <p:spTree>
      <p:nvGrpSpPr>
        <p:cNvPr id="1" name=""/>
        <p:cNvGrpSpPr/>
        <p:nvPr/>
      </p:nvGrpSpPr>
      <p:grpSpPr>
        <a:xfrm>
          <a:off x="0" y="0"/>
          <a:ext cx="0" cy="0"/>
          <a:chOff x="0" y="0"/>
          <a:chExt cx="0" cy="0"/>
        </a:xfrm>
      </p:grpSpPr>
      <p:sp>
        <p:nvSpPr>
          <p:cNvPr id="2" name="Title 1"/>
          <p:cNvSpPr>
            <a:spLocks noGrp="1"/>
          </p:cNvSpPr>
          <p:nvPr>
            <p:ph type="title"/>
          </p:nvPr>
        </p:nvSpPr>
        <p:spPr>
          <a:xfrm>
            <a:off x="931334" y="609600"/>
            <a:ext cx="8094134"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tx1">
                    <a:lumMod val="75000"/>
                    <a:lumOff val="25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D5DD469-D53D-41E1-BE3D-A47BC7F2FDDB}" type="datetimeFigureOut">
              <a:rPr lang="en-IN" smtClean="0"/>
              <a:t>21-08-2025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2A2A99F-8D55-4764-8712-F73E171AE374}" type="slidenum">
              <a:rPr lang="en-IN" smtClean="0"/>
              <a:t>‹#›</a:t>
            </a:fld>
            <a:endParaRPr lang="en-IN"/>
          </a:p>
        </p:txBody>
      </p:sp>
      <p:sp>
        <p:nvSpPr>
          <p:cNvPr id="24" name="TextBox 23"/>
          <p:cNvSpPr txBox="1"/>
          <p:nvPr/>
        </p:nvSpPr>
        <p:spPr>
          <a:xfrm>
            <a:off x="541870" y="790378"/>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
        <p:nvSpPr>
          <p:cNvPr id="25" name="TextBox 24"/>
          <p:cNvSpPr txBox="1"/>
          <p:nvPr/>
        </p:nvSpPr>
        <p:spPr>
          <a:xfrm>
            <a:off x="8893011" y="288655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lumMod val="60000"/>
                    <a:lumOff val="40000"/>
                  </a:schemeClr>
                </a:solidFill>
                <a:effectLst/>
                <a:latin typeface="Arial"/>
              </a:rPr>
              <a:t>”</a:t>
            </a:r>
          </a:p>
        </p:txBody>
      </p:sp>
    </p:spTree>
    <p:extLst>
      <p:ext uri="{BB962C8B-B14F-4D97-AF65-F5344CB8AC3E}">
        <p14:creationId xmlns:p14="http://schemas.microsoft.com/office/powerpoint/2010/main" val="875350700"/>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True or False">
    <p:spTree>
      <p:nvGrpSpPr>
        <p:cNvPr id="1" name=""/>
        <p:cNvGrpSpPr/>
        <p:nvPr/>
      </p:nvGrpSpPr>
      <p:grpSpPr>
        <a:xfrm>
          <a:off x="0" y="0"/>
          <a:ext cx="0" cy="0"/>
          <a:chOff x="0" y="0"/>
          <a:chExt cx="0" cy="0"/>
        </a:xfrm>
      </p:grpSpPr>
      <p:sp>
        <p:nvSpPr>
          <p:cNvPr id="2" name="Title 1"/>
          <p:cNvSpPr>
            <a:spLocks noGrp="1"/>
          </p:cNvSpPr>
          <p:nvPr>
            <p:ph type="title"/>
          </p:nvPr>
        </p:nvSpPr>
        <p:spPr>
          <a:xfrm>
            <a:off x="685799" y="609600"/>
            <a:ext cx="8588203" cy="3022600"/>
          </a:xfrm>
        </p:spPr>
        <p:txBody>
          <a:bodyPr anchor="ctr">
            <a:normAutofit/>
          </a:bodyPr>
          <a:lstStyle>
            <a:lvl1pPr algn="l">
              <a:defRPr sz="4400" b="0" cap="none"/>
            </a:lvl1pPr>
          </a:lstStyle>
          <a:p>
            <a:r>
              <a:rPr lang="en-US"/>
              <a:t>Click to edit Master title style</a:t>
            </a:r>
            <a:endParaRPr lang="en-US" dirty="0"/>
          </a:p>
        </p:txBody>
      </p:sp>
      <p:sp>
        <p:nvSpPr>
          <p:cNvPr id="23" name="Text Placeholder 9"/>
          <p:cNvSpPr>
            <a:spLocks noGrp="1"/>
          </p:cNvSpPr>
          <p:nvPr>
            <p:ph type="body" sz="quarter" idx="13"/>
          </p:nvPr>
        </p:nvSpPr>
        <p:spPr>
          <a:xfrm>
            <a:off x="677332" y="4013200"/>
            <a:ext cx="8596669" cy="514248"/>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en-US"/>
              <a:t>Click to edit Master text styles</a:t>
            </a:r>
          </a:p>
        </p:txBody>
      </p:sp>
      <p:sp>
        <p:nvSpPr>
          <p:cNvPr id="3" name="Text Placeholder 2"/>
          <p:cNvSpPr>
            <a:spLocks noGrp="1"/>
          </p:cNvSpPr>
          <p:nvPr>
            <p:ph type="body" idx="1"/>
          </p:nvPr>
        </p:nvSpPr>
        <p:spPr>
          <a:xfrm>
            <a:off x="677335" y="4527448"/>
            <a:ext cx="8596668" cy="1513914"/>
          </a:xfrm>
        </p:spPr>
        <p:txBody>
          <a:bodyPr anchor="t">
            <a:normAutofit/>
          </a:bodyPr>
          <a:lstStyle>
            <a:lvl1pPr marL="0" indent="0" algn="l">
              <a:buNone/>
              <a:defRPr sz="18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D5DD469-D53D-41E1-BE3D-A47BC7F2FDDB}" type="datetimeFigureOut">
              <a:rPr lang="en-IN" smtClean="0"/>
              <a:t>21-08-2025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2A2A99F-8D55-4764-8712-F73E171AE374}" type="slidenum">
              <a:rPr lang="en-IN" smtClean="0"/>
              <a:t>‹#›</a:t>
            </a:fld>
            <a:endParaRPr lang="en-IN"/>
          </a:p>
        </p:txBody>
      </p:sp>
    </p:spTree>
    <p:extLst>
      <p:ext uri="{BB962C8B-B14F-4D97-AF65-F5344CB8AC3E}">
        <p14:creationId xmlns:p14="http://schemas.microsoft.com/office/powerpoint/2010/main" val="1469432498"/>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D5DD469-D53D-41E1-BE3D-A47BC7F2FDDB}" type="datetimeFigureOut">
              <a:rPr lang="en-IN" smtClean="0"/>
              <a:t>21-08-2025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2A2A99F-8D55-4764-8712-F73E171AE374}" type="slidenum">
              <a:rPr lang="en-IN" smtClean="0"/>
              <a:t>‹#›</a:t>
            </a:fld>
            <a:endParaRPr lang="en-IN"/>
          </a:p>
        </p:txBody>
      </p:sp>
    </p:spTree>
    <p:extLst>
      <p:ext uri="{BB962C8B-B14F-4D97-AF65-F5344CB8AC3E}">
        <p14:creationId xmlns:p14="http://schemas.microsoft.com/office/powerpoint/2010/main" val="2180974276"/>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7967673" y="609599"/>
            <a:ext cx="1304743" cy="5251451"/>
          </a:xfrm>
        </p:spPr>
        <p:txBody>
          <a:bodyPr vert="eaVert" anchor="ctr"/>
          <a:lstStyle/>
          <a:p>
            <a:r>
              <a:rPr lang="en-US"/>
              <a:t>Click to edit Master title style</a:t>
            </a:r>
            <a:endParaRPr lang="en-US" dirty="0"/>
          </a:p>
        </p:txBody>
      </p:sp>
      <p:sp>
        <p:nvSpPr>
          <p:cNvPr id="3" name="Vertical Text Placeholder 2"/>
          <p:cNvSpPr>
            <a:spLocks noGrp="1"/>
          </p:cNvSpPr>
          <p:nvPr>
            <p:ph type="body" orient="vert" idx="1"/>
          </p:nvPr>
        </p:nvSpPr>
        <p:spPr>
          <a:xfrm>
            <a:off x="677335" y="609600"/>
            <a:ext cx="7060150" cy="5251450"/>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D5DD469-D53D-41E1-BE3D-A47BC7F2FDDB}" type="datetimeFigureOut">
              <a:rPr lang="en-IN" smtClean="0"/>
              <a:t>21-08-2025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2A2A99F-8D55-4764-8712-F73E171AE374}" type="slidenum">
              <a:rPr lang="en-IN" smtClean="0"/>
              <a:t>‹#›</a:t>
            </a:fld>
            <a:endParaRPr lang="en-IN"/>
          </a:p>
        </p:txBody>
      </p:sp>
    </p:spTree>
    <p:extLst>
      <p:ext uri="{BB962C8B-B14F-4D97-AF65-F5344CB8AC3E}">
        <p14:creationId xmlns:p14="http://schemas.microsoft.com/office/powerpoint/2010/main" val="66270734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lvl1pPr>
              <a:defRPr sz="3600"/>
            </a:lvl1p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4D5DD469-D53D-41E1-BE3D-A47BC7F2FDDB}" type="datetimeFigureOut">
              <a:rPr lang="en-IN" smtClean="0"/>
              <a:t>21-08-2025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2A2A99F-8D55-4764-8712-F73E171AE374}" type="slidenum">
              <a:rPr lang="en-IN" smtClean="0"/>
              <a:t>‹#›</a:t>
            </a:fld>
            <a:endParaRPr lang="en-IN"/>
          </a:p>
        </p:txBody>
      </p:sp>
    </p:spTree>
    <p:extLst>
      <p:ext uri="{BB962C8B-B14F-4D97-AF65-F5344CB8AC3E}">
        <p14:creationId xmlns:p14="http://schemas.microsoft.com/office/powerpoint/2010/main" val="11235291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677335" y="2700867"/>
            <a:ext cx="8596668" cy="1826581"/>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677335" y="4527448"/>
            <a:ext cx="8596668" cy="860400"/>
          </a:xfrm>
        </p:spPr>
        <p:txBody>
          <a:bodyPr anchor="t"/>
          <a:lstStyle>
            <a:lvl1pPr marL="0" indent="0" algn="l">
              <a:buNone/>
              <a:defRPr sz="2000">
                <a:solidFill>
                  <a:schemeClr val="tx1">
                    <a:lumMod val="50000"/>
                    <a:lumOff val="5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4D5DD469-D53D-41E1-BE3D-A47BC7F2FDDB}" type="datetimeFigureOut">
              <a:rPr lang="en-IN" smtClean="0"/>
              <a:t>21-08-2025</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A2A2A99F-8D55-4764-8712-F73E171AE374}" type="slidenum">
              <a:rPr lang="en-IN" smtClean="0"/>
              <a:t>‹#›</a:t>
            </a:fld>
            <a:endParaRPr lang="en-IN"/>
          </a:p>
        </p:txBody>
      </p:sp>
    </p:spTree>
    <p:extLst>
      <p:ext uri="{BB962C8B-B14F-4D97-AF65-F5344CB8AC3E}">
        <p14:creationId xmlns:p14="http://schemas.microsoft.com/office/powerpoint/2010/main" val="4388318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677334" y="2160589"/>
            <a:ext cx="4184035" cy="3880772"/>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089970" y="2160589"/>
            <a:ext cx="4184034" cy="3880773"/>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4D5DD469-D53D-41E1-BE3D-A47BC7F2FDDB}" type="datetimeFigureOut">
              <a:rPr lang="en-IN" smtClean="0"/>
              <a:t>21-08-2025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A2A2A99F-8D55-4764-8712-F73E171AE374}" type="slidenum">
              <a:rPr lang="en-IN" smtClean="0"/>
              <a:t>‹#›</a:t>
            </a:fld>
            <a:endParaRPr lang="en-IN"/>
          </a:p>
        </p:txBody>
      </p:sp>
    </p:spTree>
    <p:extLst>
      <p:ext uri="{BB962C8B-B14F-4D97-AF65-F5344CB8AC3E}">
        <p14:creationId xmlns:p14="http://schemas.microsoft.com/office/powerpoint/2010/main" val="222103641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675745" y="2160983"/>
            <a:ext cx="4185623"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675745" y="2737245"/>
            <a:ext cx="4185623"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088383" y="2160983"/>
            <a:ext cx="4185618"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088384" y="2737245"/>
            <a:ext cx="4185617" cy="330411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4D5DD469-D53D-41E1-BE3D-A47BC7F2FDDB}" type="datetimeFigureOut">
              <a:rPr lang="en-IN" smtClean="0"/>
              <a:t>21-08-2025</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A2A2A99F-8D55-4764-8712-F73E171AE374}" type="slidenum">
              <a:rPr lang="en-IN" smtClean="0"/>
              <a:t>‹#›</a:t>
            </a:fld>
            <a:endParaRPr lang="en-IN"/>
          </a:p>
        </p:txBody>
      </p:sp>
    </p:spTree>
    <p:extLst>
      <p:ext uri="{BB962C8B-B14F-4D97-AF65-F5344CB8AC3E}">
        <p14:creationId xmlns:p14="http://schemas.microsoft.com/office/powerpoint/2010/main" val="268676908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a:xfrm>
            <a:off x="677334" y="609600"/>
            <a:ext cx="8596668" cy="1320800"/>
          </a:xfrm>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4D5DD469-D53D-41E1-BE3D-A47BC7F2FDDB}" type="datetimeFigureOut">
              <a:rPr lang="en-IN" smtClean="0"/>
              <a:t>21-08-2025</a:t>
            </a:fld>
            <a:endParaRPr lang="en-IN"/>
          </a:p>
        </p:txBody>
      </p:sp>
      <p:sp>
        <p:nvSpPr>
          <p:cNvPr id="4" name="Footer Placeholder 3"/>
          <p:cNvSpPr>
            <a:spLocks noGrp="1"/>
          </p:cNvSpPr>
          <p:nvPr>
            <p:ph type="ftr" sz="quarter" idx="11"/>
          </p:nvPr>
        </p:nvSpPr>
        <p:spPr/>
        <p:txBody>
          <a:bodyPr/>
          <a:lstStyle/>
          <a:p>
            <a:endParaRPr lang="en-IN"/>
          </a:p>
        </p:txBody>
      </p:sp>
      <p:sp>
        <p:nvSpPr>
          <p:cNvPr id="5" name="Slide Number Placeholder 4"/>
          <p:cNvSpPr>
            <a:spLocks noGrp="1"/>
          </p:cNvSpPr>
          <p:nvPr>
            <p:ph type="sldNum" sz="quarter" idx="12"/>
          </p:nvPr>
        </p:nvSpPr>
        <p:spPr/>
        <p:txBody>
          <a:bodyPr/>
          <a:lstStyle/>
          <a:p>
            <a:fld id="{A2A2A99F-8D55-4764-8712-F73E171AE374}" type="slidenum">
              <a:rPr lang="en-IN" smtClean="0"/>
              <a:t>‹#›</a:t>
            </a:fld>
            <a:endParaRPr lang="en-IN"/>
          </a:p>
        </p:txBody>
      </p:sp>
    </p:spTree>
    <p:extLst>
      <p:ext uri="{BB962C8B-B14F-4D97-AF65-F5344CB8AC3E}">
        <p14:creationId xmlns:p14="http://schemas.microsoft.com/office/powerpoint/2010/main" val="13203994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D5DD469-D53D-41E1-BE3D-A47BC7F2FDDB}" type="datetimeFigureOut">
              <a:rPr lang="en-IN" smtClean="0"/>
              <a:t>21-08-2025</a:t>
            </a:fld>
            <a:endParaRPr lang="en-IN"/>
          </a:p>
        </p:txBody>
      </p:sp>
      <p:sp>
        <p:nvSpPr>
          <p:cNvPr id="3" name="Footer Placeholder 2"/>
          <p:cNvSpPr>
            <a:spLocks noGrp="1"/>
          </p:cNvSpPr>
          <p:nvPr>
            <p:ph type="ftr" sz="quarter" idx="11"/>
          </p:nvPr>
        </p:nvSpPr>
        <p:spPr/>
        <p:txBody>
          <a:bodyPr/>
          <a:lstStyle/>
          <a:p>
            <a:endParaRPr lang="en-IN"/>
          </a:p>
        </p:txBody>
      </p:sp>
      <p:sp>
        <p:nvSpPr>
          <p:cNvPr id="4" name="Slide Number Placeholder 3"/>
          <p:cNvSpPr>
            <a:spLocks noGrp="1"/>
          </p:cNvSpPr>
          <p:nvPr>
            <p:ph type="sldNum" sz="quarter" idx="12"/>
          </p:nvPr>
        </p:nvSpPr>
        <p:spPr/>
        <p:txBody>
          <a:bodyPr/>
          <a:lstStyle/>
          <a:p>
            <a:fld id="{A2A2A99F-8D55-4764-8712-F73E171AE374}" type="slidenum">
              <a:rPr lang="en-IN" smtClean="0"/>
              <a:t>‹#›</a:t>
            </a:fld>
            <a:endParaRPr lang="en-IN"/>
          </a:p>
        </p:txBody>
      </p:sp>
    </p:spTree>
    <p:extLst>
      <p:ext uri="{BB962C8B-B14F-4D97-AF65-F5344CB8AC3E}">
        <p14:creationId xmlns:p14="http://schemas.microsoft.com/office/powerpoint/2010/main" val="15441622"/>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1498604"/>
            <a:ext cx="3854528" cy="1278466"/>
          </a:xfrm>
        </p:spPr>
        <p:txBody>
          <a:bodyPr anchor="b">
            <a:normAutofit/>
          </a:bodyPr>
          <a:lstStyle>
            <a:lvl1pPr>
              <a:defRPr sz="2000"/>
            </a:lvl1pPr>
          </a:lstStyle>
          <a:p>
            <a:r>
              <a:rPr lang="en-US"/>
              <a:t>Click to edit Master title style</a:t>
            </a:r>
            <a:endParaRPr lang="en-US" dirty="0"/>
          </a:p>
        </p:txBody>
      </p:sp>
      <p:sp>
        <p:nvSpPr>
          <p:cNvPr id="3" name="Content Placeholder 2"/>
          <p:cNvSpPr>
            <a:spLocks noGrp="1"/>
          </p:cNvSpPr>
          <p:nvPr>
            <p:ph idx="1"/>
          </p:nvPr>
        </p:nvSpPr>
        <p:spPr>
          <a:xfrm>
            <a:off x="4760461" y="514924"/>
            <a:ext cx="4513541" cy="5526437"/>
          </a:xfrm>
        </p:spPr>
        <p:txBody>
          <a:bodyPr>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677334" y="2777069"/>
            <a:ext cx="3854528" cy="2584449"/>
          </a:xfrm>
        </p:spPr>
        <p:txBody>
          <a:bodyPr>
            <a:normAutofit/>
          </a:bodyPr>
          <a:lstStyle>
            <a:lvl1pPr marL="0" indent="0">
              <a:buNone/>
              <a:defRPr sz="1400"/>
            </a:lvl1pPr>
            <a:lvl2pPr marL="457063" indent="0">
              <a:buNone/>
              <a:defRPr sz="1400"/>
            </a:lvl2pPr>
            <a:lvl3pPr marL="914126" indent="0">
              <a:buNone/>
              <a:defRPr sz="1200"/>
            </a:lvl3pPr>
            <a:lvl4pPr marL="1371189" indent="0">
              <a:buNone/>
              <a:defRPr sz="1000"/>
            </a:lvl4pPr>
            <a:lvl5pPr marL="1828251" indent="0">
              <a:buNone/>
              <a:defRPr sz="1000"/>
            </a:lvl5pPr>
            <a:lvl6pPr marL="2285314" indent="0">
              <a:buNone/>
              <a:defRPr sz="1000"/>
            </a:lvl6pPr>
            <a:lvl7pPr marL="2742377" indent="0">
              <a:buNone/>
              <a:defRPr sz="1000"/>
            </a:lvl7pPr>
            <a:lvl8pPr marL="3199440" indent="0">
              <a:buNone/>
              <a:defRPr sz="1000"/>
            </a:lvl8pPr>
            <a:lvl9pPr marL="3656503" indent="0">
              <a:buNone/>
              <a:defRPr sz="1000"/>
            </a:lvl9pPr>
          </a:lstStyle>
          <a:p>
            <a:pPr lvl="0"/>
            <a:r>
              <a:rPr lang="en-US"/>
              <a:t>Click to edit Master text styles</a:t>
            </a:r>
          </a:p>
        </p:txBody>
      </p:sp>
      <p:sp>
        <p:nvSpPr>
          <p:cNvPr id="5" name="Date Placeholder 4"/>
          <p:cNvSpPr>
            <a:spLocks noGrp="1"/>
          </p:cNvSpPr>
          <p:nvPr>
            <p:ph type="dt" sz="half" idx="10"/>
          </p:nvPr>
        </p:nvSpPr>
        <p:spPr/>
        <p:txBody>
          <a:bodyPr/>
          <a:lstStyle/>
          <a:p>
            <a:fld id="{4D5DD469-D53D-41E1-BE3D-A47BC7F2FDDB}" type="datetimeFigureOut">
              <a:rPr lang="en-IN" smtClean="0"/>
              <a:t>21-08-2025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A2A2A99F-8D55-4764-8712-F73E171AE374}" type="slidenum">
              <a:rPr lang="en-IN" smtClean="0"/>
              <a:t>‹#›</a:t>
            </a:fld>
            <a:endParaRPr lang="en-IN"/>
          </a:p>
        </p:txBody>
      </p:sp>
    </p:spTree>
    <p:extLst>
      <p:ext uri="{BB962C8B-B14F-4D97-AF65-F5344CB8AC3E}">
        <p14:creationId xmlns:p14="http://schemas.microsoft.com/office/powerpoint/2010/main" val="1469109628"/>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677334" y="4800600"/>
            <a:ext cx="859666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77334" y="609600"/>
            <a:ext cx="8596668" cy="3845718"/>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677334" y="5367338"/>
            <a:ext cx="8596667" cy="674024"/>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4D5DD469-D53D-41E1-BE3D-A47BC7F2FDDB}" type="datetimeFigureOut">
              <a:rPr lang="en-IN" smtClean="0"/>
              <a:t>21-08-2025</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A2A2A99F-8D55-4764-8712-F73E171AE374}" type="slidenum">
              <a:rPr lang="en-IN" smtClean="0"/>
              <a:t>‹#›</a:t>
            </a:fld>
            <a:endParaRPr lang="en-IN"/>
          </a:p>
        </p:txBody>
      </p:sp>
    </p:spTree>
    <p:extLst>
      <p:ext uri="{BB962C8B-B14F-4D97-AF65-F5344CB8AC3E}">
        <p14:creationId xmlns:p14="http://schemas.microsoft.com/office/powerpoint/2010/main" val="269951394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grpSp>
        <p:nvGrpSpPr>
          <p:cNvPr id="7" name="Group 6"/>
          <p:cNvGrpSpPr/>
          <p:nvPr/>
        </p:nvGrpSpPr>
        <p:grpSpPr>
          <a:xfrm>
            <a:off x="0" y="-8467"/>
            <a:ext cx="12192000" cy="6866467"/>
            <a:chOff x="0" y="-8467"/>
            <a:chExt cx="12192000" cy="6866467"/>
          </a:xfrm>
        </p:grpSpPr>
        <p:cxnSp>
          <p:nvCxnSpPr>
            <p:cNvPr id="20" name="Straight Connector 19"/>
            <p:cNvCxnSpPr/>
            <p:nvPr/>
          </p:nvCxnSpPr>
          <p:spPr>
            <a:xfrm>
              <a:off x="9371012" y="0"/>
              <a:ext cx="1219200" cy="6858000"/>
            </a:xfrm>
            <a:prstGeom prst="line">
              <a:avLst/>
            </a:prstGeom>
            <a:ln w="9525">
              <a:solidFill>
                <a:schemeClr val="bg1">
                  <a:lumMod val="75000"/>
                </a:schemeClr>
              </a:solidFill>
            </a:ln>
          </p:spPr>
          <p:style>
            <a:lnRef idx="2">
              <a:schemeClr val="accent1"/>
            </a:lnRef>
            <a:fillRef idx="0">
              <a:schemeClr val="accent1"/>
            </a:fillRef>
            <a:effectRef idx="1">
              <a:schemeClr val="accent1"/>
            </a:effectRef>
            <a:fontRef idx="minor">
              <a:schemeClr val="tx1"/>
            </a:fontRef>
          </p:style>
        </p:cxnSp>
        <p:cxnSp>
          <p:nvCxnSpPr>
            <p:cNvPr id="21" name="Straight Connector 20"/>
            <p:cNvCxnSpPr/>
            <p:nvPr/>
          </p:nvCxnSpPr>
          <p:spPr>
            <a:xfrm flipH="1">
              <a:off x="7425267" y="3681413"/>
              <a:ext cx="4763558" cy="3176587"/>
            </a:xfrm>
            <a:prstGeom prst="line">
              <a:avLst/>
            </a:prstGeom>
            <a:ln w="9525">
              <a:solidFill>
                <a:schemeClr val="bg1">
                  <a:lumMod val="85000"/>
                </a:schemeClr>
              </a:solidFill>
            </a:ln>
          </p:spPr>
          <p:style>
            <a:lnRef idx="2">
              <a:schemeClr val="accent1"/>
            </a:lnRef>
            <a:fillRef idx="0">
              <a:schemeClr val="accent1"/>
            </a:fillRef>
            <a:effectRef idx="1">
              <a:schemeClr val="accent1"/>
            </a:effectRef>
            <a:fontRef idx="minor">
              <a:schemeClr val="tx1"/>
            </a:fontRef>
          </p:style>
        </p:cxnSp>
        <p:sp>
          <p:nvSpPr>
            <p:cNvPr id="22" name="Rectangle 23"/>
            <p:cNvSpPr/>
            <p:nvPr/>
          </p:nvSpPr>
          <p:spPr>
            <a:xfrm>
              <a:off x="9181476" y="-8467"/>
              <a:ext cx="3007349" cy="6866467"/>
            </a:xfrm>
            <a:custGeom>
              <a:avLst/>
              <a:gdLst/>
              <a:ahLst/>
              <a:cxnLst/>
              <a:rect l="l" t="t" r="r" b="b"/>
              <a:pathLst>
                <a:path w="3007349" h="6866467">
                  <a:moveTo>
                    <a:pt x="2045532" y="0"/>
                  </a:moveTo>
                  <a:lnTo>
                    <a:pt x="3007349" y="0"/>
                  </a:lnTo>
                  <a:lnTo>
                    <a:pt x="3007349" y="6866467"/>
                  </a:lnTo>
                  <a:lnTo>
                    <a:pt x="0" y="6866467"/>
                  </a:lnTo>
                  <a:lnTo>
                    <a:pt x="2045532" y="0"/>
                  </a:lnTo>
                  <a:close/>
                </a:path>
              </a:pathLst>
            </a:custGeom>
            <a:solidFill>
              <a:schemeClr val="accent1">
                <a:alpha val="3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3" name="Rectangle 25"/>
            <p:cNvSpPr/>
            <p:nvPr/>
          </p:nvSpPr>
          <p:spPr>
            <a:xfrm>
              <a:off x="9603442" y="-8467"/>
              <a:ext cx="2588558" cy="6866467"/>
            </a:xfrm>
            <a:custGeom>
              <a:avLst/>
              <a:gdLst/>
              <a:ahLst/>
              <a:cxnLst/>
              <a:rect l="l" t="t" r="r" b="b"/>
              <a:pathLst>
                <a:path w="2573311" h="6866467">
                  <a:moveTo>
                    <a:pt x="0" y="0"/>
                  </a:moveTo>
                  <a:lnTo>
                    <a:pt x="2573311" y="0"/>
                  </a:lnTo>
                  <a:lnTo>
                    <a:pt x="2573311" y="6866467"/>
                  </a:lnTo>
                  <a:lnTo>
                    <a:pt x="1202336" y="6866467"/>
                  </a:lnTo>
                  <a:lnTo>
                    <a:pt x="0" y="0"/>
                  </a:lnTo>
                  <a:close/>
                </a:path>
              </a:pathLst>
            </a:custGeom>
            <a:solidFill>
              <a:schemeClr val="accent1">
                <a:alpha val="2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4" name="Isosceles Triangle 23"/>
            <p:cNvSpPr/>
            <p:nvPr/>
          </p:nvSpPr>
          <p:spPr>
            <a:xfrm>
              <a:off x="8932333" y="3048000"/>
              <a:ext cx="3259667" cy="3810000"/>
            </a:xfrm>
            <a:prstGeom prst="triangle">
              <a:avLst>
                <a:gd name="adj" fmla="val 100000"/>
              </a:avLst>
            </a:prstGeom>
            <a:solidFill>
              <a:schemeClr val="accent2">
                <a:alpha val="72000"/>
              </a:schemeClr>
            </a:solidFill>
            <a:ln>
              <a:noFill/>
            </a:ln>
            <a:effectLst/>
          </p:spPr>
          <p:style>
            <a:lnRef idx="1">
              <a:schemeClr val="accent1"/>
            </a:lnRef>
            <a:fillRef idx="3">
              <a:schemeClr val="accent1"/>
            </a:fillRef>
            <a:effectRef idx="2">
              <a:schemeClr val="accent1"/>
            </a:effectRef>
            <a:fontRef idx="minor">
              <a:schemeClr val="lt1"/>
            </a:fontRef>
          </p:style>
        </p:sp>
        <p:sp>
          <p:nvSpPr>
            <p:cNvPr id="25" name="Rectangle 27"/>
            <p:cNvSpPr/>
            <p:nvPr/>
          </p:nvSpPr>
          <p:spPr>
            <a:xfrm>
              <a:off x="9334500" y="-8467"/>
              <a:ext cx="2854326" cy="6866467"/>
            </a:xfrm>
            <a:custGeom>
              <a:avLst/>
              <a:gdLst/>
              <a:ahLst/>
              <a:cxnLst/>
              <a:rect l="l" t="t" r="r" b="b"/>
              <a:pathLst>
                <a:path w="2858013" h="6866467">
                  <a:moveTo>
                    <a:pt x="0" y="0"/>
                  </a:moveTo>
                  <a:lnTo>
                    <a:pt x="2858013" y="0"/>
                  </a:lnTo>
                  <a:lnTo>
                    <a:pt x="2858013" y="6866467"/>
                  </a:lnTo>
                  <a:lnTo>
                    <a:pt x="2473942" y="6866467"/>
                  </a:lnTo>
                  <a:lnTo>
                    <a:pt x="0" y="0"/>
                  </a:lnTo>
                  <a:close/>
                </a:path>
              </a:pathLst>
            </a:custGeom>
            <a:solidFill>
              <a:schemeClr val="accent2">
                <a:lumMod val="75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6" name="Rectangle 28"/>
            <p:cNvSpPr/>
            <p:nvPr/>
          </p:nvSpPr>
          <p:spPr>
            <a:xfrm>
              <a:off x="10898730" y="-8467"/>
              <a:ext cx="1290094" cy="6866467"/>
            </a:xfrm>
            <a:custGeom>
              <a:avLst/>
              <a:gdLst/>
              <a:ahLst/>
              <a:cxnLst/>
              <a:rect l="l" t="t" r="r" b="b"/>
              <a:pathLst>
                <a:path w="1290094" h="6858000">
                  <a:moveTo>
                    <a:pt x="1019735" y="0"/>
                  </a:moveTo>
                  <a:lnTo>
                    <a:pt x="1290094" y="0"/>
                  </a:lnTo>
                  <a:lnTo>
                    <a:pt x="1290094" y="6858000"/>
                  </a:lnTo>
                  <a:lnTo>
                    <a:pt x="0" y="6858000"/>
                  </a:lnTo>
                  <a:lnTo>
                    <a:pt x="1019735" y="0"/>
                  </a:lnTo>
                  <a:close/>
                </a:path>
              </a:pathLst>
            </a:custGeom>
            <a:solidFill>
              <a:schemeClr val="accent1">
                <a:lumMod val="60000"/>
                <a:lumOff val="40000"/>
                <a:alpha val="7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7" name="Rectangle 29"/>
            <p:cNvSpPr/>
            <p:nvPr/>
          </p:nvSpPr>
          <p:spPr>
            <a:xfrm>
              <a:off x="10938999" y="-8467"/>
              <a:ext cx="1249825" cy="6866467"/>
            </a:xfrm>
            <a:custGeom>
              <a:avLst/>
              <a:gdLst/>
              <a:ahLst/>
              <a:cxnLst/>
              <a:rect l="l" t="t" r="r" b="b"/>
              <a:pathLst>
                <a:path w="1249825" h="6858000">
                  <a:moveTo>
                    <a:pt x="0" y="0"/>
                  </a:moveTo>
                  <a:lnTo>
                    <a:pt x="1249825" y="0"/>
                  </a:lnTo>
                  <a:lnTo>
                    <a:pt x="1249825" y="6858000"/>
                  </a:lnTo>
                  <a:lnTo>
                    <a:pt x="1109382" y="6858000"/>
                  </a:lnTo>
                  <a:lnTo>
                    <a:pt x="0" y="0"/>
                  </a:lnTo>
                  <a:close/>
                </a:path>
              </a:pathLst>
            </a:custGeom>
            <a:solidFill>
              <a:schemeClr val="accent1">
                <a:alpha val="65000"/>
              </a:schemeClr>
            </a:solidFill>
            <a:ln>
              <a:noFill/>
            </a:ln>
            <a:effectLst/>
          </p:spPr>
          <p:style>
            <a:lnRef idx="1">
              <a:schemeClr val="accent1"/>
            </a:lnRef>
            <a:fillRef idx="3">
              <a:schemeClr val="accent1"/>
            </a:fillRef>
            <a:effectRef idx="2">
              <a:schemeClr val="accent1"/>
            </a:effectRef>
            <a:fontRef idx="minor">
              <a:schemeClr val="lt1"/>
            </a:fontRef>
          </p:style>
        </p:sp>
        <p:sp>
          <p:nvSpPr>
            <p:cNvPr id="28" name="Isosceles Triangle 27"/>
            <p:cNvSpPr/>
            <p:nvPr/>
          </p:nvSpPr>
          <p:spPr>
            <a:xfrm>
              <a:off x="10371666" y="3589867"/>
              <a:ext cx="1817159" cy="3268133"/>
            </a:xfrm>
            <a:prstGeom prst="triangle">
              <a:avLst>
                <a:gd name="adj" fmla="val 100000"/>
              </a:avLst>
            </a:prstGeom>
            <a:solidFill>
              <a:schemeClr val="accent1">
                <a:alpha val="80000"/>
              </a:schemeClr>
            </a:solidFill>
            <a:ln>
              <a:noFill/>
            </a:ln>
            <a:effectLst/>
          </p:spPr>
          <p:style>
            <a:lnRef idx="1">
              <a:schemeClr val="accent1"/>
            </a:lnRef>
            <a:fillRef idx="3">
              <a:schemeClr val="accent1"/>
            </a:fillRef>
            <a:effectRef idx="2">
              <a:schemeClr val="accent1"/>
            </a:effectRef>
            <a:fontRef idx="minor">
              <a:schemeClr val="lt1"/>
            </a:fontRef>
          </p:style>
        </p:sp>
        <p:sp>
          <p:nvSpPr>
            <p:cNvPr id="29" name="Isosceles Triangle 28"/>
            <p:cNvSpPr/>
            <p:nvPr/>
          </p:nvSpPr>
          <p:spPr>
            <a:xfrm>
              <a:off x="0" y="4013200"/>
              <a:ext cx="448733" cy="2844800"/>
            </a:xfrm>
            <a:prstGeom prst="triangle">
              <a:avLst>
                <a:gd name="adj" fmla="val 0"/>
              </a:avLst>
            </a:prstGeom>
            <a:solidFill>
              <a:schemeClr val="accent1">
                <a:alpha val="85000"/>
              </a:schemeClr>
            </a:solidFill>
            <a:ln>
              <a:noFill/>
            </a:ln>
            <a:effectLst/>
          </p:spPr>
          <p:style>
            <a:lnRef idx="1">
              <a:schemeClr val="accent1"/>
            </a:lnRef>
            <a:fillRef idx="3">
              <a:schemeClr val="accent1"/>
            </a:fillRef>
            <a:effectRef idx="2">
              <a:schemeClr val="accent1"/>
            </a:effectRef>
            <a:fontRef idx="minor">
              <a:schemeClr val="lt1"/>
            </a:fontRef>
          </p:style>
        </p:sp>
      </p:grpSp>
      <p:sp>
        <p:nvSpPr>
          <p:cNvPr id="2" name="Title Placeholder 1"/>
          <p:cNvSpPr>
            <a:spLocks noGrp="1"/>
          </p:cNvSpPr>
          <p:nvPr>
            <p:ph type="title"/>
          </p:nvPr>
        </p:nvSpPr>
        <p:spPr>
          <a:xfrm>
            <a:off x="677334" y="609600"/>
            <a:ext cx="8596668" cy="1320800"/>
          </a:xfrm>
          <a:prstGeom prst="rect">
            <a:avLst/>
          </a:prstGeom>
        </p:spPr>
        <p:txBody>
          <a:bodyPr vert="horz" lIns="91440" tIns="45720" rIns="91440" bIns="45720" rtlCol="0" anchor="t">
            <a:normAutofit/>
          </a:bodyPr>
          <a:lstStyle/>
          <a:p>
            <a:r>
              <a:rPr lang="en-US"/>
              <a:t>Click to edit Master title style</a:t>
            </a:r>
            <a:endParaRPr lang="en-US" dirty="0"/>
          </a:p>
        </p:txBody>
      </p:sp>
      <p:sp>
        <p:nvSpPr>
          <p:cNvPr id="3" name="Text Placeholder 2"/>
          <p:cNvSpPr>
            <a:spLocks noGrp="1"/>
          </p:cNvSpPr>
          <p:nvPr>
            <p:ph type="body" idx="1"/>
          </p:nvPr>
        </p:nvSpPr>
        <p:spPr>
          <a:xfrm>
            <a:off x="677334" y="2160589"/>
            <a:ext cx="8596668" cy="3880773"/>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7205133" y="6041362"/>
            <a:ext cx="911939" cy="365125"/>
          </a:xfrm>
          <a:prstGeom prst="rect">
            <a:avLst/>
          </a:prstGeom>
        </p:spPr>
        <p:txBody>
          <a:bodyPr vert="horz" lIns="91440" tIns="45720" rIns="91440" bIns="45720" rtlCol="0" anchor="ctr"/>
          <a:lstStyle>
            <a:lvl1pPr algn="r">
              <a:defRPr sz="900">
                <a:solidFill>
                  <a:schemeClr val="tx1">
                    <a:tint val="75000"/>
                  </a:schemeClr>
                </a:solidFill>
              </a:defRPr>
            </a:lvl1pPr>
          </a:lstStyle>
          <a:p>
            <a:fld id="{4D5DD469-D53D-41E1-BE3D-A47BC7F2FDDB}" type="datetimeFigureOut">
              <a:rPr lang="en-IN" smtClean="0"/>
              <a:t>21-08-2025</a:t>
            </a:fld>
            <a:endParaRPr lang="en-IN"/>
          </a:p>
        </p:txBody>
      </p:sp>
      <p:sp>
        <p:nvSpPr>
          <p:cNvPr id="5" name="Footer Placeholder 4"/>
          <p:cNvSpPr>
            <a:spLocks noGrp="1"/>
          </p:cNvSpPr>
          <p:nvPr>
            <p:ph type="ftr" sz="quarter" idx="3"/>
          </p:nvPr>
        </p:nvSpPr>
        <p:spPr>
          <a:xfrm>
            <a:off x="677334" y="6041362"/>
            <a:ext cx="6297612"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IN"/>
          </a:p>
        </p:txBody>
      </p:sp>
      <p:sp>
        <p:nvSpPr>
          <p:cNvPr id="6" name="Slide Number Placeholder 5"/>
          <p:cNvSpPr>
            <a:spLocks noGrp="1"/>
          </p:cNvSpPr>
          <p:nvPr>
            <p:ph type="sldNum" sz="quarter" idx="4"/>
          </p:nvPr>
        </p:nvSpPr>
        <p:spPr>
          <a:xfrm>
            <a:off x="8590663" y="6041362"/>
            <a:ext cx="683339" cy="365125"/>
          </a:xfrm>
          <a:prstGeom prst="rect">
            <a:avLst/>
          </a:prstGeom>
        </p:spPr>
        <p:txBody>
          <a:bodyPr vert="horz" lIns="91440" tIns="45720" rIns="91440" bIns="45720" rtlCol="0" anchor="ctr"/>
          <a:lstStyle>
            <a:lvl1pPr algn="r">
              <a:defRPr sz="900">
                <a:solidFill>
                  <a:schemeClr val="accent1"/>
                </a:solidFill>
              </a:defRPr>
            </a:lvl1pPr>
          </a:lstStyle>
          <a:p>
            <a:fld id="{A2A2A99F-8D55-4764-8712-F73E171AE374}" type="slidenum">
              <a:rPr lang="en-IN" smtClean="0"/>
              <a:t>‹#›</a:t>
            </a:fld>
            <a:endParaRPr lang="en-IN"/>
          </a:p>
        </p:txBody>
      </p:sp>
    </p:spTree>
    <p:extLst>
      <p:ext uri="{BB962C8B-B14F-4D97-AF65-F5344CB8AC3E}">
        <p14:creationId xmlns:p14="http://schemas.microsoft.com/office/powerpoint/2010/main" val="628342820"/>
      </p:ext>
    </p:extLst>
  </p:cSld>
  <p:clrMap bg1="lt1" tx1="dk1" bg2="lt2" tx2="dk2" accent1="accent1" accent2="accent2" accent3="accent3" accent4="accent4" accent5="accent5" accent6="accent6" hlink="hlink" folHlink="folHlink"/>
  <p:sldLayoutIdLst>
    <p:sldLayoutId id="2147483715" r:id="rId1"/>
    <p:sldLayoutId id="2147483716" r:id="rId2"/>
    <p:sldLayoutId id="2147483717" r:id="rId3"/>
    <p:sldLayoutId id="2147483718" r:id="rId4"/>
    <p:sldLayoutId id="2147483719" r:id="rId5"/>
    <p:sldLayoutId id="2147483720" r:id="rId6"/>
    <p:sldLayoutId id="2147483721" r:id="rId7"/>
    <p:sldLayoutId id="2147483722" r:id="rId8"/>
    <p:sldLayoutId id="2147483723" r:id="rId9"/>
    <p:sldLayoutId id="2147483724" r:id="rId10"/>
    <p:sldLayoutId id="2147483725" r:id="rId11"/>
    <p:sldLayoutId id="2147483726" r:id="rId12"/>
    <p:sldLayoutId id="2147483727" r:id="rId13"/>
    <p:sldLayoutId id="2147483728" r:id="rId14"/>
    <p:sldLayoutId id="2147483729" r:id="rId15"/>
    <p:sldLayoutId id="2147483730" r:id="rId16"/>
  </p:sldLayoutIdLst>
  <p:txStyles>
    <p:titleStyle>
      <a:lvl1pPr algn="l" defTabSz="457200" rtl="0" eaLnBrk="1" latinLnBrk="0" hangingPunct="1">
        <a:spcBef>
          <a:spcPct val="0"/>
        </a:spcBef>
        <a:buNone/>
        <a:defRPr sz="3600" kern="1200">
          <a:solidFill>
            <a:schemeClr val="accent1"/>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SzPct val="80000"/>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SzPct val="80000"/>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SzPct val="80000"/>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SzPct val="80000"/>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ubtitle 2">
            <a:extLst>
              <a:ext uri="{FF2B5EF4-FFF2-40B4-BE49-F238E27FC236}">
                <a16:creationId xmlns:a16="http://schemas.microsoft.com/office/drawing/2014/main" id="{C52A650D-B96F-3C3D-5C4B-F8549295CFD8}"/>
              </a:ext>
            </a:extLst>
          </p:cNvPr>
          <p:cNvSpPr>
            <a:spLocks noGrp="1"/>
          </p:cNvSpPr>
          <p:nvPr>
            <p:ph type="subTitle" idx="1"/>
          </p:nvPr>
        </p:nvSpPr>
        <p:spPr>
          <a:xfrm>
            <a:off x="1524000" y="884903"/>
            <a:ext cx="9144000" cy="5122358"/>
          </a:xfrm>
        </p:spPr>
        <p:txBody>
          <a:bodyPr>
            <a:normAutofit/>
          </a:bodyPr>
          <a:lstStyle/>
          <a:p>
            <a:endParaRPr lang="en-US" dirty="0"/>
          </a:p>
          <a:p>
            <a:endParaRPr lang="en-US" dirty="0"/>
          </a:p>
          <a:p>
            <a:endParaRPr lang="en-US" sz="1600" dirty="0"/>
          </a:p>
          <a:p>
            <a:pPr algn="l"/>
            <a:r>
              <a:rPr lang="en-IN" sz="1600" b="1" dirty="0">
                <a:solidFill>
                  <a:schemeClr val="tx1">
                    <a:lumMod val="95000"/>
                    <a:lumOff val="5000"/>
                  </a:schemeClr>
                </a:solidFill>
              </a:rPr>
              <a:t>Project title: </a:t>
            </a:r>
            <a:r>
              <a:rPr lang="en-IN" sz="1600" dirty="0" err="1">
                <a:solidFill>
                  <a:schemeClr val="tx1">
                    <a:lumMod val="95000"/>
                    <a:lumOff val="5000"/>
                  </a:schemeClr>
                </a:solidFill>
              </a:rPr>
              <a:t>Jifflenow</a:t>
            </a:r>
            <a:endParaRPr lang="en-IN" sz="1600" dirty="0">
              <a:solidFill>
                <a:schemeClr val="tx1">
                  <a:lumMod val="95000"/>
                  <a:lumOff val="5000"/>
                </a:schemeClr>
              </a:solidFill>
            </a:endParaRPr>
          </a:p>
          <a:p>
            <a:pPr algn="l"/>
            <a:endParaRPr lang="en-IN" sz="1600" dirty="0">
              <a:solidFill>
                <a:schemeClr val="tx1">
                  <a:lumMod val="95000"/>
                  <a:lumOff val="5000"/>
                </a:schemeClr>
              </a:solidFill>
            </a:endParaRPr>
          </a:p>
          <a:p>
            <a:pPr algn="l"/>
            <a:r>
              <a:rPr lang="en-IN" sz="1600" b="1" dirty="0">
                <a:solidFill>
                  <a:schemeClr val="tx1">
                    <a:lumMod val="95000"/>
                    <a:lumOff val="5000"/>
                  </a:schemeClr>
                </a:solidFill>
              </a:rPr>
              <a:t>Prepared By: </a:t>
            </a:r>
            <a:r>
              <a:rPr lang="en-IN" sz="1600" dirty="0">
                <a:solidFill>
                  <a:schemeClr val="tx1">
                    <a:lumMod val="95000"/>
                    <a:lumOff val="5000"/>
                  </a:schemeClr>
                </a:solidFill>
              </a:rPr>
              <a:t>Rohith menon                                                          </a:t>
            </a:r>
            <a:r>
              <a:rPr lang="en-IN" sz="1600" b="1" dirty="0">
                <a:solidFill>
                  <a:schemeClr val="tx1">
                    <a:lumMod val="95000"/>
                    <a:lumOff val="5000"/>
                  </a:schemeClr>
                </a:solidFill>
              </a:rPr>
              <a:t>Date: </a:t>
            </a:r>
          </a:p>
          <a:p>
            <a:pPr algn="l"/>
            <a:endParaRPr lang="en-IN" sz="1600" dirty="0"/>
          </a:p>
          <a:p>
            <a:pPr algn="l"/>
            <a:endParaRPr lang="en-IN" sz="1600" dirty="0"/>
          </a:p>
          <a:p>
            <a:pPr algn="l"/>
            <a:r>
              <a:rPr lang="en-IN" sz="1600" b="1" dirty="0">
                <a:solidFill>
                  <a:schemeClr val="tx1">
                    <a:lumMod val="95000"/>
                    <a:lumOff val="5000"/>
                  </a:schemeClr>
                </a:solidFill>
              </a:rPr>
              <a:t>Situation/Problem/Opportunity</a:t>
            </a:r>
            <a:r>
              <a:rPr lang="en-IN" sz="1600" dirty="0">
                <a:solidFill>
                  <a:schemeClr val="tx1">
                    <a:lumMod val="95000"/>
                    <a:lumOff val="5000"/>
                  </a:schemeClr>
                </a:solidFill>
              </a:rPr>
              <a:t>: Currently the users are not able to join the meeting directly from the calendar as they don’t see a Join button on the meeting slot. The users have to manually open the email link and join the meeting through the link provided in the meeting email which they find it very tedious.</a:t>
            </a:r>
          </a:p>
          <a:p>
            <a:pPr algn="l"/>
            <a:endParaRPr lang="en-IN" dirty="0"/>
          </a:p>
          <a:p>
            <a:pPr algn="l"/>
            <a:r>
              <a:rPr lang="en-IN" dirty="0"/>
              <a:t>                                                                                </a:t>
            </a:r>
          </a:p>
        </p:txBody>
      </p:sp>
    </p:spTree>
    <p:extLst>
      <p:ext uri="{BB962C8B-B14F-4D97-AF65-F5344CB8AC3E}">
        <p14:creationId xmlns:p14="http://schemas.microsoft.com/office/powerpoint/2010/main" val="4291015267"/>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6E021EC4-2AAC-3846-2E0A-92FB5D16CB9F}"/>
              </a:ext>
            </a:extLst>
          </p:cNvPr>
          <p:cNvSpPr>
            <a:spLocks noGrp="1"/>
          </p:cNvSpPr>
          <p:nvPr>
            <p:ph idx="1"/>
          </p:nvPr>
        </p:nvSpPr>
        <p:spPr>
          <a:xfrm>
            <a:off x="838200" y="682906"/>
            <a:ext cx="10515600" cy="5494057"/>
          </a:xfrm>
        </p:spPr>
        <p:txBody>
          <a:bodyPr>
            <a:normAutofit lnSpcReduction="10000"/>
          </a:bodyPr>
          <a:lstStyle/>
          <a:p>
            <a:pPr>
              <a:buFont typeface="Wingdings" panose="05000000000000000000" pitchFamily="2" charset="2"/>
              <a:buChar char="Ø"/>
            </a:pPr>
            <a:r>
              <a:rPr lang="en-US" sz="1600" b="1" dirty="0">
                <a:solidFill>
                  <a:schemeClr val="tx1">
                    <a:lumMod val="95000"/>
                    <a:lumOff val="5000"/>
                  </a:schemeClr>
                </a:solidFill>
              </a:rPr>
              <a:t>Project Goals: </a:t>
            </a:r>
            <a:r>
              <a:rPr lang="en-US" sz="1600" dirty="0"/>
              <a:t>The goal of the project is to</a:t>
            </a:r>
          </a:p>
          <a:p>
            <a:pPr>
              <a:buFont typeface="Wingdings" panose="05000000000000000000" pitchFamily="2" charset="2"/>
              <a:buChar char="§"/>
            </a:pPr>
            <a:r>
              <a:rPr lang="en-US" sz="1600" dirty="0"/>
              <a:t>Improve the overall user experience of the meeting calendar.</a:t>
            </a:r>
          </a:p>
          <a:p>
            <a:pPr>
              <a:buFont typeface="Wingdings" panose="05000000000000000000" pitchFamily="2" charset="2"/>
              <a:buChar char="§"/>
            </a:pPr>
            <a:r>
              <a:rPr lang="en-US" sz="1600" dirty="0"/>
              <a:t>Achieve a 10% reduction in help desk tickets related to calendar usage</a:t>
            </a:r>
          </a:p>
          <a:p>
            <a:pPr>
              <a:buFont typeface="Wingdings" panose="05000000000000000000" pitchFamily="2" charset="2"/>
              <a:buChar char="§"/>
            </a:pPr>
            <a:r>
              <a:rPr lang="en-US" sz="1600" dirty="0"/>
              <a:t>Increase User Engagement: Encourage more users to actively utilize the meeting calendar.</a:t>
            </a:r>
          </a:p>
          <a:p>
            <a:pPr>
              <a:buFont typeface="Wingdings" panose="05000000000000000000" pitchFamily="2" charset="2"/>
              <a:buChar char="§"/>
            </a:pPr>
            <a:r>
              <a:rPr lang="en-US" sz="1600" dirty="0"/>
              <a:t>Reduce the average time to join a meeting by 20% within the first quarter</a:t>
            </a:r>
          </a:p>
          <a:p>
            <a:pPr>
              <a:buFont typeface="Wingdings" panose="05000000000000000000" pitchFamily="2" charset="2"/>
              <a:buChar char="§"/>
            </a:pPr>
            <a:r>
              <a:rPr lang="en-IN" sz="1600" dirty="0"/>
              <a:t>Increase Meeting Participation</a:t>
            </a:r>
          </a:p>
          <a:p>
            <a:pPr>
              <a:buFont typeface="Wingdings" panose="05000000000000000000" pitchFamily="2" charset="2"/>
              <a:buChar char="§"/>
            </a:pPr>
            <a:r>
              <a:rPr lang="en-US" sz="1600" dirty="0"/>
              <a:t>Streamline the "Join Meeting" process so users can join with minimal clicks. </a:t>
            </a:r>
          </a:p>
          <a:p>
            <a:pPr marL="0" indent="0">
              <a:buNone/>
            </a:pPr>
            <a:endParaRPr lang="en-US" sz="1600" dirty="0"/>
          </a:p>
          <a:p>
            <a:pPr>
              <a:buFont typeface="Wingdings" panose="05000000000000000000" pitchFamily="2" charset="2"/>
              <a:buChar char="Ø"/>
            </a:pPr>
            <a:r>
              <a:rPr lang="en-US" sz="1600" b="1" dirty="0">
                <a:solidFill>
                  <a:schemeClr val="tx1">
                    <a:lumMod val="95000"/>
                    <a:lumOff val="5000"/>
                  </a:schemeClr>
                </a:solidFill>
              </a:rPr>
              <a:t>Project objectives: </a:t>
            </a:r>
          </a:p>
          <a:p>
            <a:pPr>
              <a:buFont typeface="Wingdings" panose="05000000000000000000" pitchFamily="2" charset="2"/>
              <a:buChar char="§"/>
            </a:pPr>
            <a:r>
              <a:rPr lang="en-US" sz="1600" b="1" dirty="0">
                <a:solidFill>
                  <a:schemeClr val="tx1">
                    <a:lumMod val="95000"/>
                    <a:lumOff val="5000"/>
                  </a:schemeClr>
                </a:solidFill>
              </a:rPr>
              <a:t> Implement a 'Join Meeting' button: </a:t>
            </a:r>
            <a:r>
              <a:rPr lang="en-US" sz="1600" dirty="0"/>
              <a:t>This should be clearly visible and accessible within the calendar event details.</a:t>
            </a:r>
          </a:p>
          <a:p>
            <a:pPr>
              <a:buFont typeface="Wingdings" panose="05000000000000000000" pitchFamily="2" charset="2"/>
              <a:buChar char="§"/>
            </a:pPr>
            <a:r>
              <a:rPr lang="en-US" sz="1600" b="1" dirty="0">
                <a:solidFill>
                  <a:schemeClr val="tx1">
                    <a:lumMod val="95000"/>
                    <a:lumOff val="5000"/>
                  </a:schemeClr>
                </a:solidFill>
              </a:rPr>
              <a:t>Seamless integration with video conferencing platforms: </a:t>
            </a:r>
            <a:r>
              <a:rPr lang="en-US" sz="1600" dirty="0"/>
              <a:t>The button should automatically launch the appropriate meeting platform (e.g., Zoom, Google Meet, Microsoft Teams) when clicked.</a:t>
            </a:r>
          </a:p>
          <a:p>
            <a:pPr>
              <a:buFont typeface="Wingdings" panose="05000000000000000000" pitchFamily="2" charset="2"/>
              <a:buChar char="§"/>
            </a:pPr>
            <a:r>
              <a:rPr lang="en-US" sz="1600" b="1" dirty="0">
                <a:solidFill>
                  <a:schemeClr val="tx1">
                    <a:lumMod val="95000"/>
                    <a:lumOff val="5000"/>
                  </a:schemeClr>
                </a:solidFill>
              </a:rPr>
              <a:t>Support for various meeting types: </a:t>
            </a:r>
            <a:r>
              <a:rPr lang="en-US" sz="1600" dirty="0"/>
              <a:t>The functionality should work for recurring meetings, one-time meetings, and meetings with different join methods (e.g., direct link, meeting ID).</a:t>
            </a:r>
          </a:p>
          <a:p>
            <a:pPr>
              <a:buFont typeface="Wingdings" panose="05000000000000000000" pitchFamily="2" charset="2"/>
              <a:buChar char="§"/>
            </a:pPr>
            <a:r>
              <a:rPr lang="en-US" sz="1600" b="1" dirty="0">
                <a:solidFill>
                  <a:schemeClr val="tx1">
                    <a:lumMod val="95000"/>
                    <a:lumOff val="5000"/>
                  </a:schemeClr>
                </a:solidFill>
              </a:rPr>
              <a:t>User-friendly interface: </a:t>
            </a:r>
            <a:r>
              <a:rPr lang="en-US" sz="1600" dirty="0"/>
              <a:t>The button should be intuitive and easy for users to find and use.</a:t>
            </a:r>
          </a:p>
          <a:p>
            <a:endParaRPr lang="en-US" sz="1600" dirty="0"/>
          </a:p>
          <a:p>
            <a:endParaRPr lang="en-US" sz="4900" dirty="0"/>
          </a:p>
        </p:txBody>
      </p:sp>
    </p:spTree>
    <p:extLst>
      <p:ext uri="{BB962C8B-B14F-4D97-AF65-F5344CB8AC3E}">
        <p14:creationId xmlns:p14="http://schemas.microsoft.com/office/powerpoint/2010/main" val="4042664510"/>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0404B040-2DC8-87F2-3CAF-F65F700C9738}"/>
              </a:ext>
            </a:extLst>
          </p:cNvPr>
          <p:cNvSpPr>
            <a:spLocks noGrp="1"/>
          </p:cNvSpPr>
          <p:nvPr>
            <p:ph idx="1"/>
          </p:nvPr>
        </p:nvSpPr>
        <p:spPr>
          <a:xfrm>
            <a:off x="682906" y="312516"/>
            <a:ext cx="10833904" cy="6319778"/>
          </a:xfrm>
        </p:spPr>
        <p:txBody>
          <a:bodyPr>
            <a:normAutofit fontScale="25000" lnSpcReduction="20000"/>
          </a:bodyPr>
          <a:lstStyle/>
          <a:p>
            <a:pPr marL="0" indent="0">
              <a:buNone/>
            </a:pPr>
            <a:r>
              <a:rPr lang="en-US" sz="6400" b="1" dirty="0">
                <a:solidFill>
                  <a:schemeClr val="tx1">
                    <a:lumMod val="95000"/>
                    <a:lumOff val="5000"/>
                  </a:schemeClr>
                </a:solidFill>
              </a:rPr>
              <a:t>Accessibility: </a:t>
            </a:r>
            <a:r>
              <a:rPr lang="en-US" sz="6400" dirty="0"/>
              <a:t>Ensure the "Join Meeting" button and functionality are accessible to users with disabilities</a:t>
            </a:r>
          </a:p>
          <a:p>
            <a:endParaRPr lang="en-US" sz="6400" b="1" dirty="0"/>
          </a:p>
          <a:p>
            <a:pPr>
              <a:buFont typeface="Wingdings" panose="05000000000000000000" pitchFamily="2" charset="2"/>
              <a:buChar char="Ø"/>
            </a:pPr>
            <a:r>
              <a:rPr lang="en-US" sz="6400" b="1" dirty="0">
                <a:solidFill>
                  <a:schemeClr val="tx1">
                    <a:lumMod val="95000"/>
                    <a:lumOff val="5000"/>
                  </a:schemeClr>
                </a:solidFill>
              </a:rPr>
              <a:t>Success Criteria : </a:t>
            </a:r>
          </a:p>
          <a:p>
            <a:pPr>
              <a:lnSpc>
                <a:spcPct val="120000"/>
              </a:lnSpc>
              <a:buFont typeface="Wingdings" panose="05000000000000000000" pitchFamily="2" charset="2"/>
              <a:buChar char="§"/>
            </a:pPr>
            <a:r>
              <a:rPr lang="en-US" sz="6400" b="1" dirty="0">
                <a:solidFill>
                  <a:schemeClr val="tx1">
                    <a:lumMod val="95000"/>
                    <a:lumOff val="5000"/>
                  </a:schemeClr>
                </a:solidFill>
              </a:rPr>
              <a:t>Low Average Join Time: </a:t>
            </a:r>
            <a:r>
              <a:rPr lang="en-US" sz="6400" dirty="0"/>
              <a:t>The time it takes to join a meeting after clicking the "join" button should be minimal. A target might be an average join time of under 5 seconds. </a:t>
            </a:r>
          </a:p>
          <a:p>
            <a:pPr>
              <a:lnSpc>
                <a:spcPct val="120000"/>
              </a:lnSpc>
              <a:buFont typeface="Wingdings" panose="05000000000000000000" pitchFamily="2" charset="2"/>
              <a:buChar char="§"/>
            </a:pPr>
            <a:r>
              <a:rPr lang="en-US" sz="6400" b="1" dirty="0">
                <a:solidFill>
                  <a:schemeClr val="tx1">
                    <a:lumMod val="95000"/>
                    <a:lumOff val="5000"/>
                  </a:schemeClr>
                </a:solidFill>
              </a:rPr>
              <a:t>No Critical Errors: </a:t>
            </a:r>
            <a:r>
              <a:rPr lang="en-US" sz="6400" dirty="0"/>
              <a:t>The system should not experience any critical errors that prevent users from joining, such as crashes or unexpected behavior. </a:t>
            </a:r>
          </a:p>
          <a:p>
            <a:pPr>
              <a:lnSpc>
                <a:spcPct val="120000"/>
              </a:lnSpc>
              <a:buFont typeface="Wingdings" panose="05000000000000000000" pitchFamily="2" charset="2"/>
              <a:buChar char="§"/>
            </a:pPr>
            <a:r>
              <a:rPr lang="en-US" sz="6400" b="1" dirty="0">
                <a:solidFill>
                  <a:schemeClr val="tx1">
                    <a:lumMod val="95000"/>
                    <a:lumOff val="5000"/>
                  </a:schemeClr>
                </a:solidFill>
              </a:rPr>
              <a:t>Cross-Platform Compatibility: </a:t>
            </a:r>
            <a:r>
              <a:rPr lang="en-US" sz="6400" dirty="0"/>
              <a:t>The "join meeting" functionality should work seamlessly across different devices and operating systems (Windows, macOS, iOS, Android, etc.). </a:t>
            </a:r>
          </a:p>
          <a:p>
            <a:pPr>
              <a:buFont typeface="Arial" panose="020B0604020202020204" pitchFamily="34" charset="0"/>
              <a:buChar char="•"/>
            </a:pPr>
            <a:endParaRPr lang="en-US" sz="6400" b="1" dirty="0"/>
          </a:p>
          <a:p>
            <a:pPr marL="0" indent="0">
              <a:buNone/>
            </a:pPr>
            <a:r>
              <a:rPr lang="en-US" sz="6400" b="1" dirty="0">
                <a:solidFill>
                  <a:schemeClr val="tx1">
                    <a:lumMod val="95000"/>
                    <a:lumOff val="5000"/>
                  </a:schemeClr>
                </a:solidFill>
              </a:rPr>
              <a:t>Methods/Approaches:</a:t>
            </a:r>
          </a:p>
          <a:p>
            <a:pPr marL="0" indent="0" fontAlgn="ctr">
              <a:buNone/>
            </a:pPr>
            <a:r>
              <a:rPr lang="en-US" sz="6400" b="1" dirty="0" err="1">
                <a:solidFill>
                  <a:schemeClr val="tx1">
                    <a:lumMod val="95000"/>
                    <a:lumOff val="5000"/>
                  </a:schemeClr>
                </a:solidFill>
              </a:rPr>
              <a:t>i</a:t>
            </a:r>
            <a:r>
              <a:rPr lang="en-US" sz="6400" b="1" dirty="0">
                <a:solidFill>
                  <a:schemeClr val="tx1">
                    <a:lumMod val="95000"/>
                    <a:lumOff val="5000"/>
                  </a:schemeClr>
                </a:solidFill>
              </a:rPr>
              <a:t>). Unique Meeting Links:</a:t>
            </a:r>
          </a:p>
          <a:p>
            <a:pPr marL="0" indent="0">
              <a:lnSpc>
                <a:spcPct val="120000"/>
              </a:lnSpc>
              <a:buNone/>
            </a:pPr>
            <a:r>
              <a:rPr lang="en-US" sz="6400" b="1" dirty="0">
                <a:solidFill>
                  <a:schemeClr val="tx1">
                    <a:lumMod val="95000"/>
                    <a:lumOff val="5000"/>
                  </a:schemeClr>
                </a:solidFill>
              </a:rPr>
              <a:t>Functionality: </a:t>
            </a:r>
            <a:r>
              <a:rPr lang="en-US" sz="6400" dirty="0"/>
              <a:t>Each meeting instance should have a unique, persistent URL that allows users to join. This link should be generated when the meeting is created and embedded within the calendar event details.</a:t>
            </a:r>
          </a:p>
          <a:p>
            <a:pPr marL="0" indent="0">
              <a:buNone/>
            </a:pPr>
            <a:r>
              <a:rPr lang="en-US" sz="6400" b="1" dirty="0">
                <a:solidFill>
                  <a:schemeClr val="tx1">
                    <a:lumMod val="95000"/>
                    <a:lumOff val="5000"/>
                  </a:schemeClr>
                </a:solidFill>
              </a:rPr>
              <a:t>Implementation: </a:t>
            </a:r>
            <a:r>
              <a:rPr lang="en-US" sz="6400" dirty="0"/>
              <a:t>Use a meeting service API (</a:t>
            </a:r>
            <a:r>
              <a:rPr lang="en-US" sz="6400" dirty="0" err="1"/>
              <a:t>e.g</a:t>
            </a:r>
            <a:r>
              <a:rPr lang="en-US" sz="6400" dirty="0"/>
              <a:t> zoom, teams) to generate and retrieve these links. The calendar application should store and display this link alongside the meeting details.</a:t>
            </a:r>
          </a:p>
          <a:p>
            <a:pPr marL="0" indent="0">
              <a:buNone/>
            </a:pPr>
            <a:r>
              <a:rPr lang="en-US" sz="6600" b="1" dirty="0">
                <a:solidFill>
                  <a:schemeClr val="tx1">
                    <a:lumMod val="95000"/>
                    <a:lumOff val="5000"/>
                  </a:schemeClr>
                </a:solidFill>
              </a:rPr>
              <a:t>Example: </a:t>
            </a:r>
            <a:r>
              <a:rPr lang="en-US" sz="6600" dirty="0"/>
              <a:t>A user clicks on a meeting in their calendar, and the system redirects them to the meeting platform with the correct meeting ID and password</a:t>
            </a:r>
          </a:p>
          <a:p>
            <a:pPr marL="0" indent="0">
              <a:buNone/>
            </a:pPr>
            <a:endParaRPr lang="en-US" sz="6400" dirty="0"/>
          </a:p>
          <a:p>
            <a:pPr fontAlgn="ctr"/>
            <a:endParaRPr lang="en-US" sz="4900" dirty="0"/>
          </a:p>
          <a:p>
            <a:pPr fontAlgn="ctr"/>
            <a:endParaRPr lang="en-US" dirty="0"/>
          </a:p>
          <a:p>
            <a:pPr fontAlgn="ctr"/>
            <a:endParaRPr lang="en-US" dirty="0"/>
          </a:p>
          <a:p>
            <a:pPr fontAlgn="ctr"/>
            <a:endParaRPr lang="en-US" dirty="0"/>
          </a:p>
          <a:p>
            <a:pPr fontAlgn="ctr"/>
            <a:endParaRPr lang="en-US" dirty="0"/>
          </a:p>
          <a:p>
            <a:pPr marL="0" indent="0">
              <a:buNone/>
            </a:pPr>
            <a:endParaRPr lang="en-US" sz="1600" b="1" dirty="0"/>
          </a:p>
          <a:p>
            <a:pPr marL="0" indent="0">
              <a:buNone/>
            </a:pPr>
            <a:r>
              <a:rPr lang="en-US" sz="1600" b="1" dirty="0"/>
              <a:t> </a:t>
            </a:r>
          </a:p>
        </p:txBody>
      </p:sp>
    </p:spTree>
    <p:extLst>
      <p:ext uri="{BB962C8B-B14F-4D97-AF65-F5344CB8AC3E}">
        <p14:creationId xmlns:p14="http://schemas.microsoft.com/office/powerpoint/2010/main" val="3725461372"/>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385F5AA5-31A1-646C-3511-49681087EC0C}"/>
              </a:ext>
            </a:extLst>
          </p:cNvPr>
          <p:cNvSpPr>
            <a:spLocks noGrp="1"/>
          </p:cNvSpPr>
          <p:nvPr>
            <p:ph idx="1"/>
          </p:nvPr>
        </p:nvSpPr>
        <p:spPr>
          <a:xfrm>
            <a:off x="416689" y="358815"/>
            <a:ext cx="10937111" cy="5818148"/>
          </a:xfrm>
        </p:spPr>
        <p:txBody>
          <a:bodyPr>
            <a:normAutofit/>
          </a:bodyPr>
          <a:lstStyle/>
          <a:p>
            <a:pPr marL="0" indent="0" fontAlgn="ctr">
              <a:buNone/>
            </a:pPr>
            <a:endParaRPr lang="en-US" sz="1600" dirty="0"/>
          </a:p>
          <a:p>
            <a:pPr marL="0" indent="0" fontAlgn="ctr">
              <a:buNone/>
            </a:pPr>
            <a:r>
              <a:rPr lang="en-US" sz="1600" b="1" dirty="0">
                <a:solidFill>
                  <a:schemeClr val="tx1">
                    <a:lumMod val="95000"/>
                    <a:lumOff val="5000"/>
                  </a:schemeClr>
                </a:solidFill>
              </a:rPr>
              <a:t>ii). Lobby Functionality:</a:t>
            </a:r>
          </a:p>
          <a:p>
            <a:pPr marL="0" indent="0">
              <a:buNone/>
            </a:pPr>
            <a:r>
              <a:rPr lang="en-US" sz="1600" b="1" dirty="0">
                <a:solidFill>
                  <a:schemeClr val="tx1">
                    <a:lumMod val="95000"/>
                    <a:lumOff val="5000"/>
                  </a:schemeClr>
                </a:solidFill>
              </a:rPr>
              <a:t>Functionality: </a:t>
            </a:r>
            <a:r>
              <a:rPr lang="en-US" sz="1600" dirty="0"/>
              <a:t>For enhanced security and control, implement a lobby system. When a user clicks "Join Meeting," they are placed in a waiting area (lobby) until admitted by the meeting host or an authorized participant.</a:t>
            </a:r>
          </a:p>
          <a:p>
            <a:pPr marL="0" indent="0">
              <a:buNone/>
            </a:pPr>
            <a:r>
              <a:rPr lang="en-US" sz="1600" b="1" dirty="0">
                <a:solidFill>
                  <a:schemeClr val="tx1">
                    <a:lumMod val="95000"/>
                    <a:lumOff val="5000"/>
                  </a:schemeClr>
                </a:solidFill>
              </a:rPr>
              <a:t>Implementation: </a:t>
            </a:r>
            <a:r>
              <a:rPr lang="en-US" sz="1600" dirty="0"/>
              <a:t>Integrate with the meeting service's lobby features or build a custom lobby system within the calendar application.</a:t>
            </a:r>
          </a:p>
          <a:p>
            <a:pPr marL="0" indent="0">
              <a:buNone/>
            </a:pPr>
            <a:r>
              <a:rPr lang="en-US" sz="1600" b="1" dirty="0">
                <a:solidFill>
                  <a:schemeClr val="tx1">
                    <a:lumMod val="95000"/>
                    <a:lumOff val="5000"/>
                  </a:schemeClr>
                </a:solidFill>
              </a:rPr>
              <a:t>Example: </a:t>
            </a:r>
            <a:r>
              <a:rPr lang="en-US" sz="1600" dirty="0"/>
              <a:t>A user clicks "Join Meeting" but needs to wait for the host to allow them entry. The calendar application might display a message like "Waiting for host to admit you.“</a:t>
            </a:r>
          </a:p>
          <a:p>
            <a:pPr marL="0" indent="0">
              <a:buNone/>
            </a:pPr>
            <a:endParaRPr lang="en-US" sz="1600" dirty="0"/>
          </a:p>
          <a:p>
            <a:pPr marL="0" indent="0" fontAlgn="ctr">
              <a:buNone/>
            </a:pPr>
            <a:r>
              <a:rPr lang="en-US" sz="1600" b="1" dirty="0">
                <a:solidFill>
                  <a:schemeClr val="tx1">
                    <a:lumMod val="95000"/>
                    <a:lumOff val="5000"/>
                  </a:schemeClr>
                </a:solidFill>
              </a:rPr>
              <a:t>iii). Calendar Integration:</a:t>
            </a:r>
          </a:p>
          <a:p>
            <a:pPr marL="0" indent="0">
              <a:buNone/>
            </a:pPr>
            <a:r>
              <a:rPr lang="en-US" sz="1600" b="1" dirty="0">
                <a:solidFill>
                  <a:schemeClr val="tx1">
                    <a:lumMod val="95000"/>
                    <a:lumOff val="5000"/>
                  </a:schemeClr>
                </a:solidFill>
              </a:rPr>
              <a:t>Functionality: </a:t>
            </a:r>
            <a:r>
              <a:rPr lang="en-US" sz="1600" dirty="0"/>
              <a:t>Seamlessly integrate the "Join Meeting" functionality with the calendar application's existing interface.</a:t>
            </a:r>
          </a:p>
          <a:p>
            <a:pPr marL="0" indent="0">
              <a:buNone/>
            </a:pPr>
            <a:r>
              <a:rPr lang="en-US" sz="1600" b="1" dirty="0">
                <a:solidFill>
                  <a:schemeClr val="tx1">
                    <a:lumMod val="95000"/>
                    <a:lumOff val="5000"/>
                  </a:schemeClr>
                </a:solidFill>
              </a:rPr>
              <a:t>Implementation: </a:t>
            </a:r>
            <a:r>
              <a:rPr lang="en-US" sz="1600" dirty="0"/>
              <a:t>Make the "Join Meeting" option easily accessible from the meeting details view. It should be clear where and how to join the meeting from the calendar.</a:t>
            </a:r>
          </a:p>
          <a:p>
            <a:pPr marL="0" indent="0">
              <a:buNone/>
            </a:pPr>
            <a:r>
              <a:rPr lang="en-US" sz="1600" b="1" dirty="0">
                <a:solidFill>
                  <a:schemeClr val="tx1">
                    <a:lumMod val="95000"/>
                    <a:lumOff val="5000"/>
                  </a:schemeClr>
                </a:solidFill>
              </a:rPr>
              <a:t>Example: </a:t>
            </a:r>
            <a:r>
              <a:rPr lang="en-US" sz="1600" dirty="0"/>
              <a:t>When a user views a meeting in their calendar, the "Join Meeting" button is prominently displayed, and clicking it initiates the joining process</a:t>
            </a:r>
          </a:p>
          <a:p>
            <a:pPr marL="0" indent="0">
              <a:buNone/>
            </a:pPr>
            <a:endParaRPr lang="en-US" sz="1600" b="1" dirty="0"/>
          </a:p>
          <a:p>
            <a:endParaRPr lang="en-IN" dirty="0"/>
          </a:p>
        </p:txBody>
      </p:sp>
    </p:spTree>
    <p:extLst>
      <p:ext uri="{BB962C8B-B14F-4D97-AF65-F5344CB8AC3E}">
        <p14:creationId xmlns:p14="http://schemas.microsoft.com/office/powerpoint/2010/main" val="53250267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1">
            <a:extLst>
              <a:ext uri="{FF2B5EF4-FFF2-40B4-BE49-F238E27FC236}">
                <a16:creationId xmlns:a16="http://schemas.microsoft.com/office/drawing/2014/main" id="{BA660579-1E88-B935-27DA-25893F97D639}"/>
              </a:ext>
            </a:extLst>
          </p:cNvPr>
          <p:cNvSpPr>
            <a:spLocks noGrp="1"/>
          </p:cNvSpPr>
          <p:nvPr>
            <p:ph idx="1"/>
          </p:nvPr>
        </p:nvSpPr>
        <p:spPr>
          <a:xfrm>
            <a:off x="369888" y="266700"/>
            <a:ext cx="11574462" cy="6296025"/>
          </a:xfrm>
        </p:spPr>
        <p:txBody>
          <a:bodyPr/>
          <a:lstStyle/>
          <a:p>
            <a:pPr marL="0" indent="0">
              <a:buNone/>
            </a:pPr>
            <a:endParaRPr lang="en-US" sz="1600" dirty="0"/>
          </a:p>
          <a:p>
            <a:pPr marL="0" indent="0" fontAlgn="ctr">
              <a:buNone/>
            </a:pPr>
            <a:r>
              <a:rPr lang="en-US" sz="1600" b="1" dirty="0">
                <a:solidFill>
                  <a:schemeClr val="tx1">
                    <a:lumMod val="95000"/>
                    <a:lumOff val="5000"/>
                  </a:schemeClr>
                </a:solidFill>
              </a:rPr>
              <a:t>iv). Meeting Type Awareness:</a:t>
            </a:r>
          </a:p>
          <a:p>
            <a:pPr marL="0" indent="0">
              <a:buNone/>
            </a:pPr>
            <a:r>
              <a:rPr lang="en-US" sz="1600" b="1" dirty="0">
                <a:solidFill>
                  <a:schemeClr val="tx1">
                    <a:lumMod val="95000"/>
                    <a:lumOff val="5000"/>
                  </a:schemeClr>
                </a:solidFill>
              </a:rPr>
              <a:t>Functionality: </a:t>
            </a:r>
            <a:r>
              <a:rPr lang="en-US" sz="1600" dirty="0"/>
              <a:t>Ensure the system can handle different meeting types (e.g., video conference, audio conference, screen sharing).</a:t>
            </a:r>
          </a:p>
          <a:p>
            <a:pPr marL="0" indent="0">
              <a:buNone/>
            </a:pPr>
            <a:r>
              <a:rPr lang="en-US" sz="1600" b="1" dirty="0">
                <a:solidFill>
                  <a:schemeClr val="tx1">
                    <a:lumMod val="95000"/>
                    <a:lumOff val="5000"/>
                  </a:schemeClr>
                </a:solidFill>
              </a:rPr>
              <a:t>Implementation: </a:t>
            </a:r>
            <a:r>
              <a:rPr lang="en-US" sz="1600" dirty="0"/>
              <a:t>The "Join Meeting" option should adapt to the specific meeting type, providing the appropriate join method.</a:t>
            </a:r>
          </a:p>
          <a:p>
            <a:pPr marL="0" indent="0">
              <a:buNone/>
            </a:pPr>
            <a:r>
              <a:rPr lang="en-US" sz="1600" b="1" dirty="0">
                <a:solidFill>
                  <a:schemeClr val="tx1">
                    <a:lumMod val="95000"/>
                    <a:lumOff val="5000"/>
                  </a:schemeClr>
                </a:solidFill>
              </a:rPr>
              <a:t>Example: </a:t>
            </a:r>
            <a:r>
              <a:rPr lang="en-US" sz="1600" dirty="0"/>
              <a:t>For a video conference, the "Join Meeting" button might launch the video conferencing application. For a screen-sharing session, it might direct the user to a specific screen-sharing interface</a:t>
            </a:r>
          </a:p>
          <a:p>
            <a:pPr marL="0" indent="0">
              <a:buNone/>
            </a:pPr>
            <a:endParaRPr lang="en-US" sz="1600" dirty="0"/>
          </a:p>
          <a:p>
            <a:pPr>
              <a:buFont typeface="Wingdings" panose="05000000000000000000" pitchFamily="2" charset="2"/>
              <a:buChar char="Ø"/>
            </a:pPr>
            <a:r>
              <a:rPr lang="en-US" sz="1600" b="1" dirty="0"/>
              <a:t>Resources :</a:t>
            </a:r>
          </a:p>
          <a:p>
            <a:pPr>
              <a:buFont typeface="Wingdings" panose="05000000000000000000" pitchFamily="2" charset="2"/>
              <a:buChar char="§"/>
            </a:pPr>
            <a:r>
              <a:rPr lang="en-US" sz="1600" b="1" dirty="0"/>
              <a:t>People</a:t>
            </a:r>
            <a:r>
              <a:rPr lang="en-US" sz="1600" dirty="0"/>
              <a:t> – project team members from client community and ITS. </a:t>
            </a:r>
          </a:p>
          <a:p>
            <a:pPr>
              <a:buFont typeface="Wingdings" panose="05000000000000000000" pitchFamily="2" charset="2"/>
              <a:buChar char="§"/>
            </a:pPr>
            <a:r>
              <a:rPr lang="en-US" sz="1600" b="1" dirty="0"/>
              <a:t>Time</a:t>
            </a:r>
            <a:r>
              <a:rPr lang="en-US" sz="1600" dirty="0"/>
              <a:t> – implementation within </a:t>
            </a:r>
            <a:r>
              <a:rPr lang="en-US" sz="1600" b="1" dirty="0"/>
              <a:t>&lt;30&gt; months. </a:t>
            </a:r>
          </a:p>
          <a:p>
            <a:pPr>
              <a:buFont typeface="Wingdings" panose="05000000000000000000" pitchFamily="2" charset="2"/>
              <a:buChar char="§"/>
            </a:pPr>
            <a:r>
              <a:rPr lang="en-US" sz="1600" b="1" dirty="0"/>
              <a:t>Budget</a:t>
            </a:r>
            <a:r>
              <a:rPr lang="en-US" sz="1600" dirty="0"/>
              <a:t> – hardware, software, training and services not to exceed Rs. 200000.00 </a:t>
            </a:r>
          </a:p>
          <a:p>
            <a:pPr marL="0" indent="0">
              <a:buNone/>
            </a:pPr>
            <a:endParaRPr lang="en-US" sz="1600" dirty="0"/>
          </a:p>
          <a:p>
            <a:endParaRPr lang="en-US" sz="1600" dirty="0"/>
          </a:p>
          <a:p>
            <a:endParaRPr lang="en-US" sz="1600" dirty="0"/>
          </a:p>
          <a:p>
            <a:endParaRPr lang="en-US" sz="1600" dirty="0"/>
          </a:p>
          <a:p>
            <a:pPr marL="0" indent="0">
              <a:buNone/>
            </a:pPr>
            <a:endParaRPr lang="en-IN" dirty="0"/>
          </a:p>
        </p:txBody>
      </p:sp>
    </p:spTree>
    <p:extLst>
      <p:ext uri="{BB962C8B-B14F-4D97-AF65-F5344CB8AC3E}">
        <p14:creationId xmlns:p14="http://schemas.microsoft.com/office/powerpoint/2010/main" val="2137498225"/>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C6452EC1-E7E6-BECA-3F5B-DC9228EEE904}"/>
              </a:ext>
            </a:extLst>
          </p:cNvPr>
          <p:cNvSpPr>
            <a:spLocks noGrp="1"/>
          </p:cNvSpPr>
          <p:nvPr>
            <p:ph idx="1"/>
          </p:nvPr>
        </p:nvSpPr>
        <p:spPr>
          <a:xfrm>
            <a:off x="838200" y="294968"/>
            <a:ext cx="10515600" cy="6213987"/>
          </a:xfrm>
        </p:spPr>
        <p:txBody>
          <a:bodyPr>
            <a:normAutofit/>
          </a:bodyPr>
          <a:lstStyle/>
          <a:p>
            <a:pPr marL="0" indent="0">
              <a:buNone/>
            </a:pPr>
            <a:endParaRPr lang="en-US" sz="1600" dirty="0"/>
          </a:p>
          <a:p>
            <a:pPr>
              <a:buFont typeface="Wingdings" panose="05000000000000000000" pitchFamily="2" charset="2"/>
              <a:buChar char="Ø"/>
            </a:pPr>
            <a:r>
              <a:rPr lang="en-US" sz="1600" b="1" dirty="0"/>
              <a:t>Risks and dependencies:</a:t>
            </a:r>
          </a:p>
          <a:p>
            <a:pPr>
              <a:buFont typeface="Wingdings" panose="05000000000000000000" pitchFamily="2" charset="2"/>
              <a:buChar char="§"/>
            </a:pPr>
            <a:r>
              <a:rPr lang="en-US" sz="1600" b="1" dirty="0"/>
              <a:t>User Adoption: </a:t>
            </a:r>
            <a:r>
              <a:rPr lang="en-US" sz="1600" dirty="0"/>
              <a:t>Current systems is in Place for almost 5 years and its intuitive to all the users whoever is using it</a:t>
            </a:r>
          </a:p>
          <a:p>
            <a:pPr fontAlgn="ctr">
              <a:buFont typeface="Wingdings" panose="05000000000000000000" pitchFamily="2" charset="2"/>
              <a:buChar char="§"/>
            </a:pPr>
            <a:r>
              <a:rPr lang="en-US" sz="1600" b="1" dirty="0"/>
              <a:t>Lack of Awareness:</a:t>
            </a:r>
            <a:r>
              <a:rPr lang="en-US" sz="1600" dirty="0"/>
              <a:t> Users might not know about the new join meeting feature, leading to under utilization and missed opportunities for collaboration. </a:t>
            </a:r>
          </a:p>
          <a:p>
            <a:pPr>
              <a:buFont typeface="Wingdings" panose="05000000000000000000" pitchFamily="2" charset="2"/>
              <a:buChar char="§"/>
            </a:pPr>
            <a:r>
              <a:rPr lang="en-US" sz="1600" b="1" dirty="0"/>
              <a:t>Complexity:</a:t>
            </a:r>
            <a:r>
              <a:rPr lang="en-US" sz="1600" dirty="0"/>
              <a:t> If the feature is difficult to use, users may avoid it, preferring older methods of joining meetings. </a:t>
            </a:r>
          </a:p>
          <a:p>
            <a:pPr marL="0" indent="0">
              <a:buNone/>
            </a:pPr>
            <a:endParaRPr lang="en-US" sz="1600" dirty="0"/>
          </a:p>
          <a:p>
            <a:pPr>
              <a:buFont typeface="Wingdings" panose="05000000000000000000" pitchFamily="2" charset="2"/>
              <a:buChar char="Ø"/>
            </a:pPr>
            <a:r>
              <a:rPr lang="en-US" sz="1600" b="1" dirty="0"/>
              <a:t>Technical Issues:</a:t>
            </a:r>
            <a:endParaRPr lang="en-US" sz="1600" dirty="0"/>
          </a:p>
          <a:p>
            <a:pPr fontAlgn="ctr">
              <a:buFont typeface="Wingdings" panose="05000000000000000000" pitchFamily="2" charset="2"/>
              <a:buChar char="§"/>
            </a:pPr>
            <a:r>
              <a:rPr lang="en-US" sz="1600" b="1" dirty="0"/>
              <a:t>Platform Compatibility:</a:t>
            </a:r>
            <a:r>
              <a:rPr lang="en-US" sz="1600" dirty="0"/>
              <a:t> The join meeting feature might not work seamlessly across all devices, operating systems, or web browsers, potentially excluding some users. </a:t>
            </a:r>
          </a:p>
          <a:p>
            <a:pPr fontAlgn="ctr">
              <a:buFont typeface="Wingdings" panose="05000000000000000000" pitchFamily="2" charset="2"/>
              <a:buChar char="§"/>
            </a:pPr>
            <a:r>
              <a:rPr lang="en-US" sz="1600" b="1" dirty="0"/>
              <a:t>Network Connectivity:</a:t>
            </a:r>
            <a:r>
              <a:rPr lang="en-US" sz="1600" dirty="0"/>
              <a:t> Poor internet connections could prevent users from joining or disrupt the meeting, leading to frustration and missed information. </a:t>
            </a:r>
          </a:p>
          <a:p>
            <a:pPr fontAlgn="ctr">
              <a:buFont typeface="Wingdings" panose="05000000000000000000" pitchFamily="2" charset="2"/>
              <a:buChar char="§"/>
            </a:pPr>
            <a:r>
              <a:rPr lang="en-US" sz="1600" b="1" dirty="0"/>
              <a:t>Audio/Video Issues:</a:t>
            </a:r>
            <a:r>
              <a:rPr lang="en-US" sz="1600" dirty="0"/>
              <a:t> Problems with microphone, camera, or speakers could hinder participation, especially for users with accessibility needs</a:t>
            </a:r>
          </a:p>
        </p:txBody>
      </p:sp>
    </p:spTree>
    <p:extLst>
      <p:ext uri="{BB962C8B-B14F-4D97-AF65-F5344CB8AC3E}">
        <p14:creationId xmlns:p14="http://schemas.microsoft.com/office/powerpoint/2010/main" val="187574731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Content Placeholder 2">
            <a:extLst>
              <a:ext uri="{FF2B5EF4-FFF2-40B4-BE49-F238E27FC236}">
                <a16:creationId xmlns:a16="http://schemas.microsoft.com/office/drawing/2014/main" id="{AC8E0303-C866-1A8D-8495-3932B432ED25}"/>
              </a:ext>
            </a:extLst>
          </p:cNvPr>
          <p:cNvSpPr>
            <a:spLocks noGrp="1"/>
          </p:cNvSpPr>
          <p:nvPr>
            <p:ph idx="1"/>
          </p:nvPr>
        </p:nvSpPr>
        <p:spPr>
          <a:xfrm>
            <a:off x="838200" y="196645"/>
            <a:ext cx="10515600" cy="5980318"/>
          </a:xfrm>
        </p:spPr>
        <p:txBody>
          <a:bodyPr/>
          <a:lstStyle/>
          <a:p>
            <a:r>
              <a:rPr lang="en-US" sz="1600" b="1" dirty="0"/>
              <a:t>Dependencies:</a:t>
            </a:r>
          </a:p>
          <a:p>
            <a:pPr>
              <a:buFont typeface="Wingdings" panose="05000000000000000000" pitchFamily="2" charset="2"/>
              <a:buChar char="§"/>
            </a:pPr>
            <a:r>
              <a:rPr lang="en-US" sz="1600" b="1" dirty="0"/>
              <a:t>User Training: </a:t>
            </a:r>
            <a:r>
              <a:rPr lang="en-US" sz="1600" dirty="0"/>
              <a:t>Successful adoption of the feature requires adequate user training and documentation to guide users on how to effectively use it.</a:t>
            </a:r>
          </a:p>
          <a:p>
            <a:pPr>
              <a:buFont typeface="Wingdings" panose="05000000000000000000" pitchFamily="2" charset="2"/>
              <a:buChar char="§"/>
            </a:pPr>
            <a:r>
              <a:rPr lang="en-US" sz="1600" b="1" dirty="0"/>
              <a:t>Integration with other system: </a:t>
            </a:r>
            <a:r>
              <a:rPr lang="en-US" sz="1600" dirty="0"/>
              <a:t>If the calendar is integrated with other systems (e.g., email clients, CRM), the join meeting feature needs to work seamlessly with these integrations</a:t>
            </a:r>
          </a:p>
          <a:p>
            <a:pPr>
              <a:buFont typeface="Wingdings" panose="05000000000000000000" pitchFamily="2" charset="2"/>
              <a:buChar char="§"/>
            </a:pPr>
            <a:r>
              <a:rPr lang="en-US" sz="1600" b="1" dirty="0"/>
              <a:t>Time Zones: </a:t>
            </a:r>
            <a:r>
              <a:rPr lang="en-US" sz="1600" dirty="0"/>
              <a:t>Handling time zones correctly is essential for users in different locations to join meetings at the appropriate time.</a:t>
            </a:r>
          </a:p>
          <a:p>
            <a:pPr>
              <a:buFont typeface="Wingdings" panose="05000000000000000000" pitchFamily="2" charset="2"/>
              <a:buChar char="§"/>
            </a:pPr>
            <a:r>
              <a:rPr lang="en-US" sz="1600" b="1" dirty="0"/>
              <a:t>Device Compatibility: </a:t>
            </a:r>
            <a:r>
              <a:rPr lang="en-US" sz="1600" dirty="0"/>
              <a:t>The join meeting feature needs to be compatible with a wide range of devices, including computers, tablets, and smartphones</a:t>
            </a:r>
          </a:p>
          <a:p>
            <a:pPr marL="0" indent="0">
              <a:buNone/>
            </a:pPr>
            <a:endParaRPr lang="en-IN" dirty="0"/>
          </a:p>
        </p:txBody>
      </p:sp>
    </p:spTree>
    <p:extLst>
      <p:ext uri="{BB962C8B-B14F-4D97-AF65-F5344CB8AC3E}">
        <p14:creationId xmlns:p14="http://schemas.microsoft.com/office/powerpoint/2010/main" val="3590331371"/>
      </p:ext>
    </p:extLst>
  </p:cSld>
  <p:clrMapOvr>
    <a:masterClrMapping/>
  </p:clrMapOvr>
</p:sld>
</file>

<file path=ppt/theme/theme1.xml><?xml version="1.0" encoding="utf-8"?>
<a:theme xmlns:a="http://schemas.openxmlformats.org/drawingml/2006/main" name="Facet">
  <a:themeElements>
    <a:clrScheme name="Facet">
      <a:dk1>
        <a:sysClr val="windowText" lastClr="000000"/>
      </a:dk1>
      <a:lt1>
        <a:sysClr val="window" lastClr="FFFFFF"/>
      </a:lt1>
      <a:dk2>
        <a:srgbClr val="2C3C43"/>
      </a:dk2>
      <a:lt2>
        <a:srgbClr val="EBEBEB"/>
      </a:lt2>
      <a:accent1>
        <a:srgbClr val="90C226"/>
      </a:accent1>
      <a:accent2>
        <a:srgbClr val="54A021"/>
      </a:accent2>
      <a:accent3>
        <a:srgbClr val="E6B91E"/>
      </a:accent3>
      <a:accent4>
        <a:srgbClr val="E76618"/>
      </a:accent4>
      <a:accent5>
        <a:srgbClr val="C42F1A"/>
      </a:accent5>
      <a:accent6>
        <a:srgbClr val="918655"/>
      </a:accent6>
      <a:hlink>
        <a:srgbClr val="99CA3C"/>
      </a:hlink>
      <a:folHlink>
        <a:srgbClr val="B9D181"/>
      </a:folHlink>
    </a:clrScheme>
    <a:fontScheme name="Facet">
      <a:majorFont>
        <a:latin typeface="Trebuchet MS" panose="020B0603020202020204"/>
        <a:ea typeface=""/>
        <a:cs typeface=""/>
        <a:font script="Jpan" typeface="メイリオ"/>
        <a:font script="Hang" typeface="맑은 고딕"/>
        <a:font script="Hans" typeface="方正姚体"/>
        <a:font script="Hant" typeface="微軟正黑體"/>
        <a:font script="Arab" typeface="Tahoma"/>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Trebuchet MS" panose="020B0603020202020204"/>
        <a:ea typeface=""/>
        <a:cs typeface=""/>
        <a:font script="Jpan" typeface="メイリオ"/>
        <a:font script="Hang" typeface="HY그래픽M"/>
        <a:font script="Hans" typeface="华文新魏"/>
        <a:font script="Hant" typeface="微軟正黑體"/>
        <a:font script="Arab" typeface="Tahoma"/>
        <a:font script="Hebr" typeface="Gisha"/>
        <a:font script="Thai" typeface="Iris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Facet">
      <a:fillStyleLst>
        <a:solidFill>
          <a:schemeClr val="phClr"/>
        </a:solidFill>
        <a:gradFill rotWithShape="1">
          <a:gsLst>
            <a:gs pos="0">
              <a:schemeClr val="phClr">
                <a:tint val="65000"/>
                <a:lumMod val="110000"/>
              </a:schemeClr>
            </a:gs>
            <a:gs pos="88000">
              <a:schemeClr val="phClr">
                <a:tint val="90000"/>
              </a:schemeClr>
            </a:gs>
          </a:gsLst>
          <a:lin ang="5400000" scaled="0"/>
        </a:gradFill>
        <a:gradFill rotWithShape="1">
          <a:gsLst>
            <a:gs pos="0">
              <a:schemeClr val="phClr">
                <a:tint val="96000"/>
                <a:lumMod val="100000"/>
              </a:schemeClr>
            </a:gs>
            <a:gs pos="78000">
              <a:schemeClr val="phClr">
                <a:shade val="94000"/>
                <a:lumMod val="94000"/>
              </a:schemeClr>
            </a:gs>
          </a:gsLst>
          <a:lin ang="5400000" scaled="0"/>
        </a:gradFill>
      </a:fillStyleLst>
      <a:lnStyleLst>
        <a:ln w="12700" cap="rnd" cmpd="sng" algn="ctr">
          <a:solidFill>
            <a:schemeClr val="phClr"/>
          </a:solidFill>
          <a:prstDash val="solid"/>
        </a:ln>
        <a:ln w="19050" cap="rnd" cmpd="sng" algn="ctr">
          <a:solidFill>
            <a:schemeClr val="phClr"/>
          </a:solidFill>
          <a:prstDash val="solid"/>
        </a:ln>
        <a:ln w="25400" cap="rnd" cmpd="sng" algn="ctr">
          <a:solidFill>
            <a:schemeClr val="phClr"/>
          </a:solidFill>
          <a:prstDash val="solid"/>
        </a:ln>
      </a:lnStyleLst>
      <a:effectStyleLst>
        <a:effectStyle>
          <a:effectLst/>
        </a:effectStyle>
        <a:effectStyle>
          <a:effectLst>
            <a:outerShdw blurRad="38100" dist="25400" dir="5400000" rotWithShape="0">
              <a:srgbClr val="000000">
                <a:alpha val="35000"/>
              </a:srgbClr>
            </a:outerShdw>
          </a:effectLst>
        </a:effectStyle>
        <a:effectStyle>
          <a:effectLst>
            <a:outerShdw blurRad="50800" dist="38100" dir="5400000" rotWithShape="0">
              <a:srgbClr val="000000">
                <a:alpha val="35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0000"/>
                <a:lumMod val="104000"/>
              </a:schemeClr>
            </a:gs>
            <a:gs pos="94000">
              <a:schemeClr val="phClr">
                <a:shade val="96000"/>
                <a:lumMod val="82000"/>
              </a:schemeClr>
            </a:gs>
          </a:gsLst>
          <a:lin ang="5400000" scaled="0"/>
        </a:gradFill>
        <a:gradFill rotWithShape="1">
          <a:gsLst>
            <a:gs pos="0">
              <a:schemeClr val="phClr">
                <a:tint val="90000"/>
                <a:lumMod val="110000"/>
              </a:schemeClr>
            </a:gs>
            <a:gs pos="100000">
              <a:schemeClr val="phClr">
                <a:shade val="94000"/>
                <a:lumMod val="96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Facet" id="{C0C680CD-088A-49FC-A102-D699147F32B2}" vid="{CFBC31BA-B70F-4F30-BCAA-4F3011E16C4D}"/>
    </a:ext>
  </a:extLst>
</a:theme>
</file>

<file path=docProps/app.xml><?xml version="1.0" encoding="utf-8"?>
<Properties xmlns="http://schemas.openxmlformats.org/officeDocument/2006/extended-properties" xmlns:vt="http://schemas.openxmlformats.org/officeDocument/2006/docPropsVTypes">
  <Template>TM02900688[[fn=Facet]]</Template>
  <TotalTime>508</TotalTime>
  <Words>1049</Words>
  <Application>Microsoft Office PowerPoint</Application>
  <PresentationFormat>Widescreen</PresentationFormat>
  <Paragraphs>82</Paragraphs>
  <Slides>7</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7</vt:i4>
      </vt:variant>
    </vt:vector>
  </HeadingPairs>
  <TitlesOfParts>
    <vt:vector size="12" baseType="lpstr">
      <vt:lpstr>Arial</vt:lpstr>
      <vt:lpstr>Trebuchet MS</vt:lpstr>
      <vt:lpstr>Wingdings</vt:lpstr>
      <vt:lpstr>Wingdings 3</vt:lpstr>
      <vt:lpstr>Facet</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rohith menon</dc:creator>
  <cp:lastModifiedBy>rohith menon</cp:lastModifiedBy>
  <cp:revision>20</cp:revision>
  <dcterms:created xsi:type="dcterms:W3CDTF">2025-08-19T08:13:44Z</dcterms:created>
  <dcterms:modified xsi:type="dcterms:W3CDTF">2025-08-21T11:58:18Z</dcterms:modified>
</cp:coreProperties>
</file>