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49926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79812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1405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917738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178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432687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313157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26732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1269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10-10-2025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3936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50C765-F4BA-47E4-860B-4B5CDE187602}" type="datetimeFigureOut">
              <a:rPr lang="en-IN" smtClean="0"/>
              <a:t>10-10-2025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192357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50C765-F4BA-47E4-860B-4B5CDE187602}" type="datetimeFigureOut">
              <a:rPr lang="en-IN" smtClean="0"/>
              <a:t>10-10-2025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68768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50C765-F4BA-47E4-860B-4B5CDE187602}" type="datetimeFigureOut">
              <a:rPr lang="en-IN" smtClean="0"/>
              <a:t>10-10-2025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18677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50C765-F4BA-47E4-860B-4B5CDE187602}" type="datetimeFigureOut">
              <a:rPr lang="en-IN" smtClean="0"/>
              <a:t>10-10-2025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93511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10-10-2025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8751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10-10-2025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38322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50C765-F4BA-47E4-860B-4B5CDE187602}" type="datetimeFigureOut">
              <a:rPr lang="en-IN" smtClean="0"/>
              <a:t>10-10-2025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F615ED-FF59-4835-87E6-0BCCB56256D3}" type="slidenum">
              <a:rPr lang="en-IN" smtClean="0"/>
              <a:t>‹#›</a:t>
            </a:fld>
            <a:endParaRPr lang="en-IN"/>
          </a:p>
        </p:txBody>
      </p:sp>
    </p:spTree>
    <p:extLst>
      <p:ext uri="{BB962C8B-B14F-4D97-AF65-F5344CB8AC3E}">
        <p14:creationId xmlns:p14="http://schemas.microsoft.com/office/powerpoint/2010/main" val="4094960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1F8C677-108A-179D-A315-7ED37ABDA40A}"/>
              </a:ext>
            </a:extLst>
          </p:cNvPr>
          <p:cNvSpPr txBox="1"/>
          <p:nvPr/>
        </p:nvSpPr>
        <p:spPr>
          <a:xfrm>
            <a:off x="1022555" y="403123"/>
            <a:ext cx="10559845" cy="4370427"/>
          </a:xfrm>
          <a:prstGeom prst="rect">
            <a:avLst/>
          </a:prstGeom>
          <a:noFill/>
        </p:spPr>
        <p:txBody>
          <a:bodyPr wrap="square">
            <a:spAutoFit/>
          </a:bodyPr>
          <a:lstStyle/>
          <a:p>
            <a:pPr algn="l"/>
            <a:endParaRPr lang="en-IN" sz="1800" b="1" dirty="0">
              <a:solidFill>
                <a:schemeClr val="tx1">
                  <a:lumMod val="95000"/>
                  <a:lumOff val="5000"/>
                </a:schemeClr>
              </a:solidFill>
            </a:endParaRPr>
          </a:p>
          <a:p>
            <a:pPr algn="l"/>
            <a:endParaRPr lang="en-IN" sz="1600" b="1" dirty="0">
              <a:solidFill>
                <a:schemeClr val="tx1">
                  <a:lumMod val="95000"/>
                  <a:lumOff val="5000"/>
                </a:schemeClr>
              </a:solidFill>
            </a:endParaRPr>
          </a:p>
          <a:p>
            <a:pPr algn="l"/>
            <a:r>
              <a:rPr lang="en-IN" sz="1600" b="1" dirty="0">
                <a:solidFill>
                  <a:schemeClr val="tx1">
                    <a:lumMod val="95000"/>
                    <a:lumOff val="5000"/>
                  </a:schemeClr>
                </a:solidFill>
              </a:rPr>
              <a:t>Project title: </a:t>
            </a:r>
            <a:r>
              <a:rPr lang="en-IN" sz="1600" dirty="0">
                <a:solidFill>
                  <a:schemeClr val="tx1">
                    <a:lumMod val="95000"/>
                    <a:lumOff val="5000"/>
                  </a:schemeClr>
                </a:solidFill>
              </a:rPr>
              <a:t>Radia Sentient</a:t>
            </a: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r>
              <a:rPr lang="en-IN" sz="1600" b="1" dirty="0">
                <a:solidFill>
                  <a:schemeClr val="tx1">
                    <a:lumMod val="95000"/>
                    <a:lumOff val="5000"/>
                  </a:schemeClr>
                </a:solidFill>
              </a:rPr>
              <a:t>Prepared By: </a:t>
            </a:r>
            <a:r>
              <a:rPr lang="en-IN" sz="1600" dirty="0">
                <a:solidFill>
                  <a:schemeClr val="tx1">
                    <a:lumMod val="95000"/>
                    <a:lumOff val="5000"/>
                  </a:schemeClr>
                </a:solidFill>
              </a:rPr>
              <a:t>Rohith menon                                                                                      </a:t>
            </a:r>
            <a:r>
              <a:rPr lang="en-IN" sz="1600" b="1" dirty="0">
                <a:solidFill>
                  <a:schemeClr val="tx1">
                    <a:lumMod val="95000"/>
                    <a:lumOff val="5000"/>
                  </a:schemeClr>
                </a:solidFill>
              </a:rPr>
              <a:t>Date: </a:t>
            </a:r>
          </a:p>
          <a:p>
            <a:pPr algn="l"/>
            <a:endParaRPr lang="en-IN" sz="1600" dirty="0"/>
          </a:p>
          <a:p>
            <a:pPr algn="l"/>
            <a:endParaRPr lang="en-IN" sz="1600" dirty="0"/>
          </a:p>
          <a:p>
            <a:pPr algn="l"/>
            <a:endParaRPr lang="en-IN" sz="1600" dirty="0"/>
          </a:p>
          <a:p>
            <a:pPr algn="l"/>
            <a:endParaRPr lang="en-IN" sz="1600" dirty="0"/>
          </a:p>
          <a:p>
            <a:pPr algn="l"/>
            <a:endParaRPr lang="en-IN" sz="1600" dirty="0"/>
          </a:p>
          <a:p>
            <a:pPr algn="l"/>
            <a:r>
              <a:rPr lang="en-IN" sz="1600" b="1" dirty="0">
                <a:solidFill>
                  <a:schemeClr val="tx1">
                    <a:lumMod val="95000"/>
                    <a:lumOff val="5000"/>
                  </a:schemeClr>
                </a:solidFill>
              </a:rPr>
              <a:t>Situation/Problem/Opportunity</a:t>
            </a:r>
            <a:r>
              <a:rPr lang="en-IN" sz="1600" dirty="0">
                <a:solidFill>
                  <a:schemeClr val="tx1">
                    <a:lumMod val="95000"/>
                    <a:lumOff val="5000"/>
                  </a:schemeClr>
                </a:solidFill>
              </a:rPr>
              <a:t>: Currently the application has one agent connected to the core device where the users has the ability to push the software updates only to one single agent. It also becomes a tedious task for the users to manage multiple core devices. Also there is no update that the users get once the installation has been done. </a:t>
            </a:r>
          </a:p>
          <a:p>
            <a:pPr algn="l"/>
            <a:endParaRPr lang="en-IN" sz="1800" dirty="0">
              <a:solidFill>
                <a:schemeClr val="tx1">
                  <a:lumMod val="95000"/>
                  <a:lumOff val="5000"/>
                </a:schemeClr>
              </a:solidFill>
            </a:endParaRPr>
          </a:p>
          <a:p>
            <a:pPr algn="l"/>
            <a:r>
              <a:rPr lang="en-IN" dirty="0"/>
              <a:t>                                                                                </a:t>
            </a:r>
          </a:p>
        </p:txBody>
      </p:sp>
    </p:spTree>
    <p:extLst>
      <p:ext uri="{BB962C8B-B14F-4D97-AF65-F5344CB8AC3E}">
        <p14:creationId xmlns:p14="http://schemas.microsoft.com/office/powerpoint/2010/main" val="76650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BC88A-096A-54DF-A4B6-03D4D418092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42EF34-F7E1-77FA-7872-5EBB5207EDA6}"/>
              </a:ext>
            </a:extLst>
          </p:cNvPr>
          <p:cNvSpPr txBox="1"/>
          <p:nvPr/>
        </p:nvSpPr>
        <p:spPr>
          <a:xfrm>
            <a:off x="698090" y="324465"/>
            <a:ext cx="10559845" cy="5262979"/>
          </a:xfrm>
          <a:prstGeom prst="rect">
            <a:avLst/>
          </a:prstGeom>
          <a:noFill/>
        </p:spPr>
        <p:txBody>
          <a:bodyPr wrap="square">
            <a:spAutoFit/>
          </a:bodyPr>
          <a:lstStyle/>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r>
              <a:rPr lang="en-IN" sz="1400" b="1" dirty="0">
                <a:solidFill>
                  <a:schemeClr val="tx1">
                    <a:lumMod val="95000"/>
                    <a:lumOff val="5000"/>
                  </a:schemeClr>
                </a:solidFill>
              </a:rPr>
              <a:t>Purpose/Goal:</a:t>
            </a:r>
          </a:p>
          <a:p>
            <a:pPr algn="l"/>
            <a:endParaRPr lang="en-IN" sz="1400" dirty="0">
              <a:solidFill>
                <a:schemeClr val="tx1">
                  <a:lumMod val="95000"/>
                  <a:lumOff val="5000"/>
                </a:schemeClr>
              </a:solidFill>
            </a:endParaRPr>
          </a:p>
          <a:p>
            <a:pPr algn="l"/>
            <a:r>
              <a:rPr lang="en-IN" sz="1400" dirty="0">
                <a:solidFill>
                  <a:schemeClr val="tx1">
                    <a:lumMod val="95000"/>
                    <a:lumOff val="5000"/>
                  </a:schemeClr>
                </a:solidFill>
              </a:rPr>
              <a:t>The main goal of the project is to connect multiple agent to a single core so that users doesn’t have to update every endpoints manually and the users should also be notified on the actions that performed on the system and the endpoints installed</a:t>
            </a:r>
          </a:p>
          <a:p>
            <a:pPr algn="l"/>
            <a:endParaRPr lang="en-IN" sz="1400" b="1"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r>
              <a:rPr lang="en-IN" sz="1400" b="1" dirty="0">
                <a:solidFill>
                  <a:schemeClr val="tx1">
                    <a:lumMod val="95000"/>
                    <a:lumOff val="5000"/>
                  </a:schemeClr>
                </a:solidFill>
              </a:rPr>
              <a:t>Objective:</a:t>
            </a:r>
          </a:p>
          <a:p>
            <a:pPr algn="l"/>
            <a:endParaRPr lang="en-IN" sz="1400" dirty="0"/>
          </a:p>
          <a:p>
            <a:pPr algn="l"/>
            <a:r>
              <a:rPr lang="en-IN" sz="1400" dirty="0"/>
              <a:t>The main goal of the product is to introduce a satellite device which basically acts as a load balancer through which multiple agent can be connected. The satellite is basically designed in such a way that it gets the data from core and sync the data post which it bifurcates the data to multiple agents connected.</a:t>
            </a:r>
          </a:p>
          <a:p>
            <a:pPr algn="l"/>
            <a:endParaRPr lang="en-IN" sz="1400" dirty="0"/>
          </a:p>
          <a:p>
            <a:pPr algn="l"/>
            <a:r>
              <a:rPr lang="en-IN" sz="1400" dirty="0"/>
              <a:t>The product has also been introduced with a new alert notification system which on the other hand intimates the user on every actions that’s performed in the system. The actions basically includes data synchronization, data installation and uninstallation.                                                                             </a:t>
            </a:r>
          </a:p>
        </p:txBody>
      </p:sp>
    </p:spTree>
    <p:extLst>
      <p:ext uri="{BB962C8B-B14F-4D97-AF65-F5344CB8AC3E}">
        <p14:creationId xmlns:p14="http://schemas.microsoft.com/office/powerpoint/2010/main" val="3458512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5BBEB-77B9-84A8-4BFF-F7E91D87F6D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F1A5DC-F045-7873-8926-5CAB37F5F822}"/>
              </a:ext>
            </a:extLst>
          </p:cNvPr>
          <p:cNvSpPr txBox="1"/>
          <p:nvPr/>
        </p:nvSpPr>
        <p:spPr>
          <a:xfrm>
            <a:off x="1061884" y="491613"/>
            <a:ext cx="10559845" cy="6124754"/>
          </a:xfrm>
          <a:prstGeom prst="rect">
            <a:avLst/>
          </a:prstGeom>
          <a:noFill/>
        </p:spPr>
        <p:txBody>
          <a:bodyPr wrap="square">
            <a:spAutoFit/>
          </a:bodyPr>
          <a:lstStyle/>
          <a:p>
            <a:pPr algn="l"/>
            <a:r>
              <a:rPr lang="en-US" sz="1400" b="1" u="sng" dirty="0"/>
              <a:t>Success Criteria for alert notification</a:t>
            </a:r>
          </a:p>
          <a:p>
            <a:pPr algn="l"/>
            <a:endParaRPr lang="en-US" sz="1400" b="1" dirty="0"/>
          </a:p>
          <a:p>
            <a:r>
              <a:rPr lang="en-US" sz="1400" b="1" dirty="0"/>
              <a:t>Message clarity and actionability:</a:t>
            </a:r>
            <a:r>
              <a:rPr lang="en-US" sz="1400" dirty="0"/>
              <a:t> The effectiveness of the alert content. An alert should be concise, clear, and provide the user with a direct call-to-action</a:t>
            </a:r>
          </a:p>
          <a:p>
            <a:endParaRPr lang="en-US" sz="1400" b="1" dirty="0"/>
          </a:p>
          <a:p>
            <a:r>
              <a:rPr lang="en-US" sz="1400" b="1" dirty="0"/>
              <a:t>Persistence and </a:t>
            </a:r>
            <a:r>
              <a:rPr lang="en-US" sz="1400" b="1" dirty="0" err="1"/>
              <a:t>dismissibility</a:t>
            </a:r>
            <a:r>
              <a:rPr lang="en-US" sz="1400" b="1" dirty="0"/>
              <a:t>:</a:t>
            </a:r>
            <a:r>
              <a:rPr lang="en-US" sz="1400" dirty="0"/>
              <a:t> Notifications should not disappear too quickly, especially if the user needs to act on them. Most should be easily dismissible</a:t>
            </a:r>
            <a:endParaRPr lang="en-US" sz="1400" b="1" dirty="0"/>
          </a:p>
          <a:p>
            <a:pPr algn="l"/>
            <a:endParaRPr lang="en-US" sz="1400" b="1" dirty="0"/>
          </a:p>
          <a:p>
            <a:r>
              <a:rPr lang="en-US" sz="1400" b="1" dirty="0"/>
              <a:t>Alert Rule:</a:t>
            </a:r>
            <a:r>
              <a:rPr lang="en-US" sz="1400" dirty="0"/>
              <a:t> An alert must be generated if the total transaction success rate for the application falls below 85% for more than 5 minutes.</a:t>
            </a:r>
          </a:p>
          <a:p>
            <a:endParaRPr lang="en-US" sz="1400" dirty="0"/>
          </a:p>
          <a:p>
            <a:r>
              <a:rPr lang="en-US" sz="1400" b="1" dirty="0"/>
              <a:t>Accessibility:</a:t>
            </a:r>
            <a:r>
              <a:rPr lang="en-US" sz="1400" dirty="0"/>
              <a:t> Any on-screen notification must be visible only to the admin role users and not all user should be able to view the notification</a:t>
            </a:r>
          </a:p>
          <a:p>
            <a:pPr algn="l"/>
            <a:endParaRPr lang="en-IN" sz="1400" b="1" dirty="0"/>
          </a:p>
          <a:p>
            <a:pPr algn="l"/>
            <a:r>
              <a:rPr lang="en-IN" sz="1400" b="1" u="sng" dirty="0"/>
              <a:t>Success criteria for Satellite device:</a:t>
            </a:r>
          </a:p>
          <a:p>
            <a:pPr algn="l"/>
            <a:endParaRPr lang="en-IN" sz="1400" b="1" dirty="0"/>
          </a:p>
          <a:p>
            <a:pPr algn="l"/>
            <a:r>
              <a:rPr lang="en-IN" sz="1400" b="1" dirty="0"/>
              <a:t>Manage multiple agents: </a:t>
            </a:r>
            <a:r>
              <a:rPr lang="en-IN" sz="1400" dirty="0"/>
              <a:t>With one satellite multiple agents can be connected through which the latest updates or the installation can be triggered to multiple devices.</a:t>
            </a:r>
          </a:p>
          <a:p>
            <a:pPr algn="l"/>
            <a:endParaRPr lang="en-IN" sz="1400" b="1" dirty="0"/>
          </a:p>
          <a:p>
            <a:pPr algn="l"/>
            <a:r>
              <a:rPr lang="en-IN" sz="1400" b="1" dirty="0"/>
              <a:t>Create groups : </a:t>
            </a:r>
            <a:r>
              <a:rPr lang="en-IN" sz="1400" dirty="0"/>
              <a:t>We can create multiple agent groups which basically helps the updates to be pushed </a:t>
            </a:r>
            <a:r>
              <a:rPr lang="en-IN" sz="1400" dirty="0" err="1"/>
              <a:t>ony</a:t>
            </a:r>
            <a:r>
              <a:rPr lang="en-IN" sz="1400" dirty="0"/>
              <a:t> to one </a:t>
            </a:r>
            <a:r>
              <a:rPr lang="en-IN" sz="1400" dirty="0" err="1"/>
              <a:t>particlaur</a:t>
            </a:r>
            <a:r>
              <a:rPr lang="en-IN" sz="1400" dirty="0"/>
              <a:t> group or set of devices which requires the update.</a:t>
            </a:r>
          </a:p>
          <a:p>
            <a:pPr algn="l"/>
            <a:endParaRPr lang="en-IN" sz="1400" b="1" dirty="0"/>
          </a:p>
          <a:p>
            <a:pPr algn="l"/>
            <a:endParaRPr lang="en-IN" sz="1400" b="1" dirty="0"/>
          </a:p>
          <a:p>
            <a:pPr algn="l"/>
            <a:r>
              <a:rPr lang="en-IN" sz="1400" b="1" dirty="0"/>
              <a:t>Methods and Approaches</a:t>
            </a:r>
          </a:p>
          <a:p>
            <a:pPr algn="l"/>
            <a:endParaRPr lang="en-IN" sz="1400" b="1" dirty="0"/>
          </a:p>
          <a:p>
            <a:pPr marL="400050" indent="-400050" algn="l">
              <a:buAutoNum type="romanLcParenR"/>
            </a:pPr>
            <a:r>
              <a:rPr lang="en-IN" sz="1400" b="1" dirty="0"/>
              <a:t>Unique Alert notification icon:</a:t>
            </a:r>
          </a:p>
          <a:p>
            <a:pPr algn="l"/>
            <a:r>
              <a:rPr lang="en-IN" sz="1400" dirty="0"/>
              <a:t>An alert notification icon should be displayed on the dashboard page of the application which Should show the count of the notification that’s available in the notification page</a:t>
            </a:r>
          </a:p>
        </p:txBody>
      </p:sp>
    </p:spTree>
    <p:extLst>
      <p:ext uri="{BB962C8B-B14F-4D97-AF65-F5344CB8AC3E}">
        <p14:creationId xmlns:p14="http://schemas.microsoft.com/office/powerpoint/2010/main" val="360851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D18C-981F-00AC-5328-4C00926C8D4E}"/>
              </a:ext>
            </a:extLst>
          </p:cNvPr>
          <p:cNvSpPr>
            <a:spLocks noGrp="1"/>
          </p:cNvSpPr>
          <p:nvPr>
            <p:ph type="title"/>
          </p:nvPr>
        </p:nvSpPr>
        <p:spPr>
          <a:xfrm>
            <a:off x="677333" y="609600"/>
            <a:ext cx="11111543" cy="5791200"/>
          </a:xfrm>
        </p:spPr>
        <p:txBody>
          <a:bodyPr>
            <a:normAutofit fontScale="90000"/>
          </a:bodyPr>
          <a:lstStyle/>
          <a:p>
            <a:br>
              <a:rPr lang="en-IN" sz="1600" dirty="0">
                <a:solidFill>
                  <a:schemeClr val="tx1"/>
                </a:solidFill>
              </a:rPr>
            </a:br>
            <a:br>
              <a:rPr lang="en-IN" sz="1600" dirty="0"/>
            </a:br>
            <a:r>
              <a:rPr lang="en-IN" sz="1600" dirty="0">
                <a:solidFill>
                  <a:schemeClr val="tx1"/>
                </a:solidFill>
              </a:rPr>
              <a:t>ii) </a:t>
            </a:r>
            <a:r>
              <a:rPr lang="en-IN" sz="1600" b="1" dirty="0">
                <a:solidFill>
                  <a:schemeClr val="tx1"/>
                </a:solidFill>
              </a:rPr>
              <a:t>Notification page </a:t>
            </a:r>
            <a:r>
              <a:rPr lang="en-IN" sz="1600" dirty="0">
                <a:solidFill>
                  <a:schemeClr val="tx1"/>
                </a:solidFill>
              </a:rPr>
              <a:t>: A notification page should be displayed on the dashboard page of the application which only the admin users can view. And the maximum notification count that can be shown on the page is 10. In the expanded view the users should be able to see all the notification sent by clicking on the page number </a:t>
            </a:r>
            <a:br>
              <a:rPr lang="en-IN" sz="1600" dirty="0"/>
            </a:br>
            <a:br>
              <a:rPr lang="en-IN" sz="1600" dirty="0">
                <a:solidFill>
                  <a:schemeClr val="tx1"/>
                </a:solidFill>
              </a:rPr>
            </a:br>
            <a:r>
              <a:rPr lang="en-IN" sz="1600" dirty="0">
                <a:solidFill>
                  <a:schemeClr val="tx1"/>
                </a:solidFill>
              </a:rPr>
              <a:t>iii) </a:t>
            </a:r>
            <a:r>
              <a:rPr lang="en-IN" sz="1600" b="1" dirty="0">
                <a:solidFill>
                  <a:schemeClr val="tx1"/>
                </a:solidFill>
              </a:rPr>
              <a:t>Notification refresh and favourites</a:t>
            </a:r>
            <a:r>
              <a:rPr lang="en-IN" sz="1600" dirty="0">
                <a:solidFill>
                  <a:schemeClr val="tx1"/>
                </a:solidFill>
              </a:rPr>
              <a:t>: A scheduler should run every 10 mins where the notification page would get refreshed and the latest ones are shown on the top of the notification page. The User should also be given the access to mark the notification as favourites which will retain the notification even after refresh   </a:t>
            </a:r>
            <a:br>
              <a:rPr lang="en-IN" sz="1600" dirty="0">
                <a:solidFill>
                  <a:schemeClr val="tx1"/>
                </a:solidFill>
              </a:rPr>
            </a:br>
            <a:br>
              <a:rPr lang="en-IN" sz="1600" dirty="0">
                <a:solidFill>
                  <a:schemeClr val="tx1"/>
                </a:solidFill>
              </a:rPr>
            </a:br>
            <a:r>
              <a:rPr lang="en-IN" sz="1600" b="1" dirty="0">
                <a:solidFill>
                  <a:schemeClr val="tx1"/>
                </a:solidFill>
              </a:rPr>
              <a:t>Satellite installation: </a:t>
            </a:r>
            <a:r>
              <a:rPr lang="en-IN" sz="1600" dirty="0">
                <a:solidFill>
                  <a:schemeClr val="tx1"/>
                </a:solidFill>
              </a:rPr>
              <a:t>satellite will be added and installed from the core device post which agents will be added into the satellite either in groups or as individual one</a:t>
            </a:r>
            <a:br>
              <a:rPr lang="en-IN" sz="1600" dirty="0">
                <a:solidFill>
                  <a:schemeClr val="tx1"/>
                </a:solidFill>
              </a:rPr>
            </a:br>
            <a:br>
              <a:rPr lang="en-IN" sz="1600" b="1" dirty="0">
                <a:solidFill>
                  <a:schemeClr val="tx1"/>
                </a:solidFill>
              </a:rPr>
            </a:br>
            <a:r>
              <a:rPr lang="en-IN" sz="1600" b="1" dirty="0">
                <a:solidFill>
                  <a:schemeClr val="tx1"/>
                </a:solidFill>
              </a:rPr>
              <a:t>satellite synchronization: </a:t>
            </a:r>
            <a:r>
              <a:rPr lang="en-IN" sz="1600" dirty="0">
                <a:solidFill>
                  <a:schemeClr val="tx1"/>
                </a:solidFill>
              </a:rPr>
              <a:t>Once the updates are pushed from core satellite synchronization is done post which the updates will be pushed to the respective agent based on the priority set</a:t>
            </a:r>
            <a:br>
              <a:rPr lang="en-IN" sz="1600" dirty="0">
                <a:solidFill>
                  <a:schemeClr val="tx1"/>
                </a:solidFill>
              </a:rPr>
            </a:br>
            <a:br>
              <a:rPr lang="en-IN" sz="1600" dirty="0">
                <a:solidFill>
                  <a:schemeClr val="tx1"/>
                </a:solidFill>
              </a:rPr>
            </a:br>
            <a:r>
              <a:rPr lang="en-US" sz="1600" b="1" dirty="0">
                <a:solidFill>
                  <a:schemeClr val="tx1"/>
                </a:solidFill>
              </a:rPr>
              <a:t>Resources :</a:t>
            </a:r>
            <a:br>
              <a:rPr lang="en-US" sz="1600" b="1" dirty="0">
                <a:solidFill>
                  <a:schemeClr val="tx1"/>
                </a:solidFill>
              </a:rPr>
            </a:br>
            <a:br>
              <a:rPr lang="en-US" sz="1600" b="1" dirty="0">
                <a:solidFill>
                  <a:schemeClr val="tx1"/>
                </a:solidFill>
              </a:rPr>
            </a:br>
            <a:r>
              <a:rPr lang="en-US" sz="1600" b="1" dirty="0">
                <a:solidFill>
                  <a:schemeClr val="tx1"/>
                </a:solidFill>
              </a:rPr>
              <a:t>People</a:t>
            </a:r>
            <a:r>
              <a:rPr lang="en-US" sz="1600" dirty="0">
                <a:solidFill>
                  <a:schemeClr val="tx1"/>
                </a:solidFill>
              </a:rPr>
              <a:t> – project team members from client community and ITS. </a:t>
            </a:r>
            <a:br>
              <a:rPr lang="en-US" sz="1600" dirty="0">
                <a:solidFill>
                  <a:schemeClr val="tx1"/>
                </a:solidFill>
              </a:rPr>
            </a:br>
            <a:br>
              <a:rPr lang="en-US" sz="1600" dirty="0">
                <a:solidFill>
                  <a:schemeClr val="tx1"/>
                </a:solidFill>
              </a:rPr>
            </a:br>
            <a:r>
              <a:rPr lang="en-US" sz="1600" b="1" dirty="0">
                <a:solidFill>
                  <a:schemeClr val="tx1"/>
                </a:solidFill>
              </a:rPr>
              <a:t>Time</a:t>
            </a:r>
            <a:r>
              <a:rPr lang="en-US" sz="1600" dirty="0">
                <a:solidFill>
                  <a:schemeClr val="tx1"/>
                </a:solidFill>
              </a:rPr>
              <a:t> – implementation within </a:t>
            </a:r>
            <a:r>
              <a:rPr lang="en-US" sz="1600" b="1" dirty="0">
                <a:solidFill>
                  <a:schemeClr val="tx1"/>
                </a:solidFill>
              </a:rPr>
              <a:t>&lt;12&gt; days. </a:t>
            </a:r>
            <a:br>
              <a:rPr lang="en-US" sz="1600" b="1" dirty="0">
                <a:solidFill>
                  <a:schemeClr val="tx1"/>
                </a:solidFill>
              </a:rPr>
            </a:br>
            <a:br>
              <a:rPr lang="en-US" sz="1600" b="1" dirty="0">
                <a:solidFill>
                  <a:schemeClr val="tx1"/>
                </a:solidFill>
              </a:rPr>
            </a:br>
            <a:r>
              <a:rPr lang="en-US" sz="1600" b="1" dirty="0">
                <a:solidFill>
                  <a:schemeClr val="tx1"/>
                </a:solidFill>
              </a:rPr>
              <a:t>Budget</a:t>
            </a:r>
            <a:r>
              <a:rPr lang="en-US" sz="1600" dirty="0">
                <a:solidFill>
                  <a:schemeClr val="tx1"/>
                </a:solidFill>
              </a:rPr>
              <a:t> – hardware, software, training and services not to exceed Rs. 200000.00</a:t>
            </a:r>
            <a:r>
              <a:rPr lang="en-US" sz="1600" dirty="0"/>
              <a:t> </a:t>
            </a:r>
            <a:br>
              <a:rPr lang="en-US" sz="1600" dirty="0"/>
            </a:br>
            <a:br>
              <a:rPr lang="en-US" sz="1600" dirty="0"/>
            </a:br>
            <a:br>
              <a:rPr lang="en-US" sz="1600" b="1" dirty="0">
                <a:solidFill>
                  <a:schemeClr val="tx1"/>
                </a:solidFill>
              </a:rPr>
            </a:br>
            <a:endParaRPr lang="en-IN" sz="1600" dirty="0"/>
          </a:p>
        </p:txBody>
      </p:sp>
    </p:spTree>
    <p:extLst>
      <p:ext uri="{BB962C8B-B14F-4D97-AF65-F5344CB8AC3E}">
        <p14:creationId xmlns:p14="http://schemas.microsoft.com/office/powerpoint/2010/main" val="260395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B570F-FF31-969B-D39B-B2DBE0859529}"/>
              </a:ext>
            </a:extLst>
          </p:cNvPr>
          <p:cNvSpPr>
            <a:spLocks noGrp="1"/>
          </p:cNvSpPr>
          <p:nvPr>
            <p:ph type="title"/>
          </p:nvPr>
        </p:nvSpPr>
        <p:spPr>
          <a:xfrm>
            <a:off x="677333" y="609600"/>
            <a:ext cx="11013221" cy="5879690"/>
          </a:xfrm>
        </p:spPr>
        <p:txBody>
          <a:bodyPr>
            <a:normAutofit fontScale="90000"/>
          </a:bodyPr>
          <a:lstStyle/>
          <a:p>
            <a:r>
              <a:rPr lang="en-US" sz="1600" b="1" dirty="0">
                <a:solidFill>
                  <a:schemeClr val="tx1"/>
                </a:solidFill>
              </a:rPr>
              <a:t>Risks and dependencies:</a:t>
            </a:r>
            <a:br>
              <a:rPr lang="en-US" sz="1600" b="1" dirty="0">
                <a:solidFill>
                  <a:schemeClr val="tx1"/>
                </a:solidFill>
              </a:rPr>
            </a:br>
            <a:br>
              <a:rPr lang="en-US" sz="1800" b="1" dirty="0">
                <a:solidFill>
                  <a:schemeClr val="tx1"/>
                </a:solidFill>
              </a:rPr>
            </a:br>
            <a:r>
              <a:rPr lang="en-US" sz="1600" b="1" dirty="0">
                <a:solidFill>
                  <a:schemeClr val="tx1"/>
                </a:solidFill>
              </a:rPr>
              <a:t>Malicious push notifications</a:t>
            </a:r>
            <a:r>
              <a:rPr lang="en-US" sz="1600" dirty="0">
                <a:solidFill>
                  <a:schemeClr val="tx1"/>
                </a:solidFill>
              </a:rPr>
              <a:t>: Attackers can exploit notification systems, especially in web browsers or augmented reality (AR) apps, to send phishing links, malware, or scam messages directly to a user's device.</a:t>
            </a:r>
            <a:br>
              <a:rPr lang="en-US" sz="1600" dirty="0"/>
            </a:br>
            <a:br>
              <a:rPr lang="en-US" sz="1600" b="1" dirty="0">
                <a:solidFill>
                  <a:schemeClr val="tx1"/>
                </a:solidFill>
              </a:rPr>
            </a:br>
            <a:r>
              <a:rPr lang="en-US" sz="1600" b="1" dirty="0">
                <a:solidFill>
                  <a:schemeClr val="tx1"/>
                </a:solidFill>
              </a:rPr>
              <a:t>Data refresh: </a:t>
            </a:r>
            <a:r>
              <a:rPr lang="en-US" sz="1600" dirty="0">
                <a:solidFill>
                  <a:schemeClr val="tx1"/>
                </a:solidFill>
              </a:rPr>
              <a:t>It should be made sure that the scheduler should run every 10 mins and the latest notification should be displayed in the</a:t>
            </a:r>
            <a:br>
              <a:rPr lang="en-US" sz="1600" dirty="0">
                <a:solidFill>
                  <a:schemeClr val="tx1"/>
                </a:solidFill>
              </a:rPr>
            </a:br>
            <a:r>
              <a:rPr lang="en-US" sz="1600" dirty="0">
                <a:solidFill>
                  <a:schemeClr val="tx1"/>
                </a:solidFill>
              </a:rPr>
              <a:t>alert notification panel. The older ones should be deleted if and only if the notifications are not marked as favorites.</a:t>
            </a:r>
            <a:br>
              <a:rPr lang="en-US" sz="1600" dirty="0">
                <a:solidFill>
                  <a:schemeClr val="tx1"/>
                </a:solidFill>
              </a:rPr>
            </a:br>
            <a:br>
              <a:rPr lang="en-US" sz="1600" b="1" dirty="0">
                <a:solidFill>
                  <a:schemeClr val="tx1"/>
                </a:solidFill>
              </a:rPr>
            </a:br>
            <a:r>
              <a:rPr lang="en-US" sz="1600" b="1" dirty="0">
                <a:solidFill>
                  <a:schemeClr val="tx1"/>
                </a:solidFill>
              </a:rPr>
              <a:t>Monitoring agents</a:t>
            </a:r>
            <a:r>
              <a:rPr lang="en-US" sz="1600" dirty="0">
                <a:solidFill>
                  <a:schemeClr val="tx1"/>
                </a:solidFill>
              </a:rPr>
              <a:t>: The agents installed on servers or applications are a foundational dependency. They must be correctly configured and operational to collect the necessary metrics and log data that triggers the alerts</a:t>
            </a:r>
            <a:br>
              <a:rPr lang="en-US" sz="1600" b="1" dirty="0">
                <a:solidFill>
                  <a:schemeClr val="tx1"/>
                </a:solidFill>
              </a:rPr>
            </a:br>
            <a:br>
              <a:rPr lang="en-US" sz="1600" b="1" dirty="0">
                <a:solidFill>
                  <a:schemeClr val="tx1"/>
                </a:solidFill>
              </a:rPr>
            </a:br>
            <a:r>
              <a:rPr lang="en-US" sz="1600" b="1" dirty="0">
                <a:solidFill>
                  <a:schemeClr val="tx1"/>
                </a:solidFill>
              </a:rPr>
              <a:t>Notification Visibility: </a:t>
            </a:r>
            <a:r>
              <a:rPr lang="en-US" sz="1600" dirty="0">
                <a:solidFill>
                  <a:schemeClr val="tx1"/>
                </a:solidFill>
              </a:rPr>
              <a:t>Alerts should be visible only to Admin roles and none of the other user should see the icon displayed</a:t>
            </a:r>
            <a:br>
              <a:rPr lang="en-US" b="1" dirty="0">
                <a:solidFill>
                  <a:schemeClr val="tx1"/>
                </a:solidFill>
              </a:rPr>
            </a:br>
            <a:br>
              <a:rPr lang="en-US" b="1" dirty="0">
                <a:solidFill>
                  <a:schemeClr val="tx1"/>
                </a:solidFill>
              </a:rPr>
            </a:br>
            <a:br>
              <a:rPr lang="en-US" dirty="0"/>
            </a:br>
            <a:br>
              <a:rPr lang="en-US" dirty="0"/>
            </a:br>
            <a:br>
              <a:rPr lang="en-IN" dirty="0"/>
            </a:br>
            <a:endParaRPr lang="en-IN" dirty="0"/>
          </a:p>
        </p:txBody>
      </p:sp>
    </p:spTree>
    <p:extLst>
      <p:ext uri="{BB962C8B-B14F-4D97-AF65-F5344CB8AC3E}">
        <p14:creationId xmlns:p14="http://schemas.microsoft.com/office/powerpoint/2010/main" val="27470403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683</TotalTime>
  <Words>831</Words>
  <Application>Microsoft Office PowerPoint</Application>
  <PresentationFormat>Widescreen</PresentationFormat>
  <Paragraphs>57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vt:lpstr>
      <vt:lpstr>PowerPoint Presentation</vt:lpstr>
      <vt:lpstr>PowerPoint Presentation</vt:lpstr>
      <vt:lpstr>PowerPoint Presentation</vt:lpstr>
      <vt:lpstr>  ii) Notification page : A notification page should be displayed on the dashboard page of the application which only the admin users can view. And the maximum notification count that can be shown on the page is 10. In the expanded view the users should be able to see all the notification sent by clicking on the page number   iii) Notification refresh and favourites: A scheduler should run every 10 mins where the notification page would get refreshed and the latest ones are shown on the top of the notification page. The User should also be given the access to mark the notification as favourites which will retain the notification even after refresh     Satellite installation: satellite will be added and installed from the core device post which agents will be added into the satellite either in groups or as individual one  satellite synchronization: Once the updates are pushed from core satellite synchronization is done post which the updates will be pushed to the respective agent based on the priority set  Resources :  People – project team members from client community and ITS.   Time – implementation within &lt;12&gt; days.   Budget – hardware, software, training and services not to exceed Rs. 200000.00    </vt:lpstr>
      <vt:lpstr>Risks and dependencies:  Malicious push notifications: Attackers can exploit notification systems, especially in web browsers or augmented reality (AR) apps, to send phishing links, malware, or scam messages directly to a user's device.  Data refresh: It should be made sure that the scheduler should run every 10 mins and the latest notification should be displayed in the alert notification panel. The older ones should be deleted if and only if the notifications are not marked as favorites.  Monitoring agents: The agents installed on servers or applications are a foundational dependency. They must be correctly configured and operational to collect the necessary metrics and log data that triggers the alerts  Notification Visibility: Alerts should be visible only to Admin roles and none of the other user should see the icon displayed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rohith menon</dc:creator>
  <cp:lastModifiedBy>rohith menon</cp:lastModifiedBy>
  <cp:revision>9</cp:revision>
  <dcterms:created xsi:type="dcterms:W3CDTF">2025-09-30T09:22:35Z</dcterms:created>
  <dcterms:modified xsi:type="dcterms:W3CDTF">2025-10-10T05:00:36Z</dcterms:modified>
</cp:coreProperties>
</file>