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0" r:id="rId9"/>
    <p:sldId id="263" r:id="rId10"/>
    <p:sldId id="264" r:id="rId11"/>
    <p:sldId id="265" r:id="rId12"/>
    <p:sldId id="266" r:id="rId13"/>
    <p:sldId id="269" r:id="rId14"/>
    <p:sldId id="267"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6" d="100"/>
          <a:sy n="66" d="100"/>
        </p:scale>
        <p:origin x="66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B8DA4-9B38-6BB6-20A6-6CB80A4D79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7302513-ED9D-ECEE-0930-664CC5ACE6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50AD85F-CB39-E61A-F5E2-4633BFC595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26610659-D303-BC9C-943F-7173C1B4ED7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553BEB-3B7C-A118-6C6D-435C7A7F6384}"/>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636311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EEBA-21A6-5CFA-E94D-E2D689526B6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E9E522-233A-7059-7752-8A81595F63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B7AD1D5-72CB-C1FB-A890-10BC435452A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353C195-B290-822F-A0EB-F21B7D482C0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E0E032-C884-D015-B734-1302BE60942B}"/>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71026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46E53-3FEA-6C1D-75D1-B92B10A2963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15A069-BFCF-F5F4-FD4A-4FAEDC8CAB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019D146-4D3D-45D7-140F-A3D9504EFF0F}"/>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15149E7D-C399-632B-73B1-C1D288615A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EE79A8-1596-C734-14AB-29E76710C2CA}"/>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090438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AE7F-9925-FD1C-D05E-4703883A0C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0F4546-A63C-9240-7EF3-D9294D975E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72DA85-E5B9-AEC5-6BB5-36DF97154B28}"/>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38DF19FE-28D0-D87B-864D-EE465C3FE0C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6A4B5FE-9C09-CD45-360A-686864AF7618}"/>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913343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00E21-D0AE-0077-20AA-5F3C3ED795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C31318-90F8-CD22-B8CB-4045F46511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DCBD9D6-CD1E-1340-B24C-3EB53C461C99}"/>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ADA80323-2D01-AF01-6D0B-7992CC3FE4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535109A-254C-A822-6C5A-58B88D5879B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81070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2580A-AC25-B00B-C4E3-BD0C06FC7E6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75DDFF9-EAF2-A087-C9C8-73814AEA57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F2F2B7-8BAB-C254-6AF9-5616F789D8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A1D5C2C-7057-F7EE-03CF-5B0F5B4E9FC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EE4FE4A2-7846-4F1A-9A29-F987FA3AC69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AFDDF46-34F1-7CDD-DA7D-35E023671E11}"/>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05252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1F593-C020-307F-EB90-A48040569BB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DE98B54-B679-5B50-93AA-57D550D840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A04B8E-9F81-DD2C-BE4A-26EB5F061D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8F0AC7C-BA01-60C5-0D39-3F5F4AD30A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40F2FA-2381-2433-8CEF-EF0E658765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E9F2C0-BEFE-0909-8C59-D8E5283C7E32}"/>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8" name="Footer Placeholder 7">
            <a:extLst>
              <a:ext uri="{FF2B5EF4-FFF2-40B4-BE49-F238E27FC236}">
                <a16:creationId xmlns:a16="http://schemas.microsoft.com/office/drawing/2014/main" id="{942EB28C-F3AF-A1AA-5BC0-F0211E3E11D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463C2AB-7732-0B4A-2B28-8AA77B457B10}"/>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3811427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01606-69BF-EE35-DEF0-14D6142ABEB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E55EF2-212D-3858-5438-AB79CCD778F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4" name="Footer Placeholder 3">
            <a:extLst>
              <a:ext uri="{FF2B5EF4-FFF2-40B4-BE49-F238E27FC236}">
                <a16:creationId xmlns:a16="http://schemas.microsoft.com/office/drawing/2014/main" id="{09DC2EB6-13D0-659B-DE40-9D9898327DA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CA1F6BCA-A504-1FBD-708D-9D806EBB564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476204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91854A-7ACA-F0B4-1DC7-F3B1D640A79E}"/>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3" name="Footer Placeholder 2">
            <a:extLst>
              <a:ext uri="{FF2B5EF4-FFF2-40B4-BE49-F238E27FC236}">
                <a16:creationId xmlns:a16="http://schemas.microsoft.com/office/drawing/2014/main" id="{4D380A17-50E7-9BCC-8BB9-252044B5080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7402A42-19F7-798D-C752-5239B0C4DD35}"/>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9193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E2F0-7701-4C61-149F-967858A63F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6D28E11B-BCFA-3B63-C261-C39E8BAF4B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E961634-9FE1-4D9D-82F3-6B63070E79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B0D252-5823-56C1-F2F7-CFAC165A3A24}"/>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85EB2C07-ACAD-3635-01CE-53BDB1F75A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3974C56-63E9-0B5F-E8C5-91B8AAAE045E}"/>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250834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98A9D-5A55-EAFD-C48C-886ED3D64B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F2F6DD8-B934-9402-1063-9475599037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0AFCCE48-7B98-4170-6F5F-5285DFA6A2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21609D-3118-E03C-1F23-D7D8B6F8EC05}"/>
              </a:ext>
            </a:extLst>
          </p:cNvPr>
          <p:cNvSpPr>
            <a:spLocks noGrp="1"/>
          </p:cNvSpPr>
          <p:nvPr>
            <p:ph type="dt" sz="half" idx="10"/>
          </p:nvPr>
        </p:nvSpPr>
        <p:spPr/>
        <p:txBody>
          <a:bodyPr/>
          <a:lstStyle/>
          <a:p>
            <a:fld id="{670065C1-26A4-4DA2-B3E2-96ABD16A8D25}" type="datetimeFigureOut">
              <a:rPr lang="en-IN" smtClean="0"/>
              <a:t>14-09-2025</a:t>
            </a:fld>
            <a:endParaRPr lang="en-IN"/>
          </a:p>
        </p:txBody>
      </p:sp>
      <p:sp>
        <p:nvSpPr>
          <p:cNvPr id="6" name="Footer Placeholder 5">
            <a:extLst>
              <a:ext uri="{FF2B5EF4-FFF2-40B4-BE49-F238E27FC236}">
                <a16:creationId xmlns:a16="http://schemas.microsoft.com/office/drawing/2014/main" id="{1FDBE3C8-A0F0-BA3F-1A4F-EF0FA66328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4B612DD-8B2C-6D06-B4DB-780055F83D66}"/>
              </a:ext>
            </a:extLst>
          </p:cNvPr>
          <p:cNvSpPr>
            <a:spLocks noGrp="1"/>
          </p:cNvSpPr>
          <p:nvPr>
            <p:ph type="sldNum" sz="quarter" idx="12"/>
          </p:nvPr>
        </p:nvSpPr>
        <p:spPr/>
        <p:txBody>
          <a:bodyPr/>
          <a:lstStyle/>
          <a:p>
            <a:fld id="{5285E309-4995-4A01-B455-20738C115361}" type="slidenum">
              <a:rPr lang="en-IN" smtClean="0"/>
              <a:t>‹#›</a:t>
            </a:fld>
            <a:endParaRPr lang="en-IN"/>
          </a:p>
        </p:txBody>
      </p:sp>
    </p:spTree>
    <p:extLst>
      <p:ext uri="{BB962C8B-B14F-4D97-AF65-F5344CB8AC3E}">
        <p14:creationId xmlns:p14="http://schemas.microsoft.com/office/powerpoint/2010/main" val="126262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8DF3D4-D999-14C6-2D08-939FB82B9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F78E7A-3B52-AA96-90BA-1D0C43A827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B730D7E-9B67-D190-6D6A-3A768F4552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065C1-26A4-4DA2-B3E2-96ABD16A8D25}" type="datetimeFigureOut">
              <a:rPr lang="en-IN" smtClean="0"/>
              <a:t>14-09-2025</a:t>
            </a:fld>
            <a:endParaRPr lang="en-IN"/>
          </a:p>
        </p:txBody>
      </p:sp>
      <p:sp>
        <p:nvSpPr>
          <p:cNvPr id="5" name="Footer Placeholder 4">
            <a:extLst>
              <a:ext uri="{FF2B5EF4-FFF2-40B4-BE49-F238E27FC236}">
                <a16:creationId xmlns:a16="http://schemas.microsoft.com/office/drawing/2014/main" id="{56CDD2B1-658B-62C9-5E1B-1E405A9C6E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0100A5D-6B5F-1BBB-7A20-4C8DB1915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5E309-4995-4A01-B455-20738C115361}" type="slidenum">
              <a:rPr lang="en-IN" smtClean="0"/>
              <a:t>‹#›</a:t>
            </a:fld>
            <a:endParaRPr lang="en-IN"/>
          </a:p>
        </p:txBody>
      </p:sp>
    </p:spTree>
    <p:extLst>
      <p:ext uri="{BB962C8B-B14F-4D97-AF65-F5344CB8AC3E}">
        <p14:creationId xmlns:p14="http://schemas.microsoft.com/office/powerpoint/2010/main" val="462404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ED93-3081-64EA-8A95-79CC0D5941EF}"/>
              </a:ext>
            </a:extLst>
          </p:cNvPr>
          <p:cNvSpPr>
            <a:spLocks noGrp="1"/>
          </p:cNvSpPr>
          <p:nvPr>
            <p:ph type="title"/>
          </p:nvPr>
        </p:nvSpPr>
        <p:spPr/>
        <p:txBody>
          <a:bodyPr/>
          <a:lstStyle/>
          <a:p>
            <a:r>
              <a:rPr lang="en-US" dirty="0"/>
              <a:t>                  </a:t>
            </a:r>
            <a:r>
              <a:rPr lang="en-US" dirty="0">
                <a:highlight>
                  <a:srgbClr val="FFFF00"/>
                </a:highlight>
              </a:rPr>
              <a:t>LMS Project</a:t>
            </a:r>
            <a:br>
              <a:rPr lang="en-US" dirty="0"/>
            </a:br>
            <a:endParaRPr lang="en-IN" dirty="0"/>
          </a:p>
        </p:txBody>
      </p:sp>
      <p:sp>
        <p:nvSpPr>
          <p:cNvPr id="4" name="Text Placeholder 3">
            <a:extLst>
              <a:ext uri="{FF2B5EF4-FFF2-40B4-BE49-F238E27FC236}">
                <a16:creationId xmlns:a16="http://schemas.microsoft.com/office/drawing/2014/main" id="{F515479B-BF46-6649-926B-F3E766EB8487}"/>
              </a:ext>
            </a:extLst>
          </p:cNvPr>
          <p:cNvSpPr>
            <a:spLocks noGrp="1"/>
          </p:cNvSpPr>
          <p:nvPr>
            <p:ph type="body" idx="1"/>
          </p:nvPr>
        </p:nvSpPr>
        <p:spPr/>
        <p:txBody>
          <a:bodyPr/>
          <a:lstStyle/>
          <a:p>
            <a:r>
              <a:rPr lang="en-US" dirty="0"/>
              <a:t>                                                                                                  </a:t>
            </a:r>
            <a:r>
              <a:rPr lang="en-US" dirty="0">
                <a:highlight>
                  <a:srgbClr val="000000"/>
                </a:highlight>
              </a:rPr>
              <a:t>Prepared By : Manish Pandey</a:t>
            </a:r>
          </a:p>
          <a:p>
            <a:r>
              <a:rPr lang="en-US" dirty="0"/>
              <a:t>                                                                                                  </a:t>
            </a:r>
            <a:r>
              <a:rPr lang="en-US" dirty="0">
                <a:highlight>
                  <a:srgbClr val="000000"/>
                </a:highlight>
              </a:rPr>
              <a:t>Date : 13 sept 2025</a:t>
            </a:r>
            <a:endParaRPr lang="en-IN" dirty="0">
              <a:highlight>
                <a:srgbClr val="000000"/>
              </a:highlight>
            </a:endParaRPr>
          </a:p>
        </p:txBody>
      </p:sp>
    </p:spTree>
    <p:extLst>
      <p:ext uri="{BB962C8B-B14F-4D97-AF65-F5344CB8AC3E}">
        <p14:creationId xmlns:p14="http://schemas.microsoft.com/office/powerpoint/2010/main" val="250590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E8729-8CB7-A1C7-5DC4-518FAA4D6277}"/>
              </a:ext>
            </a:extLst>
          </p:cNvPr>
          <p:cNvSpPr>
            <a:spLocks noGrp="1"/>
          </p:cNvSpPr>
          <p:nvPr>
            <p:ph type="title"/>
          </p:nvPr>
        </p:nvSpPr>
        <p:spPr>
          <a:xfrm>
            <a:off x="838200" y="365125"/>
            <a:ext cx="10515600" cy="5083175"/>
          </a:xfrm>
        </p:spPr>
        <p:txBody>
          <a:bodyPr>
            <a:normAutofit/>
          </a:bodyPr>
          <a:lstStyle/>
          <a:p>
            <a:r>
              <a:rPr lang="en-US" sz="2400" b="1" dirty="0"/>
              <a:t>METHODS AND APPROCHES</a:t>
            </a:r>
            <a:br>
              <a:rPr lang="en-US" sz="2400" b="1" dirty="0"/>
            </a:br>
            <a:br>
              <a:rPr lang="en-US" sz="2400" b="1" dirty="0"/>
            </a:br>
            <a:r>
              <a:rPr lang="en-US" sz="2400" b="1" dirty="0"/>
              <a:t>3. Implementation (Development)	</a:t>
            </a:r>
            <a:br>
              <a:rPr lang="en-US" sz="2400" b="1" dirty="0"/>
            </a:br>
            <a:r>
              <a:rPr lang="en-US" sz="2400" dirty="0"/>
              <a:t>•Developers build the LMS application according to the design.	</a:t>
            </a:r>
            <a:br>
              <a:rPr lang="en-US" sz="2400" dirty="0"/>
            </a:br>
            <a:r>
              <a:rPr lang="en-US" sz="2400" dirty="0"/>
              <a:t>•Technologies like Java, Python, Django, React.js, MySQL, and Cloud platforms are used.	</a:t>
            </a:r>
            <a:br>
              <a:rPr lang="en-US" sz="2400" dirty="0"/>
            </a:br>
            <a:r>
              <a:rPr lang="en-US" sz="2400" dirty="0"/>
              <a:t>•Each module is coded, tested internally, and integrated with other modules step by step.</a:t>
            </a:r>
            <a:br>
              <a:rPr lang="en-US" sz="2400" dirty="0"/>
            </a:br>
            <a:br>
              <a:rPr lang="en-US" sz="2400" dirty="0"/>
            </a:br>
            <a:r>
              <a:rPr lang="en-US" sz="2400" b="1" dirty="0"/>
              <a:t>4. Testing	</a:t>
            </a:r>
            <a:br>
              <a:rPr lang="en-US" sz="2400" b="1" dirty="0"/>
            </a:br>
            <a:r>
              <a:rPr lang="en-US" sz="2400" dirty="0"/>
              <a:t>•The QA team performs unit testing, integration testing, system testing, and user acceptance testing (UAT).</a:t>
            </a:r>
            <a:br>
              <a:rPr lang="en-US" sz="2400" dirty="0"/>
            </a:br>
            <a:r>
              <a:rPr lang="en-US" sz="2400" dirty="0"/>
              <a:t>•The goal is to ensure that the LMS meets all functional and non-functional requirements.</a:t>
            </a:r>
            <a:br>
              <a:rPr lang="en-US" sz="2400" dirty="0"/>
            </a:br>
            <a:r>
              <a:rPr lang="en-US" sz="2400" dirty="0"/>
              <a:t>•Defects are fixed before moving to deployment.</a:t>
            </a:r>
            <a:endParaRPr lang="en-IN" sz="2400" dirty="0"/>
          </a:p>
        </p:txBody>
      </p:sp>
    </p:spTree>
    <p:extLst>
      <p:ext uri="{BB962C8B-B14F-4D97-AF65-F5344CB8AC3E}">
        <p14:creationId xmlns:p14="http://schemas.microsoft.com/office/powerpoint/2010/main" val="550768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7226C-A0A1-5246-7400-F6997C2C554E}"/>
              </a:ext>
            </a:extLst>
          </p:cNvPr>
          <p:cNvSpPr>
            <a:spLocks noGrp="1"/>
          </p:cNvSpPr>
          <p:nvPr>
            <p:ph type="title"/>
          </p:nvPr>
        </p:nvSpPr>
        <p:spPr>
          <a:xfrm>
            <a:off x="838200" y="308009"/>
            <a:ext cx="10515600" cy="3552792"/>
          </a:xfrm>
        </p:spPr>
        <p:txBody>
          <a:bodyPr>
            <a:normAutofit fontScale="90000"/>
          </a:bodyPr>
          <a:lstStyle/>
          <a:p>
            <a:r>
              <a:rPr lang="en-US" sz="2000" b="1" dirty="0"/>
              <a:t>5. Deployment</a:t>
            </a:r>
            <a:r>
              <a:rPr lang="en-US" sz="2000" dirty="0"/>
              <a:t>	</a:t>
            </a:r>
            <a:br>
              <a:rPr lang="en-US" sz="2000" dirty="0"/>
            </a:br>
            <a:r>
              <a:rPr lang="en-US" sz="2000" dirty="0"/>
              <a:t>•	Once testing is completed, the LMS is deployed in the production environment.	</a:t>
            </a:r>
            <a:br>
              <a:rPr lang="en-US" sz="2000" dirty="0"/>
            </a:br>
            <a:r>
              <a:rPr lang="en-US" sz="2000" dirty="0"/>
              <a:t>•	Students and trainers can access the portal for preparation, revision, and other learning activities.</a:t>
            </a:r>
            <a:br>
              <a:rPr lang="en-US" sz="2000" dirty="0"/>
            </a:br>
            <a:br>
              <a:rPr lang="en-US" sz="2000" dirty="0"/>
            </a:br>
            <a:r>
              <a:rPr lang="en-US" sz="2000" b="1" dirty="0"/>
              <a:t>6. Maintenance</a:t>
            </a:r>
            <a:r>
              <a:rPr lang="en-US" sz="2000" dirty="0"/>
              <a:t>	</a:t>
            </a:r>
            <a:br>
              <a:rPr lang="en-US" sz="2000" dirty="0"/>
            </a:br>
            <a:r>
              <a:rPr lang="en-US" sz="2000" dirty="0"/>
              <a:t>•	After deployment, the system enters the maintenance phase.	</a:t>
            </a:r>
            <a:br>
              <a:rPr lang="en-US" sz="2000" dirty="0"/>
            </a:br>
            <a:r>
              <a:rPr lang="en-US" sz="2000" dirty="0"/>
              <a:t>•	This includes fixing post-release bugs, providing updates, and enhancing features based on user feedback.</a:t>
            </a:r>
            <a:br>
              <a:rPr lang="en-US" sz="2000" dirty="0"/>
            </a:br>
            <a:br>
              <a:rPr lang="en-US" sz="2000" dirty="0"/>
            </a:br>
            <a:r>
              <a:rPr lang="en-US" sz="2000" dirty="0"/>
              <a:t>•Tools Used:	</a:t>
            </a:r>
            <a:br>
              <a:rPr lang="en-US" sz="2000" dirty="0"/>
            </a:br>
            <a:r>
              <a:rPr lang="en-US" sz="2000" dirty="0"/>
              <a:t>•MS Project / Excel – for project planning and scheduling.	</a:t>
            </a:r>
            <a:br>
              <a:rPr lang="en-US" sz="2000" dirty="0"/>
            </a:br>
            <a:r>
              <a:rPr lang="en-US" sz="2000" dirty="0"/>
              <a:t>•Jira / Bugzilla – for defect tracking (only during testing).	</a:t>
            </a:r>
            <a:br>
              <a:rPr lang="en-US" sz="2000" dirty="0"/>
            </a:br>
            <a:r>
              <a:rPr lang="en-US" sz="2000" dirty="0"/>
              <a:t>•Power BI &amp; Tableau – for documentation and reporting..</a:t>
            </a:r>
            <a:endParaRPr lang="en-IN" sz="2000" dirty="0"/>
          </a:p>
        </p:txBody>
      </p:sp>
    </p:spTree>
    <p:extLst>
      <p:ext uri="{BB962C8B-B14F-4D97-AF65-F5344CB8AC3E}">
        <p14:creationId xmlns:p14="http://schemas.microsoft.com/office/powerpoint/2010/main" val="3024283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7C1C9-1CA6-7964-F497-548CFA81A6A0}"/>
              </a:ext>
            </a:extLst>
          </p:cNvPr>
          <p:cNvSpPr>
            <a:spLocks noGrp="1"/>
          </p:cNvSpPr>
          <p:nvPr>
            <p:ph type="title"/>
          </p:nvPr>
        </p:nvSpPr>
        <p:spPr>
          <a:xfrm>
            <a:off x="838200" y="1023256"/>
            <a:ext cx="10515600" cy="4452257"/>
          </a:xfrm>
        </p:spPr>
        <p:txBody>
          <a:bodyPr>
            <a:normAutofit fontScale="90000"/>
          </a:bodyPr>
          <a:lstStyle/>
          <a:p>
            <a:r>
              <a:rPr lang="en-IN" dirty="0"/>
              <a:t>RESOURCES</a:t>
            </a:r>
            <a:br>
              <a:rPr lang="en-IN" dirty="0"/>
            </a:br>
            <a:r>
              <a:rPr lang="en-US" sz="2700" dirty="0"/>
              <a:t>People	</a:t>
            </a:r>
            <a:br>
              <a:rPr lang="en-US" sz="2700" dirty="0"/>
            </a:br>
            <a:r>
              <a:rPr lang="en-US" sz="2000" b="1" dirty="0"/>
              <a:t>1.Product Owner</a:t>
            </a:r>
            <a:r>
              <a:rPr lang="en-US" sz="2000" dirty="0"/>
              <a:t>	</a:t>
            </a:r>
            <a:br>
              <a:rPr lang="en-US" sz="2000" dirty="0"/>
            </a:br>
            <a:r>
              <a:rPr lang="en-US" sz="2000" dirty="0"/>
              <a:t>•	Defines the project vision and goals.	</a:t>
            </a:r>
            <a:br>
              <a:rPr lang="en-US" sz="2000" dirty="0"/>
            </a:br>
            <a:r>
              <a:rPr lang="en-US" sz="2000" dirty="0"/>
              <a:t>•	Prioritizes requirements and manages stakeholder expectations.	</a:t>
            </a:r>
            <a:br>
              <a:rPr lang="en-US" sz="2000" dirty="0"/>
            </a:br>
            <a:r>
              <a:rPr lang="en-US" sz="2000" dirty="0"/>
              <a:t>•	Ensures alignment with business needs (banking/financial domain).	</a:t>
            </a:r>
            <a:br>
              <a:rPr lang="en-US" sz="2000" dirty="0"/>
            </a:br>
            <a:br>
              <a:rPr lang="en-US" sz="2000" dirty="0"/>
            </a:br>
            <a:r>
              <a:rPr lang="en-US" sz="2000" b="1" dirty="0"/>
              <a:t>2.Business Analyst</a:t>
            </a:r>
            <a:r>
              <a:rPr lang="en-US" sz="2000" dirty="0"/>
              <a:t> </a:t>
            </a:r>
            <a:br>
              <a:rPr lang="en-US" sz="2000" dirty="0"/>
            </a:br>
            <a:r>
              <a:rPr lang="en-US" sz="2000" dirty="0"/>
              <a:t>•	Gathers and documents requirements.	</a:t>
            </a:r>
            <a:br>
              <a:rPr lang="en-US" sz="2000" dirty="0"/>
            </a:br>
            <a:r>
              <a:rPr lang="en-US" sz="2000" dirty="0"/>
              <a:t>•	Bridges communication between stakeholders and technical team.	</a:t>
            </a:r>
            <a:br>
              <a:rPr lang="en-US" sz="2000" dirty="0"/>
            </a:br>
            <a:r>
              <a:rPr lang="en-US" sz="2000" dirty="0"/>
              <a:t>•	Prepares BRD, SRS, and ensures requirements are met.	</a:t>
            </a:r>
            <a:br>
              <a:rPr lang="en-US" sz="2000" dirty="0"/>
            </a:br>
            <a:r>
              <a:rPr lang="en-US" sz="2000" dirty="0"/>
              <a:t>•	Monitors progress, risks, and dependencies.	</a:t>
            </a:r>
            <a:br>
              <a:rPr lang="en-US" sz="2000" dirty="0"/>
            </a:br>
            <a:br>
              <a:rPr lang="en-US" sz="2000" dirty="0"/>
            </a:br>
            <a:r>
              <a:rPr lang="en-US" sz="2000" b="1" dirty="0"/>
              <a:t>3.	Project Manager / Scrum Master (if Agile, else PM in Waterfall)</a:t>
            </a:r>
            <a:r>
              <a:rPr lang="en-US" sz="2000" dirty="0"/>
              <a:t>	</a:t>
            </a:r>
            <a:br>
              <a:rPr lang="en-US" sz="2000" dirty="0"/>
            </a:br>
            <a:r>
              <a:rPr lang="en-US" sz="2000" dirty="0"/>
              <a:t>•	Manages project timeline, budget, and scope.	</a:t>
            </a:r>
            <a:br>
              <a:rPr lang="en-US" sz="2000" dirty="0"/>
            </a:br>
            <a:r>
              <a:rPr lang="en-US" sz="2000" dirty="0"/>
              <a:t>•	Ensures smooth coordination among teams.	</a:t>
            </a:r>
            <a:br>
              <a:rPr lang="en-US" sz="2000" dirty="0"/>
            </a:br>
            <a:r>
              <a:rPr lang="en-US" sz="2000" dirty="0"/>
              <a:t>•	Tracks milestones and handles change management.</a:t>
            </a:r>
            <a:br>
              <a:rPr lang="en-US" sz="2000" dirty="0"/>
            </a:br>
            <a:br>
              <a:rPr lang="en-US" sz="2000" dirty="0"/>
            </a:br>
            <a:r>
              <a:rPr lang="en-US" sz="2000" b="1" dirty="0"/>
              <a:t>4.Developers (Java, Python, Django, React.js)</a:t>
            </a:r>
            <a:r>
              <a:rPr lang="en-US" sz="2000" dirty="0"/>
              <a:t>	</a:t>
            </a:r>
            <a:br>
              <a:rPr lang="en-US" sz="2000" dirty="0"/>
            </a:br>
            <a:r>
              <a:rPr lang="en-US" sz="2000" dirty="0"/>
              <a:t>•	Build the core functionalities of the LMS.	</a:t>
            </a:r>
            <a:br>
              <a:rPr lang="en-US" sz="2000" dirty="0"/>
            </a:br>
            <a:r>
              <a:rPr lang="en-US" sz="2000" dirty="0"/>
              <a:t>•	Work on backend (transactions, compliance modules) and frontend (UI/UX).</a:t>
            </a:r>
            <a:br>
              <a:rPr lang="en-US" sz="2000" dirty="0"/>
            </a:br>
            <a:br>
              <a:rPr lang="en-US" sz="2000" dirty="0"/>
            </a:br>
            <a:r>
              <a:rPr lang="en-US" sz="2000" b="1" dirty="0"/>
              <a:t>5.	UI/UX Designers</a:t>
            </a:r>
            <a:r>
              <a:rPr lang="en-US" sz="2000" dirty="0"/>
              <a:t>	</a:t>
            </a:r>
            <a:br>
              <a:rPr lang="en-US" sz="2000" dirty="0"/>
            </a:br>
            <a:r>
              <a:rPr lang="en-US" sz="2000" dirty="0"/>
              <a:t>•	Design user-friendly interfaces.	</a:t>
            </a:r>
            <a:br>
              <a:rPr lang="en-US" sz="2000" dirty="0"/>
            </a:br>
            <a:r>
              <a:rPr lang="en-US" sz="2000" dirty="0"/>
              <a:t>•	Ensure application is visually appealing and easy to navigate.</a:t>
            </a:r>
            <a:endParaRPr lang="en-IN" sz="2200" dirty="0"/>
          </a:p>
        </p:txBody>
      </p:sp>
    </p:spTree>
    <p:extLst>
      <p:ext uri="{BB962C8B-B14F-4D97-AF65-F5344CB8AC3E}">
        <p14:creationId xmlns:p14="http://schemas.microsoft.com/office/powerpoint/2010/main" val="2455838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1A6FC-A5DF-53EE-C614-077DF755CB54}"/>
              </a:ext>
            </a:extLst>
          </p:cNvPr>
          <p:cNvSpPr>
            <a:spLocks noGrp="1"/>
          </p:cNvSpPr>
          <p:nvPr>
            <p:ph type="title"/>
          </p:nvPr>
        </p:nvSpPr>
        <p:spPr>
          <a:xfrm>
            <a:off x="838200" y="365125"/>
            <a:ext cx="10515600" cy="5159375"/>
          </a:xfrm>
        </p:spPr>
        <p:txBody>
          <a:bodyPr>
            <a:normAutofit/>
          </a:bodyPr>
          <a:lstStyle/>
          <a:p>
            <a:r>
              <a:rPr lang="en-IN" sz="2000" b="1" dirty="0"/>
              <a:t>6.Database Administrators (DBA)	</a:t>
            </a:r>
            <a:br>
              <a:rPr lang="en-IN" sz="2000" b="1" dirty="0"/>
            </a:br>
            <a:r>
              <a:rPr lang="en-IN" sz="2000" dirty="0"/>
              <a:t>•	Manage databases (MySQL, Cassandra).</a:t>
            </a:r>
            <a:br>
              <a:rPr lang="en-IN" sz="2000" dirty="0"/>
            </a:br>
            <a:r>
              <a:rPr lang="en-IN" sz="2000" dirty="0"/>
              <a:t>•	Ensure secure and efficient data storage &amp; retrieval.</a:t>
            </a:r>
            <a:br>
              <a:rPr lang="en-IN" sz="2000" dirty="0"/>
            </a:br>
            <a:br>
              <a:rPr lang="en-IN" sz="2000" b="1" dirty="0"/>
            </a:br>
            <a:r>
              <a:rPr lang="en-IN" sz="2000" b="1" dirty="0"/>
              <a:t>7.Quality Assurance (QA) / Testers	</a:t>
            </a:r>
            <a:br>
              <a:rPr lang="en-IN" sz="2000" dirty="0"/>
            </a:br>
            <a:r>
              <a:rPr lang="en-IN" sz="2000" dirty="0"/>
              <a:t>•	Test the application at every stage.	</a:t>
            </a:r>
            <a:br>
              <a:rPr lang="en-IN" sz="2000" dirty="0"/>
            </a:br>
            <a:r>
              <a:rPr lang="en-IN" sz="2000" dirty="0"/>
              <a:t>•	Ensure functionality, performance, and compliance requirements are met.	</a:t>
            </a:r>
            <a:br>
              <a:rPr lang="en-IN" sz="2000" dirty="0"/>
            </a:br>
            <a:br>
              <a:rPr lang="en-IN" sz="2000" dirty="0"/>
            </a:br>
            <a:r>
              <a:rPr lang="en-IN" sz="2000" b="1" dirty="0"/>
              <a:t>8.Security Specialist	</a:t>
            </a:r>
            <a:br>
              <a:rPr lang="en-IN" sz="2000" dirty="0"/>
            </a:br>
            <a:r>
              <a:rPr lang="en-IN" sz="2000" dirty="0"/>
              <a:t>•	Implements security protocols (OAuth, JWT).</a:t>
            </a:r>
            <a:br>
              <a:rPr lang="en-IN" sz="2000" dirty="0"/>
            </a:br>
            <a:r>
              <a:rPr lang="en-IN" sz="2000" dirty="0"/>
              <a:t>•	Monitors vulnerabilities and ensures data protection.	</a:t>
            </a:r>
            <a:br>
              <a:rPr lang="en-IN" sz="2000" dirty="0"/>
            </a:br>
            <a:br>
              <a:rPr lang="en-IN" sz="2000" b="1" dirty="0"/>
            </a:br>
            <a:r>
              <a:rPr lang="en-IN" sz="2000" b="1" dirty="0"/>
              <a:t>9.Cloud Engineers	</a:t>
            </a:r>
            <a:br>
              <a:rPr lang="en-IN" sz="2000" dirty="0"/>
            </a:br>
            <a:r>
              <a:rPr lang="en-IN" sz="2000" dirty="0"/>
              <a:t>•	Manage deployment on AWS, Azure, or Google Cloud.	</a:t>
            </a:r>
            <a:br>
              <a:rPr lang="en-IN" sz="2000" dirty="0"/>
            </a:br>
            <a:r>
              <a:rPr lang="en-IN" sz="2000" dirty="0"/>
              <a:t>•	Ensure scalability and system availability</a:t>
            </a:r>
            <a:r>
              <a:rPr lang="en-IN" dirty="0"/>
              <a:t>.</a:t>
            </a:r>
          </a:p>
        </p:txBody>
      </p:sp>
    </p:spTree>
    <p:extLst>
      <p:ext uri="{BB962C8B-B14F-4D97-AF65-F5344CB8AC3E}">
        <p14:creationId xmlns:p14="http://schemas.microsoft.com/office/powerpoint/2010/main" val="3120984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3D07-D074-0303-4700-1458DE017F75}"/>
              </a:ext>
            </a:extLst>
          </p:cNvPr>
          <p:cNvSpPr>
            <a:spLocks noGrp="1"/>
          </p:cNvSpPr>
          <p:nvPr>
            <p:ph type="title"/>
          </p:nvPr>
        </p:nvSpPr>
        <p:spPr>
          <a:xfrm>
            <a:off x="838200" y="365124"/>
            <a:ext cx="10515600" cy="5578475"/>
          </a:xfrm>
        </p:spPr>
        <p:txBody>
          <a:bodyPr>
            <a:normAutofit fontScale="90000"/>
          </a:bodyPr>
          <a:lstStyle/>
          <a:p>
            <a:r>
              <a:rPr lang="en-IN" sz="2000" b="1" dirty="0"/>
              <a:t>Technologies:</a:t>
            </a:r>
            <a:br>
              <a:rPr lang="en-IN" sz="2000" dirty="0"/>
            </a:br>
            <a:r>
              <a:rPr lang="en-IN" sz="2000" dirty="0"/>
              <a:t>	</a:t>
            </a:r>
            <a:br>
              <a:rPr lang="en-IN" sz="2000" dirty="0"/>
            </a:br>
            <a:r>
              <a:rPr lang="en-IN" sz="2000" dirty="0"/>
              <a:t>•	Programming Languages &amp; Frameworks: Java, Python, Django, React.js	</a:t>
            </a:r>
            <a:br>
              <a:rPr lang="en-IN" sz="2000" dirty="0"/>
            </a:br>
            <a:r>
              <a:rPr lang="en-IN" sz="2000" dirty="0"/>
              <a:t>•	Databases &amp; Messaging: MySQL, Cassandra, Apache Kafka	</a:t>
            </a:r>
            <a:br>
              <a:rPr lang="en-IN" sz="2000" dirty="0"/>
            </a:br>
            <a:r>
              <a:rPr lang="en-IN" sz="2000" dirty="0"/>
              <a:t>•	Security: OAuth / JSON Web Tokens	</a:t>
            </a:r>
            <a:br>
              <a:rPr lang="en-IN" sz="2000" dirty="0"/>
            </a:br>
            <a:r>
              <a:rPr lang="en-IN" sz="2000" dirty="0"/>
              <a:t>•	Cloud Platforms: AWS, Microsoft Azure, Google Cloud Platform</a:t>
            </a:r>
            <a:br>
              <a:rPr lang="en-IN" sz="2000" dirty="0"/>
            </a:br>
            <a:br>
              <a:rPr lang="en-IN" sz="2000" dirty="0"/>
            </a:br>
            <a:br>
              <a:rPr lang="en-IN" sz="2000" dirty="0"/>
            </a:br>
            <a:r>
              <a:rPr lang="en-IN" sz="2000" b="1" dirty="0"/>
              <a:t>Budget Allocation</a:t>
            </a:r>
            <a:r>
              <a:rPr lang="en-IN" sz="2000" dirty="0"/>
              <a:t>	</a:t>
            </a:r>
            <a:br>
              <a:rPr lang="en-IN" sz="2000" dirty="0"/>
            </a:br>
            <a:r>
              <a:rPr lang="en-IN" sz="2000" b="1" dirty="0"/>
              <a:t>1.	People (Human Resources) – ₹1,20,00,000 (60%)</a:t>
            </a:r>
            <a:br>
              <a:rPr lang="en-IN" sz="2000" dirty="0"/>
            </a:br>
            <a:r>
              <a:rPr lang="en-IN" sz="2000" dirty="0"/>
              <a:t>•	Product Owner, Business Analyst, Project Manager	</a:t>
            </a:r>
            <a:br>
              <a:rPr lang="en-IN" sz="2000" dirty="0"/>
            </a:br>
            <a:r>
              <a:rPr lang="en-IN" sz="2000" dirty="0"/>
              <a:t>•	Developers (Backend &amp; Frontend), UI/UX Designers	</a:t>
            </a:r>
            <a:br>
              <a:rPr lang="en-IN" sz="2000" dirty="0"/>
            </a:br>
            <a:r>
              <a:rPr lang="en-IN" sz="2000" dirty="0"/>
              <a:t>•	Database Administrator, QA Testers, Security Specialist, Cloud Engineer	</a:t>
            </a:r>
            <a:br>
              <a:rPr lang="en-IN" sz="2000" dirty="0"/>
            </a:br>
            <a:r>
              <a:rPr lang="en-IN" sz="2000" b="1" dirty="0"/>
              <a:t>2.	Technology &amp; Tools – ₹40,00,000 (20%)</a:t>
            </a:r>
            <a:r>
              <a:rPr lang="en-IN" sz="2000" dirty="0"/>
              <a:t>	</a:t>
            </a:r>
            <a:br>
              <a:rPr lang="en-IN" sz="2000" dirty="0"/>
            </a:br>
            <a:r>
              <a:rPr lang="en-IN" sz="2000" dirty="0"/>
              <a:t>•	Development Tools (Java, Python, React.js, Django)	</a:t>
            </a:r>
            <a:br>
              <a:rPr lang="en-IN" sz="2000" dirty="0"/>
            </a:br>
            <a:r>
              <a:rPr lang="en-IN" sz="2000" dirty="0"/>
              <a:t>•	Databases (MySQL, Cassandra), Cloud Hosting (AWS/Azure/Google Cloud)	</a:t>
            </a:r>
            <a:br>
              <a:rPr lang="en-IN" sz="2000" dirty="0"/>
            </a:br>
            <a:r>
              <a:rPr lang="en-IN" sz="2000" dirty="0"/>
              <a:t>•	Security Tools (OAuth, JWT), Jira, Power BI, Tableau	</a:t>
            </a:r>
            <a:br>
              <a:rPr lang="en-IN" sz="2000" dirty="0"/>
            </a:br>
            <a:r>
              <a:rPr lang="en-IN" sz="2000" b="1" dirty="0"/>
              <a:t>3.	Training &amp; Knowledge Transfer – ₹20,00,000 (10%)</a:t>
            </a:r>
            <a:r>
              <a:rPr lang="en-IN" sz="2000" dirty="0"/>
              <a:t>	</a:t>
            </a:r>
            <a:br>
              <a:rPr lang="en-IN" sz="2000" dirty="0"/>
            </a:br>
            <a:r>
              <a:rPr lang="en-IN" sz="2000" dirty="0"/>
              <a:t>•	Training videos, manuals, documentation	</a:t>
            </a:r>
            <a:br>
              <a:rPr lang="en-IN" sz="2000" dirty="0"/>
            </a:br>
            <a:r>
              <a:rPr lang="en-IN" sz="2000" dirty="0"/>
              <a:t>•	Student &amp; Teacher onboarding workshops	</a:t>
            </a:r>
            <a:br>
              <a:rPr lang="en-IN" sz="2000" dirty="0"/>
            </a:br>
            <a:r>
              <a:rPr lang="en-IN" sz="2000" b="1" dirty="0"/>
              <a:t>4.	Other Costs – ₹20,00,000 (10%)</a:t>
            </a:r>
            <a:r>
              <a:rPr lang="en-IN" sz="2000" dirty="0"/>
              <a:t>	</a:t>
            </a:r>
            <a:br>
              <a:rPr lang="en-IN" sz="2000" dirty="0"/>
            </a:br>
            <a:r>
              <a:rPr lang="en-IN" sz="2000" dirty="0"/>
              <a:t>•	Hardware &amp; Infrastructure (servers, backup)	</a:t>
            </a:r>
            <a:br>
              <a:rPr lang="en-IN" sz="2000" dirty="0"/>
            </a:br>
            <a:r>
              <a:rPr lang="en-IN" sz="2000" dirty="0"/>
              <a:t>•	Meetings, stakeholder workshops, travel	</a:t>
            </a:r>
            <a:br>
              <a:rPr lang="en-IN" sz="2000" dirty="0"/>
            </a:br>
            <a:r>
              <a:rPr lang="en-IN" sz="2000" dirty="0"/>
              <a:t>•	Contingency / Risk buffer</a:t>
            </a:r>
          </a:p>
        </p:txBody>
      </p:sp>
    </p:spTree>
    <p:extLst>
      <p:ext uri="{BB962C8B-B14F-4D97-AF65-F5344CB8AC3E}">
        <p14:creationId xmlns:p14="http://schemas.microsoft.com/office/powerpoint/2010/main" val="519796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D3F5A-8D7A-1ADC-2C4E-9AC3C636D91F}"/>
              </a:ext>
            </a:extLst>
          </p:cNvPr>
          <p:cNvSpPr>
            <a:spLocks noGrp="1"/>
          </p:cNvSpPr>
          <p:nvPr>
            <p:ph type="title"/>
          </p:nvPr>
        </p:nvSpPr>
        <p:spPr>
          <a:xfrm>
            <a:off x="838200" y="365124"/>
            <a:ext cx="10515600" cy="4437881"/>
          </a:xfrm>
        </p:spPr>
        <p:txBody>
          <a:bodyPr>
            <a:noAutofit/>
          </a:bodyPr>
          <a:lstStyle/>
          <a:p>
            <a:r>
              <a:rPr lang="en-US" sz="2000" b="1" dirty="0"/>
              <a:t>RISKS AND DEPENDENCIES</a:t>
            </a:r>
            <a:br>
              <a:rPr lang="en-US" sz="2000" b="1" dirty="0"/>
            </a:br>
            <a:br>
              <a:rPr lang="en-US" sz="2000" b="1" dirty="0"/>
            </a:br>
            <a:r>
              <a:rPr lang="en-US" sz="2000" b="1" dirty="0"/>
              <a:t>Risks</a:t>
            </a:r>
            <a:r>
              <a:rPr lang="en-US" sz="2000" dirty="0"/>
              <a:t>:	</a:t>
            </a:r>
            <a:br>
              <a:rPr lang="en-US" sz="2000" dirty="0"/>
            </a:br>
            <a:r>
              <a:rPr lang="en-US" sz="2000" dirty="0"/>
              <a:t>•Regulatory Risks – Lack of clarity or frequent changes in compliance requirements may cause delays or non-compliance issues.	</a:t>
            </a:r>
            <a:br>
              <a:rPr lang="en-US" sz="2000" dirty="0"/>
            </a:br>
            <a:r>
              <a:rPr lang="en-US" sz="2000" dirty="0"/>
              <a:t>•Data Quality Risks – Inconsistency or inaccuracy in accessing and processing transaction data from internal/external sources may affect transaction quality.	</a:t>
            </a:r>
            <a:br>
              <a:rPr lang="en-US" sz="2000" dirty="0"/>
            </a:br>
            <a:r>
              <a:rPr lang="en-US" sz="2000" dirty="0"/>
              <a:t>•Security Risks – Since sensitive financial data is handled, weak authentication or poor access control mechanisms can result in data breaches or unauthorized access.	</a:t>
            </a:r>
            <a:br>
              <a:rPr lang="en-US" sz="2000" dirty="0"/>
            </a:br>
            <a:r>
              <a:rPr lang="en-US" sz="2000" dirty="0"/>
              <a:t>•Performance Risks – Bottlenecks in data processing can cause inefficiencies, delays, or incomplete transaction analysis.</a:t>
            </a:r>
            <a:br>
              <a:rPr lang="en-US" sz="2000" dirty="0"/>
            </a:br>
            <a:br>
              <a:rPr lang="en-US" sz="2000" dirty="0"/>
            </a:br>
            <a:r>
              <a:rPr lang="en-US" sz="2000" b="1" dirty="0"/>
              <a:t>Dependencies:</a:t>
            </a:r>
            <a:r>
              <a:rPr lang="en-US" sz="2000" dirty="0"/>
              <a:t>	</a:t>
            </a:r>
            <a:br>
              <a:rPr lang="en-US" sz="2000" dirty="0"/>
            </a:br>
            <a:r>
              <a:rPr lang="en-US" sz="2000" dirty="0"/>
              <a:t>•Technology Dependencies – Reliance on outdated or unsupported technologies may lead to compatibility issues or disruptions in integration with third-party services.	</a:t>
            </a:r>
            <a:br>
              <a:rPr lang="en-US" sz="2000" dirty="0"/>
            </a:br>
            <a:r>
              <a:rPr lang="en-US" sz="2000" dirty="0"/>
              <a:t>•Vendor/Partner Dependencies – Risks may arise from unreliable or unresponsive vendors, contractual disputes, or sudden changes in vendor strategies.</a:t>
            </a:r>
            <a:endParaRPr lang="en-IN" sz="2000" dirty="0"/>
          </a:p>
        </p:txBody>
      </p:sp>
    </p:spTree>
    <p:extLst>
      <p:ext uri="{BB962C8B-B14F-4D97-AF65-F5344CB8AC3E}">
        <p14:creationId xmlns:p14="http://schemas.microsoft.com/office/powerpoint/2010/main" val="506086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DD987-B33F-8C00-50CD-A3C7A9A0E1B7}"/>
              </a:ext>
            </a:extLst>
          </p:cNvPr>
          <p:cNvSpPr>
            <a:spLocks noGrp="1"/>
          </p:cNvSpPr>
          <p:nvPr>
            <p:ph type="title" idx="4294967295"/>
          </p:nvPr>
        </p:nvSpPr>
        <p:spPr>
          <a:xfrm>
            <a:off x="0" y="365125"/>
            <a:ext cx="10515600" cy="2657208"/>
          </a:xfrm>
        </p:spPr>
        <p:txBody>
          <a:bodyPr>
            <a:normAutofit fontScale="90000"/>
          </a:bodyPr>
          <a:lstStyle/>
          <a:p>
            <a:r>
              <a:rPr lang="en-US" sz="4000" dirty="0"/>
              <a:t>SITUATION :</a:t>
            </a:r>
            <a:br>
              <a:rPr lang="en-US" sz="4000" dirty="0"/>
            </a:br>
            <a:br>
              <a:rPr lang="en-US" sz="2000" dirty="0"/>
            </a:br>
            <a:r>
              <a:rPr lang="en-US" sz="2000" dirty="0"/>
              <a:t>•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a:t>
            </a:r>
            <a:br>
              <a:rPr lang="en-US" sz="2000" dirty="0"/>
            </a:br>
            <a:br>
              <a:rPr lang="en-US" sz="2000" dirty="0"/>
            </a:br>
            <a:r>
              <a:rPr lang="en-US" sz="2000" dirty="0"/>
              <a:t>• A Learning Management System (LMS) can enhance the overall learning experience by bringing together study materials, training videos, assignments, and assessments into one digital portal accessible anytime, anywhere.	</a:t>
            </a:r>
            <a:br>
              <a:rPr lang="en-US" sz="2000" dirty="0"/>
            </a:br>
            <a:r>
              <a:rPr lang="en-US" sz="2000" dirty="0"/>
              <a:t>• Specific needs like tracking learner progress, managing projects, and delivering training videos have become more complex in modern education. To address these issues, an LMS has been proposed to develop and enhance the current learning processes using technology-driven solutions.</a:t>
            </a:r>
            <a:endParaRPr lang="en-IN" sz="4000" dirty="0"/>
          </a:p>
        </p:txBody>
      </p:sp>
    </p:spTree>
    <p:extLst>
      <p:ext uri="{BB962C8B-B14F-4D97-AF65-F5344CB8AC3E}">
        <p14:creationId xmlns:p14="http://schemas.microsoft.com/office/powerpoint/2010/main" val="4034434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EAEAA-DA0B-BEE8-917D-D0F8F4A2585D}"/>
              </a:ext>
            </a:extLst>
          </p:cNvPr>
          <p:cNvSpPr>
            <a:spLocks noGrp="1"/>
          </p:cNvSpPr>
          <p:nvPr>
            <p:ph type="title"/>
          </p:nvPr>
        </p:nvSpPr>
        <p:spPr>
          <a:xfrm>
            <a:off x="511628" y="2460171"/>
            <a:ext cx="10515600" cy="57831"/>
          </a:xfrm>
        </p:spPr>
        <p:txBody>
          <a:bodyPr>
            <a:normAutofit fontScale="90000"/>
          </a:bodyPr>
          <a:lstStyle/>
          <a:p>
            <a:r>
              <a:rPr lang="en-US" dirty="0"/>
              <a:t>PROBLEMS :</a:t>
            </a:r>
            <a:br>
              <a:rPr lang="en-US" dirty="0"/>
            </a:br>
            <a:r>
              <a:rPr lang="en-US" sz="2200" dirty="0"/>
              <a:t>• Educational requirements vary across institutions and are frequently updated, which makes it difficult to maintain a consistent learning structure.	</a:t>
            </a:r>
            <a:br>
              <a:rPr lang="en-US" sz="2200" dirty="0"/>
            </a:br>
            <a:br>
              <a:rPr lang="en-US" sz="2200" dirty="0"/>
            </a:br>
            <a:r>
              <a:rPr lang="en-US" sz="2200" dirty="0"/>
              <a:t>•Managing large volumes of study materials, projects, and training videos is a major challenge because learners and trainers often face difficulties accessing them from different sources and formats.</a:t>
            </a:r>
            <a:br>
              <a:rPr lang="en-US" sz="2200" dirty="0"/>
            </a:br>
            <a:r>
              <a:rPr lang="en-US" sz="2200" dirty="0"/>
              <a:t>	</a:t>
            </a:r>
            <a:br>
              <a:rPr lang="en-US" sz="2200" dirty="0"/>
            </a:br>
            <a:r>
              <a:rPr lang="en-US" sz="2200" dirty="0"/>
              <a:t>•The learning process becomes unorganized without a proper system to track preparation, revision, and nurturing activities. This leads to inefficiency and lack of progress monitoring.</a:t>
            </a:r>
            <a:br>
              <a:rPr lang="en-US" sz="2200" dirty="0"/>
            </a:br>
            <a:r>
              <a:rPr lang="en-US" sz="2200" dirty="0"/>
              <a:t>	</a:t>
            </a:r>
            <a:br>
              <a:rPr lang="en-US" sz="2200" dirty="0"/>
            </a:br>
            <a:r>
              <a:rPr lang="en-US" sz="2200" dirty="0"/>
              <a:t>•Data privacy and security also play a critical role, as student records, assignments, and assessments involve sensitive information.</a:t>
            </a:r>
            <a:endParaRPr lang="en-IN" sz="2200" dirty="0"/>
          </a:p>
        </p:txBody>
      </p:sp>
    </p:spTree>
    <p:extLst>
      <p:ext uri="{BB962C8B-B14F-4D97-AF65-F5344CB8AC3E}">
        <p14:creationId xmlns:p14="http://schemas.microsoft.com/office/powerpoint/2010/main" val="189900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799A-092B-FA51-2D21-602E47854B8A}"/>
              </a:ext>
            </a:extLst>
          </p:cNvPr>
          <p:cNvSpPr>
            <a:spLocks noGrp="1"/>
          </p:cNvSpPr>
          <p:nvPr>
            <p:ph type="title"/>
          </p:nvPr>
        </p:nvSpPr>
        <p:spPr>
          <a:xfrm>
            <a:off x="838200" y="365125"/>
            <a:ext cx="10515600" cy="3836761"/>
          </a:xfrm>
        </p:spPr>
        <p:txBody>
          <a:bodyPr>
            <a:normAutofit fontScale="90000"/>
          </a:bodyPr>
          <a:lstStyle/>
          <a:p>
            <a:r>
              <a:rPr lang="en-US" dirty="0"/>
              <a:t>OPPORTUNITY:	</a:t>
            </a:r>
            <a:br>
              <a:rPr lang="en-US" dirty="0"/>
            </a:br>
            <a:br>
              <a:rPr lang="en-US" dirty="0"/>
            </a:br>
            <a:r>
              <a:rPr lang="en-US" sz="2200" dirty="0"/>
              <a:t>•  There is a growing demand for centralized digital learning solutions like an LMS portal. The development of this LMS can open up opportunities for wider adoption in schools, colleges, and training organizations.	</a:t>
            </a:r>
            <a:br>
              <a:rPr lang="en-US" sz="2200" dirty="0"/>
            </a:br>
            <a:br>
              <a:rPr lang="en-US" sz="2200" dirty="0"/>
            </a:br>
            <a:r>
              <a:rPr lang="en-US" sz="2200" dirty="0"/>
              <a:t>•Developing a flexible and scalable LMS application can create opportunities for providing value-added services such as interactive training videos, progress tracking, and digital assessments.	</a:t>
            </a:r>
            <a:br>
              <a:rPr lang="en-US" sz="2200" dirty="0"/>
            </a:br>
            <a:br>
              <a:rPr lang="en-US" sz="2200" dirty="0"/>
            </a:br>
            <a:r>
              <a:rPr lang="en-US" sz="2200" dirty="0"/>
              <a:t>•This application can be tailored to meet the specific needs of learners and trainers, ensuring personalized learning experiences.	</a:t>
            </a:r>
            <a:br>
              <a:rPr lang="en-US" sz="2200" dirty="0"/>
            </a:br>
            <a:br>
              <a:rPr lang="en-US" sz="2200" dirty="0"/>
            </a:br>
            <a:r>
              <a:rPr lang="en-US" sz="2200" dirty="0"/>
              <a:t>•The LMS portal offers real-time accessibility and performance, meeting the needs of both small institutions and large-scale education providers globally.</a:t>
            </a:r>
            <a:endParaRPr lang="en-IN" sz="2200" dirty="0"/>
          </a:p>
        </p:txBody>
      </p:sp>
    </p:spTree>
    <p:extLst>
      <p:ext uri="{BB962C8B-B14F-4D97-AF65-F5344CB8AC3E}">
        <p14:creationId xmlns:p14="http://schemas.microsoft.com/office/powerpoint/2010/main" val="377910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51F9B-8863-E75B-F37D-08031B3A7E1B}"/>
              </a:ext>
            </a:extLst>
          </p:cNvPr>
          <p:cNvSpPr>
            <a:spLocks noGrp="1"/>
          </p:cNvSpPr>
          <p:nvPr>
            <p:ph type="title"/>
          </p:nvPr>
        </p:nvSpPr>
        <p:spPr>
          <a:xfrm>
            <a:off x="838200" y="365124"/>
            <a:ext cx="10515600" cy="3215473"/>
          </a:xfrm>
        </p:spPr>
        <p:txBody>
          <a:bodyPr>
            <a:normAutofit fontScale="90000"/>
          </a:bodyPr>
          <a:lstStyle/>
          <a:p>
            <a:r>
              <a:rPr lang="en-US" dirty="0"/>
              <a:t>PURPOSE STATEMENT:</a:t>
            </a:r>
            <a:br>
              <a:rPr lang="en-US" dirty="0"/>
            </a:br>
            <a:br>
              <a:rPr lang="en-US" dirty="0"/>
            </a:br>
            <a:r>
              <a:rPr lang="en-US" sz="2200" dirty="0"/>
              <a:t>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a:t>
            </a:r>
            <a:r>
              <a:rPr lang="en-US" sz="2200" dirty="0" err="1"/>
              <a:t>learning,improves</a:t>
            </a:r>
            <a:r>
              <a:rPr lang="en-US" sz="2200" dirty="0"/>
              <a:t> engagement, and ensures continuous knowledge development for  learners and trainers</a:t>
            </a:r>
            <a:r>
              <a:rPr lang="en-US" dirty="0"/>
              <a:t>.</a:t>
            </a:r>
            <a:endParaRPr lang="en-IN" dirty="0"/>
          </a:p>
        </p:txBody>
      </p:sp>
    </p:spTree>
    <p:extLst>
      <p:ext uri="{BB962C8B-B14F-4D97-AF65-F5344CB8AC3E}">
        <p14:creationId xmlns:p14="http://schemas.microsoft.com/office/powerpoint/2010/main" val="251604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E23A0-4808-5137-FBCB-2CE9C158D3A9}"/>
              </a:ext>
            </a:extLst>
          </p:cNvPr>
          <p:cNvSpPr>
            <a:spLocks noGrp="1"/>
          </p:cNvSpPr>
          <p:nvPr>
            <p:ph type="title"/>
          </p:nvPr>
        </p:nvSpPr>
        <p:spPr>
          <a:xfrm>
            <a:off x="838200" y="217714"/>
            <a:ext cx="10515600" cy="4593772"/>
          </a:xfrm>
        </p:spPr>
        <p:txBody>
          <a:bodyPr>
            <a:normAutofit fontScale="90000"/>
          </a:bodyPr>
          <a:lstStyle/>
          <a:p>
            <a:r>
              <a:rPr lang="en-US" dirty="0"/>
              <a:t>PROJECT OBJECTIVES:	</a:t>
            </a:r>
            <a:br>
              <a:rPr lang="en-US" dirty="0"/>
            </a:br>
            <a:br>
              <a:rPr lang="en-US" dirty="0"/>
            </a:br>
            <a:r>
              <a:rPr lang="en-US" sz="2200" dirty="0"/>
              <a:t>•Ensure the LMS portal provides a centralized and structured platform for learners to access preparation materials, revision notes, projects, and nurturing processes.</a:t>
            </a:r>
            <a:br>
              <a:rPr lang="en-US" sz="2200" dirty="0"/>
            </a:br>
            <a:r>
              <a:rPr lang="en-US" sz="2200" dirty="0"/>
              <a:t>	</a:t>
            </a:r>
            <a:br>
              <a:rPr lang="en-US" sz="2200" dirty="0"/>
            </a:br>
            <a:r>
              <a:rPr lang="en-US" sz="2200" dirty="0"/>
              <a:t>•Define clear content management workflows for study materials, training videos, and assignments to ensure accurate, organized, and timely delivery of learning content.</a:t>
            </a:r>
            <a:br>
              <a:rPr lang="en-US" sz="2200" dirty="0"/>
            </a:br>
            <a:r>
              <a:rPr lang="en-US" sz="2200" dirty="0"/>
              <a:t>	</a:t>
            </a:r>
            <a:br>
              <a:rPr lang="en-US" sz="2200" dirty="0"/>
            </a:br>
            <a:r>
              <a:rPr lang="en-US" sz="2200" dirty="0"/>
              <a:t>•Build a scalable and reliable technology infrastructure that supports continuous updates, user growth, and smooth access across web and mobile platforms.</a:t>
            </a:r>
            <a:br>
              <a:rPr lang="en-US" sz="2200" dirty="0"/>
            </a:br>
            <a:r>
              <a:rPr lang="en-US" sz="2200" dirty="0"/>
              <a:t>	</a:t>
            </a:r>
            <a:br>
              <a:rPr lang="en-US" sz="2200" dirty="0"/>
            </a:br>
            <a:r>
              <a:rPr lang="en-US" sz="2200" dirty="0"/>
              <a:t>•Provide progress tracking and analytics features to help learners and trainers monitor performance, completion rates, and knowledge improvement.	</a:t>
            </a:r>
            <a:br>
              <a:rPr lang="en-US" sz="2200" dirty="0"/>
            </a:br>
            <a:br>
              <a:rPr lang="en-US" sz="2200" dirty="0"/>
            </a:br>
            <a:r>
              <a:rPr lang="en-US" sz="2200" dirty="0"/>
              <a:t>•Offer customizable modules that can be tailored to meet the specific needs of educational institutions, trainers, and learners.</a:t>
            </a:r>
            <a:endParaRPr lang="en-IN" dirty="0"/>
          </a:p>
        </p:txBody>
      </p:sp>
    </p:spTree>
    <p:extLst>
      <p:ext uri="{BB962C8B-B14F-4D97-AF65-F5344CB8AC3E}">
        <p14:creationId xmlns:p14="http://schemas.microsoft.com/office/powerpoint/2010/main" val="1023293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BC10-EF7D-A7BA-1AE9-84472D4A740A}"/>
              </a:ext>
            </a:extLst>
          </p:cNvPr>
          <p:cNvSpPr>
            <a:spLocks noGrp="1"/>
          </p:cNvSpPr>
          <p:nvPr>
            <p:ph type="title"/>
          </p:nvPr>
        </p:nvSpPr>
        <p:spPr>
          <a:xfrm>
            <a:off x="838200" y="365125"/>
            <a:ext cx="10515600" cy="5012418"/>
          </a:xfrm>
        </p:spPr>
        <p:txBody>
          <a:bodyPr>
            <a:normAutofit fontScale="90000"/>
          </a:bodyPr>
          <a:lstStyle/>
          <a:p>
            <a:r>
              <a:rPr lang="en-US" dirty="0"/>
              <a:t>SUCCESS CRITERIA:]</a:t>
            </a:r>
            <a:br>
              <a:rPr lang="en-US" dirty="0"/>
            </a:br>
            <a:r>
              <a:rPr lang="en-US" dirty="0"/>
              <a:t>	</a:t>
            </a:r>
            <a:br>
              <a:rPr lang="en-US" dirty="0"/>
            </a:br>
            <a:r>
              <a:rPr lang="en-US" sz="2200" dirty="0"/>
              <a:t>•Successful delivery of a centralized LMS portal that allows learners to easily access preparation materials, revision notes, projects, and nurturing content.	</a:t>
            </a:r>
            <a:br>
              <a:rPr lang="en-US" sz="2200" dirty="0"/>
            </a:br>
            <a:br>
              <a:rPr lang="en-US" sz="2200" dirty="0"/>
            </a:br>
            <a:r>
              <a:rPr lang="en-US" sz="2200" dirty="0"/>
              <a:t>•Provide seamless user experience with minimal technical errors, ensuring smooth navigation, accessibility, and content delivery across web and mobile platforms.	</a:t>
            </a:r>
            <a:br>
              <a:rPr lang="en-US" sz="2200" dirty="0"/>
            </a:br>
            <a:br>
              <a:rPr lang="en-US" sz="2200" dirty="0"/>
            </a:br>
            <a:r>
              <a:rPr lang="en-US" sz="2200" dirty="0"/>
              <a:t>•Enable progress tracking and performance analytics that accurately reflect learner activities, completion rates, and knowledge growth.	</a:t>
            </a:r>
            <a:br>
              <a:rPr lang="en-US" sz="2200" dirty="0"/>
            </a:br>
            <a:br>
              <a:rPr lang="en-US" sz="2200" dirty="0"/>
            </a:br>
            <a:r>
              <a:rPr lang="en-US" sz="2200" dirty="0"/>
              <a:t>•Ensure scalability and reliability of the system to handle increasing numbers of learners and institutions without compromising performance.	</a:t>
            </a:r>
            <a:br>
              <a:rPr lang="en-US" sz="2200" dirty="0"/>
            </a:br>
            <a:br>
              <a:rPr lang="en-US" sz="2200" dirty="0"/>
            </a:br>
            <a:r>
              <a:rPr lang="en-US" sz="2200" dirty="0"/>
              <a:t>•Deliver customizable and flexible modules that can adapt to different educational needs while maintaining quality and consistency.	</a:t>
            </a:r>
            <a:br>
              <a:rPr lang="en-US" sz="2200" dirty="0"/>
            </a:br>
            <a:br>
              <a:rPr lang="en-US" sz="2200" dirty="0"/>
            </a:br>
            <a:r>
              <a:rPr lang="en-US" sz="2200" dirty="0"/>
              <a:t>•Build trust and engagement by providing secure, accurate, and timely educational resources that enhance both teaching and learning outcomes.</a:t>
            </a:r>
            <a:endParaRPr lang="en-IN" sz="2200" dirty="0"/>
          </a:p>
        </p:txBody>
      </p:sp>
    </p:spTree>
    <p:extLst>
      <p:ext uri="{BB962C8B-B14F-4D97-AF65-F5344CB8AC3E}">
        <p14:creationId xmlns:p14="http://schemas.microsoft.com/office/powerpoint/2010/main" val="366530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AE485-04A5-55C6-7B79-F45C358DEDF5}"/>
              </a:ext>
            </a:extLst>
          </p:cNvPr>
          <p:cNvSpPr>
            <a:spLocks noGrp="1"/>
          </p:cNvSpPr>
          <p:nvPr>
            <p:ph type="title"/>
          </p:nvPr>
        </p:nvSpPr>
        <p:spPr>
          <a:xfrm>
            <a:off x="838200" y="365125"/>
            <a:ext cx="10515600" cy="3966243"/>
          </a:xfrm>
        </p:spPr>
        <p:txBody>
          <a:bodyPr>
            <a:normAutofit fontScale="90000"/>
          </a:bodyPr>
          <a:lstStyle/>
          <a:p>
            <a:r>
              <a:rPr lang="en-US" sz="2200" dirty="0"/>
              <a:t>1.Course Completion Rate – At least 85% of enrolled students should complete their assigned courses.	</a:t>
            </a:r>
            <a:br>
              <a:rPr lang="en-US" sz="2200" dirty="0"/>
            </a:br>
            <a:br>
              <a:rPr lang="en-US" sz="2200" dirty="0"/>
            </a:br>
            <a:r>
              <a:rPr lang="en-US" sz="2200" dirty="0"/>
              <a:t>2.Student Engagement – Minimum 80% of students should actively use the platform (watch training videos, attempt quizzes, participate in discussions).	</a:t>
            </a:r>
            <a:br>
              <a:rPr lang="en-US" sz="2200" dirty="0"/>
            </a:br>
            <a:br>
              <a:rPr lang="en-US" sz="2200" dirty="0"/>
            </a:br>
            <a:r>
              <a:rPr lang="en-US" sz="2200" dirty="0"/>
              <a:t>3.Assessment Success Rate – At least 75% of students should score above the passing threshold in assessments/exams.	</a:t>
            </a:r>
            <a:br>
              <a:rPr lang="en-US" sz="2200" dirty="0"/>
            </a:br>
            <a:br>
              <a:rPr lang="en-US" sz="2200" dirty="0"/>
            </a:br>
            <a:r>
              <a:rPr lang="en-US" sz="2200" dirty="0"/>
              <a:t>4.Satisfaction Rate – Achieve 90% positive feedback from students on learning experience and platform usability.</a:t>
            </a:r>
            <a:br>
              <a:rPr lang="en-US" sz="2200" dirty="0"/>
            </a:br>
            <a:br>
              <a:rPr lang="en-US" sz="2200" dirty="0"/>
            </a:br>
            <a:r>
              <a:rPr lang="en-US" sz="2200" dirty="0"/>
              <a:t>5.System Availability – Maintain 99% uptime to ensure uninterrupted learning access</a:t>
            </a:r>
            <a:r>
              <a:rPr lang="en-US" dirty="0"/>
              <a:t>.</a:t>
            </a:r>
            <a:endParaRPr lang="en-IN" dirty="0"/>
          </a:p>
        </p:txBody>
      </p:sp>
    </p:spTree>
    <p:extLst>
      <p:ext uri="{BB962C8B-B14F-4D97-AF65-F5344CB8AC3E}">
        <p14:creationId xmlns:p14="http://schemas.microsoft.com/office/powerpoint/2010/main" val="2547225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FB800-E65F-ABA1-5F4B-B7FF7675AFED}"/>
              </a:ext>
            </a:extLst>
          </p:cNvPr>
          <p:cNvSpPr>
            <a:spLocks noGrp="1"/>
          </p:cNvSpPr>
          <p:nvPr>
            <p:ph type="title"/>
          </p:nvPr>
        </p:nvSpPr>
        <p:spPr>
          <a:xfrm>
            <a:off x="838200" y="-2082800"/>
            <a:ext cx="10515600" cy="10706099"/>
          </a:xfrm>
        </p:spPr>
        <p:txBody>
          <a:bodyPr>
            <a:normAutofit/>
          </a:bodyPr>
          <a:lstStyle/>
          <a:p>
            <a:r>
              <a:rPr lang="en-US" dirty="0"/>
              <a:t>METHODS AND APPROACHES:	</a:t>
            </a:r>
            <a:br>
              <a:rPr lang="en-US" dirty="0"/>
            </a:br>
            <a:r>
              <a:rPr lang="en-US" sz="2200" dirty="0"/>
              <a:t>Waterfall Model):	</a:t>
            </a:r>
            <a:br>
              <a:rPr lang="en-US" sz="2200" dirty="0"/>
            </a:br>
            <a:r>
              <a:rPr lang="en-US" sz="2200" dirty="0"/>
              <a:t>•Waterfall methodology is used to develop this application. Waterfall is a sequential development approach where each phase must be completed before moving to the next one. It provides a structured process with clear documentation at every stage.</a:t>
            </a:r>
            <a:br>
              <a:rPr lang="en-US" sz="2200" dirty="0"/>
            </a:br>
            <a:br>
              <a:rPr lang="en-US" sz="2200" dirty="0"/>
            </a:br>
            <a:r>
              <a:rPr lang="en-US" sz="2200" dirty="0"/>
              <a:t>.</a:t>
            </a:r>
            <a:r>
              <a:rPr lang="en-US" sz="2200" b="1" dirty="0"/>
              <a:t>1 Requirement Gathering</a:t>
            </a:r>
            <a:r>
              <a:rPr lang="en-US" sz="2200" dirty="0"/>
              <a:t>	</a:t>
            </a:r>
            <a:br>
              <a:rPr lang="en-US" sz="2200" dirty="0"/>
            </a:br>
            <a:r>
              <a:rPr lang="en-US" sz="2200" dirty="0"/>
              <a:t>•Collect requirements from stakeholders (students, trainers, admin, project sponsor).</a:t>
            </a:r>
            <a:br>
              <a:rPr lang="en-US" sz="2200" dirty="0"/>
            </a:br>
            <a:r>
              <a:rPr lang="en-US" sz="2200" dirty="0"/>
              <a:t>•Techniques used: interviews, brainstorming, questionnaires, JAD sessions, document analysis.	</a:t>
            </a:r>
            <a:br>
              <a:rPr lang="en-US" sz="2200" dirty="0"/>
            </a:br>
            <a:r>
              <a:rPr lang="en-US" sz="2200" dirty="0"/>
              <a:t>•Requirements are documented in the Software Requirement Specification (SRS) and approved by stakeholders.	</a:t>
            </a:r>
            <a:br>
              <a:rPr lang="en-US" sz="2200" dirty="0"/>
            </a:br>
            <a:r>
              <a:rPr lang="en-US" sz="2200" dirty="0"/>
              <a:t>•Changes after this phase are difficult, so requirements must be clear and finalized.</a:t>
            </a:r>
            <a:br>
              <a:rPr lang="en-US" sz="2200" dirty="0"/>
            </a:br>
            <a:br>
              <a:rPr lang="en-US" sz="2200" dirty="0"/>
            </a:br>
            <a:r>
              <a:rPr lang="en-US" sz="2200" b="1" dirty="0"/>
              <a:t>2. System Design</a:t>
            </a:r>
            <a:r>
              <a:rPr lang="en-US" sz="2200" dirty="0"/>
              <a:t>	</a:t>
            </a:r>
            <a:br>
              <a:rPr lang="en-US" sz="2200" dirty="0"/>
            </a:br>
            <a:r>
              <a:rPr lang="en-US" sz="2200" dirty="0"/>
              <a:t>•Based on the SRS, system design is prepared.	</a:t>
            </a:r>
            <a:br>
              <a:rPr lang="en-US" sz="2200" dirty="0"/>
            </a:br>
            <a:r>
              <a:rPr lang="en-US" sz="2200" dirty="0"/>
              <a:t>•High-Level Design (HLD): Defines LMS architecture (modules like Preparation, Revision, Learning, Training Videos, Capstone Project, Nurturing Process).	</a:t>
            </a:r>
            <a:br>
              <a:rPr lang="en-US" sz="2200" dirty="0"/>
            </a:br>
            <a:r>
              <a:rPr lang="en-US" sz="2200" dirty="0"/>
              <a:t>•	Low-Level Design (LLD): Defines detailed workflows, UI/UX designs, and database structures.</a:t>
            </a:r>
            <a:endParaRPr lang="en-IN" sz="2200" dirty="0"/>
          </a:p>
        </p:txBody>
      </p:sp>
    </p:spTree>
    <p:extLst>
      <p:ext uri="{BB962C8B-B14F-4D97-AF65-F5344CB8AC3E}">
        <p14:creationId xmlns:p14="http://schemas.microsoft.com/office/powerpoint/2010/main" val="4042140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4902</TotalTime>
  <Words>2123</Words>
  <Application>Microsoft Office PowerPoint</Application>
  <PresentationFormat>Widescreen</PresentationFormat>
  <Paragraphs>17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                  LMS Project </vt:lpstr>
      <vt:lpstr>SITUATION :  • Educational institutions and training organizations often struggle to provide a centralized and structured platform for learners. Traditional methods make it difficult to manage preparation, revision, projects, and nurturing processes effectively. Creating an LMS application can solve these challenges.   • A Learning Management System (LMS) can enhance the overall learning experience by bringing together study materials, training videos, assignments, and assessments into one digital portal accessible anytime, anywhere.  • Specific needs like tracking learner progress, managing projects, and delivering training videos have become more complex in modern education. To address these issues, an LMS has been proposed to develop and enhance the current learning processes using technology-driven solutions.</vt:lpstr>
      <vt:lpstr>PROBLEMS : • Educational requirements vary across institutions and are frequently updated, which makes it difficult to maintain a consistent learning structure.   •Managing large volumes of study materials, projects, and training videos is a major challenge because learners and trainers often face difficulties accessing them from different sources and formats.   •The learning process becomes unorganized without a proper system to track preparation, revision, and nurturing activities. This leads to inefficiency and lack of progress monitoring.   •Data privacy and security also play a critical role, as student records, assignments, and assessments involve sensitive information.</vt:lpstr>
      <vt:lpstr>OPPORTUNITY:   •  There is a growing demand for centralized digital learning solutions like an LMS portal. The development of this LMS can open up opportunities for wider adoption in schools, colleges, and training organizations.   •Developing a flexible and scalable LMS application can create opportunities for providing value-added services such as interactive training videos, progress tracking, and digital assessments.   •This application can be tailored to meet the specific needs of learners and trainers, ensuring personalized learning experiences.   •The LMS portal offers real-time accessibility and performance, meeting the needs of both small institutions and large-scale education providers globally.</vt:lpstr>
      <vt:lpstr>PURPOSE STATEMENT:  The purpose of the LMS application is to provide educational institutions and learners with a centralized digital learning platform that simplifies preparation, revision, projects, and nurturing processes. It aims to enhance the quality of learning, ensure accessibility of study materials and training videos, and enable effective progress tracking. The LMS portal supports structured learning,improves engagement, and ensures continuous knowledge development for  learners and trainers.</vt:lpstr>
      <vt:lpstr>PROJECT OBJECTIVES:   •Ensure the LMS portal provides a centralized and structured platform for learners to access preparation materials, revision notes, projects, and nurturing processes.   •Define clear content management workflows for study materials, training videos, and assignments to ensure accurate, organized, and timely delivery of learning content.   •Build a scalable and reliable technology infrastructure that supports continuous updates, user growth, and smooth access across web and mobile platforms.   •Provide progress tracking and analytics features to help learners and trainers monitor performance, completion rates, and knowledge improvement.   •Offer customizable modules that can be tailored to meet the specific needs of educational institutions, trainers, and learners.</vt:lpstr>
      <vt:lpstr>SUCCESS CRITERIA:]   •Successful delivery of a centralized LMS portal that allows learners to easily access preparation materials, revision notes, projects, and nurturing content.   •Provide seamless user experience with minimal technical errors, ensuring smooth navigation, accessibility, and content delivery across web and mobile platforms.   •Enable progress tracking and performance analytics that accurately reflect learner activities, completion rates, and knowledge growth.   •Ensure scalability and reliability of the system to handle increasing numbers of learners and institutions without compromising performance.   •Deliver customizable and flexible modules that can adapt to different educational needs while maintaining quality and consistency.   •Build trust and engagement by providing secure, accurate, and timely educational resources that enhance both teaching and learning outcomes.</vt:lpstr>
      <vt:lpstr>1.Course Completion Rate – At least 85% of enrolled students should complete their assigned courses.   2.Student Engagement – Minimum 80% of students should actively use the platform (watch training videos, attempt quizzes, participate in discussions).   3.Assessment Success Rate – At least 75% of students should score above the passing threshold in assessments/exams.   4.Satisfaction Rate – Achieve 90% positive feedback from students on learning experience and platform usability.  5.System Availability – Maintain 99% uptime to ensure uninterrupted learning access.</vt:lpstr>
      <vt:lpstr>METHODS AND APPROACHES:  Waterfall Model):  •Waterfall methodology is used to develop this application. Waterfall is a sequential development approach where each phase must be completed before moving to the next one. It provides a structured process with clear documentation at every stage.  .1 Requirement Gathering  •Collect requirements from stakeholders (students, trainers, admin, project sponsor). •Techniques used: interviews, brainstorming, questionnaires, JAD sessions, document analysis.  •Requirements are documented in the Software Requirement Specification (SRS) and approved by stakeholders.  •Changes after this phase are difficult, so requirements must be clear and finalized.  2. System Design  •Based on the SRS, system design is prepared.  •High-Level Design (HLD): Defines LMS architecture (modules like Preparation, Revision, Learning, Training Videos, Capstone Project, Nurturing Process).  • Low-Level Design (LLD): Defines detailed workflows, UI/UX designs, and database structures.</vt:lpstr>
      <vt:lpstr>METHODS AND APPROCHES  3. Implementation (Development)  •Developers build the LMS application according to the design.  •Technologies like Java, Python, Django, React.js, MySQL, and Cloud platforms are used.  •Each module is coded, tested internally, and integrated with other modules step by step.  4. Testing  •The QA team performs unit testing, integration testing, system testing, and user acceptance testing (UAT). •The goal is to ensure that the LMS meets all functional and non-functional requirements. •Defects are fixed before moving to deployment.</vt:lpstr>
      <vt:lpstr>5. Deployment  • Once testing is completed, the LMS is deployed in the production environment.  • Students and trainers can access the portal for preparation, revision, and other learning activities.  6. Maintenance  • After deployment, the system enters the maintenance phase.  • This includes fixing post-release bugs, providing updates, and enhancing features based on user feedback.  •Tools Used:  •MS Project / Excel – for project planning and scheduling.  •Jira / Bugzilla – for defect tracking (only during testing).  •Power BI &amp; Tableau – for documentation and reporting..</vt:lpstr>
      <vt:lpstr>RESOURCES People  1.Product Owner  • Defines the project vision and goals.  • Prioritizes requirements and manages stakeholder expectations.  • Ensures alignment with business needs (banking/financial domain).   2.Business Analyst  • Gathers and documents requirements.  • Bridges communication between stakeholders and technical team.  • Prepares BRD, SRS, and ensures requirements are met.  • Monitors progress, risks, and dependencies.   3. Project Manager / Scrum Master (if Agile, else PM in Waterfall)  • Manages project timeline, budget, and scope.  • Ensures smooth coordination among teams.  • Tracks milestones and handles change management.  4.Developers (Java, Python, Django, React.js)  • Build the core functionalities of the LMS.  • Work on backend (transactions, compliance modules) and frontend (UI/UX).  5. UI/UX Designers  • Design user-friendly interfaces.  • Ensure application is visually appealing and easy to navigate.</vt:lpstr>
      <vt:lpstr>6.Database Administrators (DBA)  • Manage databases (MySQL, Cassandra). • Ensure secure and efficient data storage &amp; retrieval.  7.Quality Assurance (QA) / Testers  • Test the application at every stage.  • Ensure functionality, performance, and compliance requirements are met.   8.Security Specialist  • Implements security protocols (OAuth, JWT). • Monitors vulnerabilities and ensures data protection.   9.Cloud Engineers  • Manage deployment on AWS, Azure, or Google Cloud.  • Ensure scalability and system availability.</vt:lpstr>
      <vt:lpstr>Technologies:   • Programming Languages &amp; Frameworks: Java, Python, Django, React.js  • Databases &amp; Messaging: MySQL, Cassandra, Apache Kafka  • Security: OAuth / JSON Web Tokens  • Cloud Platforms: AWS, Microsoft Azure, Google Cloud Platform   Budget Allocation  1. People (Human Resources) – ₹1,20,00,000 (60%) • Product Owner, Business Analyst, Project Manager  • Developers (Backend &amp; Frontend), UI/UX Designers  • Database Administrator, QA Testers, Security Specialist, Cloud Engineer  2. Technology &amp; Tools – ₹40,00,000 (20%)  • Development Tools (Java, Python, React.js, Django)  • Databases (MySQL, Cassandra), Cloud Hosting (AWS/Azure/Google Cloud)  • Security Tools (OAuth, JWT), Jira, Power BI, Tableau  3. Training &amp; Knowledge Transfer – ₹20,00,000 (10%)  • Training videos, manuals, documentation  • Student &amp; Teacher onboarding workshops  4. Other Costs – ₹20,00,000 (10%)  • Hardware &amp; Infrastructure (servers, backup)  • Meetings, stakeholder workshops, travel  • Contingency / Risk buffer</vt:lpstr>
      <vt:lpstr>RISKS AND DEPENDENCIES  Risks:  •Regulatory Risks – Lack of clarity or frequent changes in compliance requirements may cause delays or non-compliance issues.  •Data Quality Risks – Inconsistency or inaccuracy in accessing and processing transaction data from internal/external sources may affect transaction quality.  •Security Risks – Since sensitive financial data is handled, weak authentication or poor access control mechanisms can result in data breaches or unauthorized access.  •Performance Risks – Bottlenecks in data processing can cause inefficiencies, delays, or incomplete transaction analysis.  Dependencies:  •Technology Dependencies – Reliance on outdated or unsupported technologies may lead to compatibility issues or disruptions in integration with third-party services.  •Vendor/Partner Dependencies – Risks may arise from unreliable or unresponsive vendors, contractual disputes, or sudden changes in vendor strategies.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MANISH PANDEY</dc:creator>
  <cp:lastModifiedBy>MANISH PANDEY</cp:lastModifiedBy>
  <cp:revision>3</cp:revision>
  <dcterms:created xsi:type="dcterms:W3CDTF">2025-09-13T19:09:21Z</dcterms:created>
  <dcterms:modified xsi:type="dcterms:W3CDTF">2025-09-17T04:51:36Z</dcterms:modified>
</cp:coreProperties>
</file>