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Lst>
  <p:notesMasterIdLst>
    <p:notesMasterId r:id="rId22"/>
  </p:notesMasterIdLst>
  <p:sldIdLst>
    <p:sldId id="256" r:id="rId5"/>
    <p:sldId id="265" r:id="rId6"/>
    <p:sldId id="266" r:id="rId7"/>
    <p:sldId id="258" r:id="rId8"/>
    <p:sldId id="259" r:id="rId9"/>
    <p:sldId id="260" r:id="rId10"/>
    <p:sldId id="278" r:id="rId11"/>
    <p:sldId id="269" r:id="rId12"/>
    <p:sldId id="270" r:id="rId13"/>
    <p:sldId id="271" r:id="rId14"/>
    <p:sldId id="272" r:id="rId15"/>
    <p:sldId id="275" r:id="rId16"/>
    <p:sldId id="262" r:id="rId17"/>
    <p:sldId id="277" r:id="rId18"/>
    <p:sldId id="264" r:id="rId19"/>
    <p:sldId id="263"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mangoudar, Shruthi" userId="48894376-5c26-4267-b60b-7b2614aeff2c" providerId="ADAL" clId="{FDBCA3D9-C6A4-4C7A-9B1F-61093B926A14}"/>
    <pc:docChg chg="undo redo custSel addSld delSld modSld sldOrd">
      <pc:chgData name="Somangoudar, Shruthi" userId="48894376-5c26-4267-b60b-7b2614aeff2c" providerId="ADAL" clId="{FDBCA3D9-C6A4-4C7A-9B1F-61093B926A14}" dt="2025-06-14T14:07:05.280" v="740" actId="20577"/>
      <pc:docMkLst>
        <pc:docMk/>
      </pc:docMkLst>
      <pc:sldChg chg="modSp mod">
        <pc:chgData name="Somangoudar, Shruthi" userId="48894376-5c26-4267-b60b-7b2614aeff2c" providerId="ADAL" clId="{FDBCA3D9-C6A4-4C7A-9B1F-61093B926A14}" dt="2025-06-14T13:59:10.491" v="479" actId="27636"/>
        <pc:sldMkLst>
          <pc:docMk/>
          <pc:sldMk cId="3090280842" sldId="262"/>
        </pc:sldMkLst>
        <pc:spChg chg="mod">
          <ac:chgData name="Somangoudar, Shruthi" userId="48894376-5c26-4267-b60b-7b2614aeff2c" providerId="ADAL" clId="{FDBCA3D9-C6A4-4C7A-9B1F-61093B926A14}" dt="2025-06-14T13:59:10.491" v="479" actId="27636"/>
          <ac:spMkLst>
            <pc:docMk/>
            <pc:sldMk cId="3090280842" sldId="262"/>
            <ac:spMk id="3" creationId="{8E052C86-C141-A4BE-98DF-D1E30B5AD0AC}"/>
          </ac:spMkLst>
        </pc:spChg>
      </pc:sldChg>
      <pc:sldChg chg="modSp mod ord">
        <pc:chgData name="Somangoudar, Shruthi" userId="48894376-5c26-4267-b60b-7b2614aeff2c" providerId="ADAL" clId="{FDBCA3D9-C6A4-4C7A-9B1F-61093B926A14}" dt="2025-06-14T14:05:08.643" v="482"/>
        <pc:sldMkLst>
          <pc:docMk/>
          <pc:sldMk cId="1034082916" sldId="269"/>
        </pc:sldMkLst>
        <pc:spChg chg="mod">
          <ac:chgData name="Somangoudar, Shruthi" userId="48894376-5c26-4267-b60b-7b2614aeff2c" providerId="ADAL" clId="{FDBCA3D9-C6A4-4C7A-9B1F-61093B926A14}" dt="2025-06-14T12:41:07.281" v="30" actId="113"/>
          <ac:spMkLst>
            <pc:docMk/>
            <pc:sldMk cId="1034082916" sldId="269"/>
            <ac:spMk id="3" creationId="{06138347-3AA4-02C5-EE2A-65B2834F1696}"/>
          </ac:spMkLst>
        </pc:spChg>
      </pc:sldChg>
      <pc:sldChg chg="modSp mod">
        <pc:chgData name="Somangoudar, Shruthi" userId="48894376-5c26-4267-b60b-7b2614aeff2c" providerId="ADAL" clId="{FDBCA3D9-C6A4-4C7A-9B1F-61093B926A14}" dt="2025-06-14T12:40:41.422" v="27" actId="255"/>
        <pc:sldMkLst>
          <pc:docMk/>
          <pc:sldMk cId="2484522727" sldId="270"/>
        </pc:sldMkLst>
        <pc:spChg chg="mod">
          <ac:chgData name="Somangoudar, Shruthi" userId="48894376-5c26-4267-b60b-7b2614aeff2c" providerId="ADAL" clId="{FDBCA3D9-C6A4-4C7A-9B1F-61093B926A14}" dt="2025-06-14T12:40:41.422" v="27" actId="255"/>
          <ac:spMkLst>
            <pc:docMk/>
            <pc:sldMk cId="2484522727" sldId="270"/>
            <ac:spMk id="3" creationId="{8061C023-2029-75DB-8DC7-270A4BFA8081}"/>
          </ac:spMkLst>
        </pc:spChg>
      </pc:sldChg>
      <pc:sldChg chg="modSp mod">
        <pc:chgData name="Somangoudar, Shruthi" userId="48894376-5c26-4267-b60b-7b2614aeff2c" providerId="ADAL" clId="{FDBCA3D9-C6A4-4C7A-9B1F-61093B926A14}" dt="2025-06-14T13:37:39.646" v="269" actId="20577"/>
        <pc:sldMkLst>
          <pc:docMk/>
          <pc:sldMk cId="1230695676" sldId="271"/>
        </pc:sldMkLst>
        <pc:spChg chg="mod">
          <ac:chgData name="Somangoudar, Shruthi" userId="48894376-5c26-4267-b60b-7b2614aeff2c" providerId="ADAL" clId="{FDBCA3D9-C6A4-4C7A-9B1F-61093B926A14}" dt="2025-06-14T13:37:39.646" v="269" actId="20577"/>
          <ac:spMkLst>
            <pc:docMk/>
            <pc:sldMk cId="1230695676" sldId="271"/>
            <ac:spMk id="3" creationId="{C540CE1B-3B8B-67FD-08FA-633BD7860406}"/>
          </ac:spMkLst>
        </pc:spChg>
      </pc:sldChg>
      <pc:sldChg chg="modSp mod">
        <pc:chgData name="Somangoudar, Shruthi" userId="48894376-5c26-4267-b60b-7b2614aeff2c" providerId="ADAL" clId="{FDBCA3D9-C6A4-4C7A-9B1F-61093B926A14}" dt="2025-06-14T13:47:00.970" v="474" actId="12"/>
        <pc:sldMkLst>
          <pc:docMk/>
          <pc:sldMk cId="1787550068" sldId="272"/>
        </pc:sldMkLst>
        <pc:spChg chg="mod">
          <ac:chgData name="Somangoudar, Shruthi" userId="48894376-5c26-4267-b60b-7b2614aeff2c" providerId="ADAL" clId="{FDBCA3D9-C6A4-4C7A-9B1F-61093B926A14}" dt="2025-06-14T13:47:00.970" v="474" actId="12"/>
          <ac:spMkLst>
            <pc:docMk/>
            <pc:sldMk cId="1787550068" sldId="272"/>
            <ac:spMk id="3" creationId="{483E184B-58A4-7D26-3C28-7C9F01912BFC}"/>
          </ac:spMkLst>
        </pc:spChg>
      </pc:sldChg>
      <pc:sldChg chg="del">
        <pc:chgData name="Somangoudar, Shruthi" userId="48894376-5c26-4267-b60b-7b2614aeff2c" providerId="ADAL" clId="{FDBCA3D9-C6A4-4C7A-9B1F-61093B926A14}" dt="2025-06-14T13:47:53.412" v="475" actId="2696"/>
        <pc:sldMkLst>
          <pc:docMk/>
          <pc:sldMk cId="2777196932" sldId="273"/>
        </pc:sldMkLst>
      </pc:sldChg>
      <pc:sldChg chg="del">
        <pc:chgData name="Somangoudar, Shruthi" userId="48894376-5c26-4267-b60b-7b2614aeff2c" providerId="ADAL" clId="{FDBCA3D9-C6A4-4C7A-9B1F-61093B926A14}" dt="2025-06-14T13:59:38.253" v="480" actId="2696"/>
        <pc:sldMkLst>
          <pc:docMk/>
          <pc:sldMk cId="2131387899" sldId="274"/>
        </pc:sldMkLst>
      </pc:sldChg>
      <pc:sldChg chg="modSp add mod">
        <pc:chgData name="Somangoudar, Shruthi" userId="48894376-5c26-4267-b60b-7b2614aeff2c" providerId="ADAL" clId="{FDBCA3D9-C6A4-4C7A-9B1F-61093B926A14}" dt="2025-06-14T14:07:05.280" v="740" actId="20577"/>
        <pc:sldMkLst>
          <pc:docMk/>
          <pc:sldMk cId="946536945" sldId="278"/>
        </pc:sldMkLst>
        <pc:spChg chg="mod">
          <ac:chgData name="Somangoudar, Shruthi" userId="48894376-5c26-4267-b60b-7b2614aeff2c" providerId="ADAL" clId="{FDBCA3D9-C6A4-4C7A-9B1F-61093B926A14}" dt="2025-06-14T14:07:05.280" v="740" actId="20577"/>
          <ac:spMkLst>
            <pc:docMk/>
            <pc:sldMk cId="946536945" sldId="278"/>
            <ac:spMk id="3" creationId="{4809261A-AD15-2EAD-26E4-99DB1BCC1A9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2189C8-9DEE-42CF-92F8-81673C5BA848}" type="datetimeFigureOut">
              <a:rPr lang="en-US" smtClean="0"/>
              <a:t>6/14/2025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96B3D-4D97-4DAC-BCD3-8670DDB51296}" type="slidenum">
              <a:rPr lang="en-US" smtClean="0"/>
              <a:t>‹#›</a:t>
            </a:fld>
            <a:endParaRPr lang="en-US"/>
          </a:p>
        </p:txBody>
      </p:sp>
    </p:spTree>
    <p:extLst>
      <p:ext uri="{BB962C8B-B14F-4D97-AF65-F5344CB8AC3E}">
        <p14:creationId xmlns:p14="http://schemas.microsoft.com/office/powerpoint/2010/main" val="3248224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C96B3D-4D97-4DAC-BCD3-8670DDB51296}" type="slidenum">
              <a:rPr lang="en-US" smtClean="0"/>
              <a:t>6</a:t>
            </a:fld>
            <a:endParaRPr lang="en-US"/>
          </a:p>
        </p:txBody>
      </p:sp>
    </p:spTree>
    <p:extLst>
      <p:ext uri="{BB962C8B-B14F-4D97-AF65-F5344CB8AC3E}">
        <p14:creationId xmlns:p14="http://schemas.microsoft.com/office/powerpoint/2010/main" val="640305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0F9DD-8625-070B-F000-020DD0679D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344B7A-9888-7A80-8596-E933CDCBCA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63EEDA-0993-3CC4-6FA5-B375834D7F69}"/>
              </a:ext>
            </a:extLst>
          </p:cNvPr>
          <p:cNvSpPr>
            <a:spLocks noGrp="1"/>
          </p:cNvSpPr>
          <p:nvPr>
            <p:ph type="dt" sz="half" idx="10"/>
          </p:nvPr>
        </p:nvSpPr>
        <p:spPr/>
        <p:txBody>
          <a:bodyPr/>
          <a:lstStyle/>
          <a:p>
            <a:fld id="{6444479B-705B-4489-957E-7E8A228BDFA0}" type="datetime1">
              <a:rPr lang="en-US" smtClean="0"/>
              <a:t>6/14/2025</a:t>
            </a:fld>
            <a:endParaRPr lang="en-US"/>
          </a:p>
        </p:txBody>
      </p:sp>
      <p:sp>
        <p:nvSpPr>
          <p:cNvPr id="5" name="Footer Placeholder 4">
            <a:extLst>
              <a:ext uri="{FF2B5EF4-FFF2-40B4-BE49-F238E27FC236}">
                <a16:creationId xmlns:a16="http://schemas.microsoft.com/office/drawing/2014/main" id="{13D6B9D5-D760-BDDA-F10B-EFC168575C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886DAA-FC63-FF77-4624-87463FFE412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60749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795B8-B4DF-B2AF-61FD-182ED87113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961D98-BF22-2DCB-A05F-1FDF8CC1CE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8065EB-4907-B4BA-56A1-A8B0506758F2}"/>
              </a:ext>
            </a:extLst>
          </p:cNvPr>
          <p:cNvSpPr>
            <a:spLocks noGrp="1"/>
          </p:cNvSpPr>
          <p:nvPr>
            <p:ph type="dt" sz="half" idx="10"/>
          </p:nvPr>
        </p:nvSpPr>
        <p:spPr/>
        <p:txBody>
          <a:bodyPr/>
          <a:lstStyle/>
          <a:p>
            <a:fld id="{C07B66AD-7C08-490A-ADA4-B47E10FB2407}" type="datetime1">
              <a:rPr lang="en-US" smtClean="0"/>
              <a:t>6/14/2025</a:t>
            </a:fld>
            <a:endParaRPr lang="en-US"/>
          </a:p>
        </p:txBody>
      </p:sp>
      <p:sp>
        <p:nvSpPr>
          <p:cNvPr id="5" name="Footer Placeholder 4">
            <a:extLst>
              <a:ext uri="{FF2B5EF4-FFF2-40B4-BE49-F238E27FC236}">
                <a16:creationId xmlns:a16="http://schemas.microsoft.com/office/drawing/2014/main" id="{D366F0B8-DEFE-E824-CF4C-E358B09F1D1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8686674-5EE8-223B-F5D3-B5F2D20D4AA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32717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BBA2F5-3A69-A570-B404-2FB98AB790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CCEA6E-D61E-78C0-0EE4-A30951DD8D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DC76EE-1EEF-FEA1-2D19-E60C3911455B}"/>
              </a:ext>
            </a:extLst>
          </p:cNvPr>
          <p:cNvSpPr>
            <a:spLocks noGrp="1"/>
          </p:cNvSpPr>
          <p:nvPr>
            <p:ph type="dt" sz="half" idx="10"/>
          </p:nvPr>
        </p:nvSpPr>
        <p:spPr/>
        <p:txBody>
          <a:bodyPr/>
          <a:lstStyle/>
          <a:p>
            <a:fld id="{05B95027-4255-49E7-9841-CD21BCC99996}" type="datetime1">
              <a:rPr lang="en-US" smtClean="0"/>
              <a:t>6/14/2025</a:t>
            </a:fld>
            <a:endParaRPr lang="en-US"/>
          </a:p>
        </p:txBody>
      </p:sp>
      <p:sp>
        <p:nvSpPr>
          <p:cNvPr id="5" name="Footer Placeholder 4">
            <a:extLst>
              <a:ext uri="{FF2B5EF4-FFF2-40B4-BE49-F238E27FC236}">
                <a16:creationId xmlns:a16="http://schemas.microsoft.com/office/drawing/2014/main" id="{B259AE0E-8C70-706A-08C7-BB49B744907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1DAC9A-7404-7C8A-256C-AA06CEE3CF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499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52E26-F18A-E996-0DA2-93A643FC7B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6633DE-90AA-1054-D0D1-1081CB81DC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8637D-A9A1-D3B0-A505-84F2807B1E09}"/>
              </a:ext>
            </a:extLst>
          </p:cNvPr>
          <p:cNvSpPr>
            <a:spLocks noGrp="1"/>
          </p:cNvSpPr>
          <p:nvPr>
            <p:ph type="dt" sz="half" idx="10"/>
          </p:nvPr>
        </p:nvSpPr>
        <p:spPr/>
        <p:txBody>
          <a:bodyPr/>
          <a:lstStyle/>
          <a:p>
            <a:fld id="{9F89F774-3FA6-43B8-9241-99959C8FD463}" type="datetime1">
              <a:rPr lang="en-US" smtClean="0"/>
              <a:t>6/14/2025</a:t>
            </a:fld>
            <a:endParaRPr lang="en-US"/>
          </a:p>
        </p:txBody>
      </p:sp>
      <p:sp>
        <p:nvSpPr>
          <p:cNvPr id="5" name="Footer Placeholder 4">
            <a:extLst>
              <a:ext uri="{FF2B5EF4-FFF2-40B4-BE49-F238E27FC236}">
                <a16:creationId xmlns:a16="http://schemas.microsoft.com/office/drawing/2014/main" id="{8C3330BD-4C3A-66EF-C75F-6AF396BDD2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342DD0-05E9-A554-471A-6F68FF35D4D6}"/>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9604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879D-2E8F-311C-B731-CF043A8C0B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DABC53-4782-323C-EB06-2FA42BB9EA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D62515-87C3-1E7C-465B-6338ADA1DF15}"/>
              </a:ext>
            </a:extLst>
          </p:cNvPr>
          <p:cNvSpPr>
            <a:spLocks noGrp="1"/>
          </p:cNvSpPr>
          <p:nvPr>
            <p:ph type="dt" sz="half" idx="10"/>
          </p:nvPr>
        </p:nvSpPr>
        <p:spPr/>
        <p:txBody>
          <a:bodyPr/>
          <a:lstStyle/>
          <a:p>
            <a:fld id="{F9504452-5DCC-4FE2-A5C9-8A5EF6714D65}" type="datetime1">
              <a:rPr lang="en-US" smtClean="0"/>
              <a:t>6/14/2025</a:t>
            </a:fld>
            <a:endParaRPr lang="en-US"/>
          </a:p>
        </p:txBody>
      </p:sp>
      <p:sp>
        <p:nvSpPr>
          <p:cNvPr id="5" name="Footer Placeholder 4">
            <a:extLst>
              <a:ext uri="{FF2B5EF4-FFF2-40B4-BE49-F238E27FC236}">
                <a16:creationId xmlns:a16="http://schemas.microsoft.com/office/drawing/2014/main" id="{A615713B-FDAF-55A0-D28E-CB01C5EFC69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7258F7-57B7-0400-85C3-97D8ED4D9A8C}"/>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51194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A7D8-208D-A781-7E07-DFE6AFE8E5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33A302-97CD-7204-4824-B862D563CC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C915C8-E4E0-3B61-30A0-BAF94D9075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07EDC0-5FFD-60F4-9AC8-6FA0E54B57D1}"/>
              </a:ext>
            </a:extLst>
          </p:cNvPr>
          <p:cNvSpPr>
            <a:spLocks noGrp="1"/>
          </p:cNvSpPr>
          <p:nvPr>
            <p:ph type="dt" sz="half" idx="10"/>
          </p:nvPr>
        </p:nvSpPr>
        <p:spPr/>
        <p:txBody>
          <a:bodyPr/>
          <a:lstStyle/>
          <a:p>
            <a:fld id="{E579ABC2-0180-4F3A-A895-A85BC724D472}" type="datetime1">
              <a:rPr lang="en-US" smtClean="0"/>
              <a:t>6/14/2025</a:t>
            </a:fld>
            <a:endParaRPr lang="en-US"/>
          </a:p>
        </p:txBody>
      </p:sp>
      <p:sp>
        <p:nvSpPr>
          <p:cNvPr id="6" name="Footer Placeholder 5">
            <a:extLst>
              <a:ext uri="{FF2B5EF4-FFF2-40B4-BE49-F238E27FC236}">
                <a16:creationId xmlns:a16="http://schemas.microsoft.com/office/drawing/2014/main" id="{003C578E-AAD8-2C09-25B0-570D0A9DC8B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0AD9E32-A4A5-D65D-FF31-5E303CA8F01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907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D39FD-BC33-B474-463A-DE75BB5EE9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288BD0-E552-1E32-38D5-96CEFD0B92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F752A6-DE1D-590B-597B-EC09CC33E6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716550-F5A5-0772-D74D-277BC5918A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AE8CBF-2396-50E2-D703-00ADF2D820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B86883-4159-19A4-3206-2DFD0A335B44}"/>
              </a:ext>
            </a:extLst>
          </p:cNvPr>
          <p:cNvSpPr>
            <a:spLocks noGrp="1"/>
          </p:cNvSpPr>
          <p:nvPr>
            <p:ph type="dt" sz="half" idx="10"/>
          </p:nvPr>
        </p:nvSpPr>
        <p:spPr/>
        <p:txBody>
          <a:bodyPr/>
          <a:lstStyle/>
          <a:p>
            <a:fld id="{6AEEA9BA-4E8F-439E-BEA4-91FBA01E3F5F}" type="datetime1">
              <a:rPr lang="en-US" smtClean="0"/>
              <a:t>6/14/2025</a:t>
            </a:fld>
            <a:endParaRPr lang="en-US"/>
          </a:p>
        </p:txBody>
      </p:sp>
      <p:sp>
        <p:nvSpPr>
          <p:cNvPr id="8" name="Footer Placeholder 7">
            <a:extLst>
              <a:ext uri="{FF2B5EF4-FFF2-40B4-BE49-F238E27FC236}">
                <a16:creationId xmlns:a16="http://schemas.microsoft.com/office/drawing/2014/main" id="{CBEA92C4-D06C-8EDD-BFE2-736AB046C80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B9A36A4-B161-D4EF-D0FF-8C2A9946C755}"/>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57415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CF5D5-F368-6213-9CC6-D748A5C396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14D796-3682-B644-8818-20BADA579AC8}"/>
              </a:ext>
            </a:extLst>
          </p:cNvPr>
          <p:cNvSpPr>
            <a:spLocks noGrp="1"/>
          </p:cNvSpPr>
          <p:nvPr>
            <p:ph type="dt" sz="half" idx="10"/>
          </p:nvPr>
        </p:nvSpPr>
        <p:spPr/>
        <p:txBody>
          <a:bodyPr/>
          <a:lstStyle/>
          <a:p>
            <a:fld id="{BE15BF18-0007-481C-AA29-413124BC3EE7}" type="datetime1">
              <a:rPr lang="en-US" smtClean="0"/>
              <a:t>6/14/2025</a:t>
            </a:fld>
            <a:endParaRPr lang="en-US"/>
          </a:p>
        </p:txBody>
      </p:sp>
      <p:sp>
        <p:nvSpPr>
          <p:cNvPr id="4" name="Footer Placeholder 3">
            <a:extLst>
              <a:ext uri="{FF2B5EF4-FFF2-40B4-BE49-F238E27FC236}">
                <a16:creationId xmlns:a16="http://schemas.microsoft.com/office/drawing/2014/main" id="{DE28B680-E3DB-8A86-2688-B2EB3FB7B3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8B6B818-6E07-1A7D-160B-2D49C77CAE59}"/>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7840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0E2A7B-35D8-294A-EA77-5E5D26C62E34}"/>
              </a:ext>
            </a:extLst>
          </p:cNvPr>
          <p:cNvSpPr>
            <a:spLocks noGrp="1"/>
          </p:cNvSpPr>
          <p:nvPr>
            <p:ph type="dt" sz="half" idx="10"/>
          </p:nvPr>
        </p:nvSpPr>
        <p:spPr/>
        <p:txBody>
          <a:bodyPr/>
          <a:lstStyle/>
          <a:p>
            <a:fld id="{09BE9870-3748-43AD-B547-02A075CB4A1D}" type="datetime1">
              <a:rPr lang="en-US" smtClean="0"/>
              <a:t>6/14/2025</a:t>
            </a:fld>
            <a:endParaRPr lang="en-US"/>
          </a:p>
        </p:txBody>
      </p:sp>
      <p:sp>
        <p:nvSpPr>
          <p:cNvPr id="3" name="Footer Placeholder 2">
            <a:extLst>
              <a:ext uri="{FF2B5EF4-FFF2-40B4-BE49-F238E27FC236}">
                <a16:creationId xmlns:a16="http://schemas.microsoft.com/office/drawing/2014/main" id="{67A15464-C958-4077-240C-FCAB8768CAF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F2EEC38-5F2A-7036-A0C2-B33B58D22206}"/>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2645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B1879-0AD9-A129-1D75-B0ACECC01B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DB01CC-488F-19F3-2DAB-2365AE3F88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AA593C-98AE-C0C9-6A9B-7585ABC1E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F1E83E-DA37-4521-DB1A-4DB263622E28}"/>
              </a:ext>
            </a:extLst>
          </p:cNvPr>
          <p:cNvSpPr>
            <a:spLocks noGrp="1"/>
          </p:cNvSpPr>
          <p:nvPr>
            <p:ph type="dt" sz="half" idx="10"/>
          </p:nvPr>
        </p:nvSpPr>
        <p:spPr/>
        <p:txBody>
          <a:bodyPr/>
          <a:lstStyle/>
          <a:p>
            <a:fld id="{558E7897-33C5-4F1A-9307-D068E37F3DC7}" type="datetime1">
              <a:rPr lang="en-US" smtClean="0"/>
              <a:t>6/14/2025</a:t>
            </a:fld>
            <a:endParaRPr lang="en-US"/>
          </a:p>
        </p:txBody>
      </p:sp>
      <p:sp>
        <p:nvSpPr>
          <p:cNvPr id="6" name="Footer Placeholder 5">
            <a:extLst>
              <a:ext uri="{FF2B5EF4-FFF2-40B4-BE49-F238E27FC236}">
                <a16:creationId xmlns:a16="http://schemas.microsoft.com/office/drawing/2014/main" id="{E132BF56-C09B-8866-21C1-D091D7FB7E2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F9BDB15-9504-6B65-1CFA-7C1326669DE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27549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8268F-0868-D6B9-07BC-257B3E136C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DF168F-635D-AFAD-1616-A9D7E3FEE5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1BBBD58-F6B9-3B49-3152-DBB73E69F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2F2676-9BB7-F17F-E535-8F3A5BB04403}"/>
              </a:ext>
            </a:extLst>
          </p:cNvPr>
          <p:cNvSpPr>
            <a:spLocks noGrp="1"/>
          </p:cNvSpPr>
          <p:nvPr>
            <p:ph type="dt" sz="half" idx="10"/>
          </p:nvPr>
        </p:nvSpPr>
        <p:spPr/>
        <p:txBody>
          <a:bodyPr/>
          <a:lstStyle/>
          <a:p>
            <a:fld id="{82E171BA-CC09-47C8-A6DF-F5C5CB59CEEC}" type="datetime1">
              <a:rPr lang="en-US" smtClean="0"/>
              <a:t>6/14/2025</a:t>
            </a:fld>
            <a:endParaRPr lang="en-US"/>
          </a:p>
        </p:txBody>
      </p:sp>
      <p:sp>
        <p:nvSpPr>
          <p:cNvPr id="6" name="Footer Placeholder 5">
            <a:extLst>
              <a:ext uri="{FF2B5EF4-FFF2-40B4-BE49-F238E27FC236}">
                <a16:creationId xmlns:a16="http://schemas.microsoft.com/office/drawing/2014/main" id="{FEA17AA3-381E-1C20-DBB6-CF6CB6A433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1DE9B0E-360B-01E5-EC38-B7509D98C3C5}"/>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625014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073839-72CC-2D52-F4FA-25203B734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73E620-1764-183C-42AD-4605842F79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E9085-95E6-C320-4458-9D7716E221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A38F49-B3E2-4BF0-BEC7-C30D34ABBB8D}" type="datetime1">
              <a:rPr lang="en-US" smtClean="0"/>
              <a:t>6/14/2025</a:t>
            </a:fld>
            <a:endParaRPr lang="en-US"/>
          </a:p>
        </p:txBody>
      </p:sp>
      <p:sp>
        <p:nvSpPr>
          <p:cNvPr id="5" name="Footer Placeholder 4">
            <a:extLst>
              <a:ext uri="{FF2B5EF4-FFF2-40B4-BE49-F238E27FC236}">
                <a16:creationId xmlns:a16="http://schemas.microsoft.com/office/drawing/2014/main" id="{75221D48-3455-2C69-4D81-352CDA9C7E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345F4163-2101-F37D-6AAF-3A2203A861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336427923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ue and white room with a blue sky&#10;&#10;AI-generated content may be incorrect.">
            <a:extLst>
              <a:ext uri="{FF2B5EF4-FFF2-40B4-BE49-F238E27FC236}">
                <a16:creationId xmlns:a16="http://schemas.microsoft.com/office/drawing/2014/main" id="{595D8EC5-5981-D7AC-B357-94F91F12EB87}"/>
              </a:ext>
            </a:extLst>
          </p:cNvPr>
          <p:cNvPicPr>
            <a:picLocks noChangeAspect="1"/>
          </p:cNvPicPr>
          <p:nvPr/>
        </p:nvPicPr>
        <p:blipFill>
          <a:blip r:embed="rId2"/>
          <a:srcRect t="9091" r="13818"/>
          <a:stretch>
            <a:fillRect/>
          </a:stretch>
        </p:blipFill>
        <p:spPr>
          <a:xfrm>
            <a:off x="3523488" y="10"/>
            <a:ext cx="8668512" cy="6857990"/>
          </a:xfrm>
          <a:prstGeom prst="rect">
            <a:avLst/>
          </a:prstGeom>
        </p:spPr>
      </p:pic>
      <p:sp>
        <p:nvSpPr>
          <p:cNvPr id="19" name="Rectangle 18">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C02ABD-AAEC-5759-2C69-CC74F3CC5407}"/>
              </a:ext>
            </a:extLst>
          </p:cNvPr>
          <p:cNvSpPr>
            <a:spLocks noGrp="1"/>
          </p:cNvSpPr>
          <p:nvPr>
            <p:ph type="ctrTitle"/>
          </p:nvPr>
        </p:nvSpPr>
        <p:spPr>
          <a:xfrm>
            <a:off x="477980" y="1122363"/>
            <a:ext cx="9645733" cy="3204134"/>
          </a:xfrm>
        </p:spPr>
        <p:txBody>
          <a:bodyPr anchor="b">
            <a:normAutofit/>
          </a:bodyPr>
          <a:lstStyle/>
          <a:p>
            <a:pPr algn="l"/>
            <a:r>
              <a:rPr lang="en-US" sz="4800" dirty="0"/>
              <a:t>Project Title: Talon Promotion engine</a:t>
            </a:r>
          </a:p>
        </p:txBody>
      </p:sp>
      <p:sp>
        <p:nvSpPr>
          <p:cNvPr id="3" name="Subtitle 2">
            <a:extLst>
              <a:ext uri="{FF2B5EF4-FFF2-40B4-BE49-F238E27FC236}">
                <a16:creationId xmlns:a16="http://schemas.microsoft.com/office/drawing/2014/main" id="{7306FD42-314B-6534-155C-9AA540BADAE4}"/>
              </a:ext>
            </a:extLst>
          </p:cNvPr>
          <p:cNvSpPr>
            <a:spLocks noGrp="1"/>
          </p:cNvSpPr>
          <p:nvPr>
            <p:ph type="subTitle" idx="1"/>
          </p:nvPr>
        </p:nvSpPr>
        <p:spPr>
          <a:xfrm>
            <a:off x="477980" y="4872922"/>
            <a:ext cx="4023359" cy="1208141"/>
          </a:xfrm>
        </p:spPr>
        <p:txBody>
          <a:bodyPr>
            <a:normAutofit/>
          </a:bodyPr>
          <a:lstStyle/>
          <a:p>
            <a:pPr algn="l"/>
            <a:r>
              <a:rPr lang="en-US" sz="2000" dirty="0"/>
              <a:t>Prepared by: Shruthi Somangoudar</a:t>
            </a:r>
          </a:p>
        </p:txBody>
      </p:sp>
      <p:sp>
        <p:nvSpPr>
          <p:cNvPr id="24" name="Rectangle 2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6" name="Rectangle 2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226231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09A92-227F-FDDD-95D3-4C30417E74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091AC-13D2-417C-7F04-366F360A2F51}"/>
              </a:ext>
            </a:extLst>
          </p:cNvPr>
          <p:cNvSpPr>
            <a:spLocks noGrp="1"/>
          </p:cNvSpPr>
          <p:nvPr>
            <p:ph type="title"/>
          </p:nvPr>
        </p:nvSpPr>
        <p:spPr/>
        <p:txBody>
          <a:bodyPr/>
          <a:lstStyle/>
          <a:p>
            <a:r>
              <a:rPr lang="en-US" dirty="0"/>
              <a:t>Methods/Approach:</a:t>
            </a:r>
          </a:p>
        </p:txBody>
      </p:sp>
      <p:sp>
        <p:nvSpPr>
          <p:cNvPr id="3" name="Content Placeholder 2">
            <a:extLst>
              <a:ext uri="{FF2B5EF4-FFF2-40B4-BE49-F238E27FC236}">
                <a16:creationId xmlns:a16="http://schemas.microsoft.com/office/drawing/2014/main" id="{C540CE1B-3B8B-67FD-08FA-633BD7860406}"/>
              </a:ext>
            </a:extLst>
          </p:cNvPr>
          <p:cNvSpPr>
            <a:spLocks noGrp="1"/>
          </p:cNvSpPr>
          <p:nvPr>
            <p:ph idx="1"/>
          </p:nvPr>
        </p:nvSpPr>
        <p:spPr/>
        <p:txBody>
          <a:bodyPr>
            <a:normAutofit lnSpcReduction="10000"/>
          </a:bodyPr>
          <a:lstStyle/>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3. Scrum Artifacts in Telecom-Talon Integration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Product Backlog</a:t>
            </a:r>
            <a:r>
              <a:rPr lang="en-US" sz="2400" b="1" kern="100" dirty="0">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It is a prioritized list of all features, enhancements, and fixes required for the product. It is maintained by the Product Owner and evolves throughout the project. Items in the backlog are refined and selected for development in upcoming sprints.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Sprint Backlog</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Sprint Backlog is a subset of the Product Backlog, containing tasks selected for completion in the current sprint</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Sprint: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 Sprint is a time-boxed development cycle (typically 1-4 weeks) where a specific set of tasks is completed.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230695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64D1-D8F7-6DC8-5B4E-B0946E1AB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BF589-56EA-47FF-F180-4AF7E8379A6F}"/>
              </a:ext>
            </a:extLst>
          </p:cNvPr>
          <p:cNvSpPr>
            <a:spLocks noGrp="1"/>
          </p:cNvSpPr>
          <p:nvPr>
            <p:ph type="title"/>
          </p:nvPr>
        </p:nvSpPr>
        <p:spPr/>
        <p:txBody>
          <a:bodyPr/>
          <a:lstStyle/>
          <a:p>
            <a:r>
              <a:rPr lang="en-US" dirty="0"/>
              <a:t>Methods/Approach:</a:t>
            </a:r>
          </a:p>
        </p:txBody>
      </p:sp>
      <p:sp>
        <p:nvSpPr>
          <p:cNvPr id="3" name="Content Placeholder 2">
            <a:extLst>
              <a:ext uri="{FF2B5EF4-FFF2-40B4-BE49-F238E27FC236}">
                <a16:creationId xmlns:a16="http://schemas.microsoft.com/office/drawing/2014/main" id="{483E184B-58A4-7D26-3C28-7C9F01912BFC}"/>
              </a:ext>
            </a:extLst>
          </p:cNvPr>
          <p:cNvSpPr>
            <a:spLocks noGrp="1"/>
          </p:cNvSpPr>
          <p:nvPr>
            <p:ph idx="1"/>
          </p:nvPr>
        </p:nvSpPr>
        <p:spPr/>
        <p:txBody>
          <a:bodyPr>
            <a:normAutofit/>
          </a:bodyPr>
          <a:lstStyle/>
          <a:p>
            <a:r>
              <a:rPr lang="en-US" b="1" dirty="0"/>
              <a:t>User Story</a:t>
            </a:r>
            <a:r>
              <a:rPr lang="en-US" dirty="0"/>
              <a:t>: Describes a feature from the user's perspective.</a:t>
            </a:r>
          </a:p>
          <a:p>
            <a:r>
              <a:rPr lang="en-US" b="1" dirty="0"/>
              <a:t>Acceptance Criteria: </a:t>
            </a:r>
            <a:r>
              <a:rPr lang="en-US" dirty="0"/>
              <a:t>Defines conditions for completions.</a:t>
            </a:r>
          </a:p>
          <a:p>
            <a:r>
              <a:rPr lang="en-US" b="1" dirty="0"/>
              <a:t>Business Value: </a:t>
            </a:r>
            <a:r>
              <a:rPr lang="en-US" dirty="0"/>
              <a:t>Measures the impact of integration on business.</a:t>
            </a:r>
          </a:p>
          <a:p>
            <a:r>
              <a:rPr lang="en-US" b="1" dirty="0"/>
              <a:t>Complexity Points: </a:t>
            </a:r>
            <a:r>
              <a:rPr lang="en-US" dirty="0"/>
              <a:t>Estimates development effort.</a:t>
            </a:r>
          </a:p>
          <a:p>
            <a:pPr marL="0" indent="0">
              <a:buNone/>
            </a:pPr>
            <a:endParaRPr lang="en-US" dirty="0"/>
          </a:p>
        </p:txBody>
      </p:sp>
    </p:spTree>
    <p:extLst>
      <p:ext uri="{BB962C8B-B14F-4D97-AF65-F5344CB8AC3E}">
        <p14:creationId xmlns:p14="http://schemas.microsoft.com/office/powerpoint/2010/main" val="1787550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6FB06-FE9C-DCD1-B80E-8ED0498536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603D7B-3144-1B27-86AD-45061F5407C9}"/>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D9A3EC71-3CF3-AC08-216D-12C69E4D2F49}"/>
              </a:ext>
            </a:extLst>
          </p:cNvPr>
          <p:cNvSpPr>
            <a:spLocks noGrp="1"/>
          </p:cNvSpPr>
          <p:nvPr>
            <p:ph idx="1"/>
          </p:nvPr>
        </p:nvSpPr>
        <p:spPr/>
        <p:txBody>
          <a:bodyPr>
            <a:normAutofit/>
          </a:bodyPr>
          <a:lstStyle/>
          <a:p>
            <a:pPr marL="0" indent="0">
              <a:buNone/>
            </a:pPr>
            <a:r>
              <a:rPr lang="en-US" sz="2400" b="1" dirty="0"/>
              <a:t>Technology &amp; Infrastructure</a:t>
            </a:r>
          </a:p>
          <a:p>
            <a:r>
              <a:rPr lang="en-US" sz="2400" dirty="0"/>
              <a:t>Cloud-based hosting for scalability and security.</a:t>
            </a:r>
          </a:p>
          <a:p>
            <a:r>
              <a:rPr lang="en-US" sz="2400" dirty="0"/>
              <a:t>Database management system to store insights efficiently.</a:t>
            </a:r>
          </a:p>
          <a:p>
            <a:r>
              <a:rPr lang="en-US" sz="2400" dirty="0"/>
              <a:t>User-friendly interface for seamless navigation.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27623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C679B-C0F4-3D63-6BE4-20C0C93DDD82}"/>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8E052C86-C141-A4BE-98DF-D1E30B5AD0AC}"/>
              </a:ext>
            </a:extLst>
          </p:cNvPr>
          <p:cNvSpPr>
            <a:spLocks noGrp="1"/>
          </p:cNvSpPr>
          <p:nvPr>
            <p:ph idx="1"/>
          </p:nvPr>
        </p:nvSpPr>
        <p:spPr>
          <a:xfrm>
            <a:off x="838200" y="1615440"/>
            <a:ext cx="10515600" cy="4561523"/>
          </a:xfrm>
        </p:spPr>
        <p:txBody>
          <a:bodyPr>
            <a:normAutofit fontScale="62500" lnSpcReduction="20000"/>
          </a:bodyPr>
          <a:lstStyle/>
          <a:p>
            <a:pPr marL="0" indent="0">
              <a:buNone/>
            </a:pPr>
            <a:r>
              <a:rPr lang="en-US" sz="4400" b="1" dirty="0"/>
              <a:t>Human Resources:</a:t>
            </a:r>
          </a:p>
          <a:p>
            <a:r>
              <a:rPr lang="en-US" sz="5100" dirty="0"/>
              <a:t>Product Owner – Defines vision, prioritizes features, and ensures alignment with business goals.</a:t>
            </a:r>
          </a:p>
          <a:p>
            <a:r>
              <a:rPr lang="en-US" sz="5100" dirty="0"/>
              <a:t>Project Manager – Oversees development, timelines, and stakeholder coordination.</a:t>
            </a:r>
          </a:p>
          <a:p>
            <a:r>
              <a:rPr lang="en-US" sz="5100" dirty="0"/>
              <a:t>Business Analysts – Define requirements, success metrics, and optimize workflows.</a:t>
            </a:r>
          </a:p>
          <a:p>
            <a:r>
              <a:rPr lang="en-US" sz="5100" dirty="0"/>
              <a:t> Software Developers – Develop APIs.</a:t>
            </a:r>
          </a:p>
          <a:p>
            <a:r>
              <a:rPr lang="en-US" sz="5100" dirty="0"/>
              <a:t>QA Testers – Validate system functionality, usability, and security compliance.</a:t>
            </a:r>
          </a:p>
          <a:p>
            <a:pPr marL="0" indent="0">
              <a:buNone/>
            </a:pPr>
            <a:endParaRPr lang="en-US" b="1" dirty="0"/>
          </a:p>
        </p:txBody>
      </p:sp>
    </p:spTree>
    <p:extLst>
      <p:ext uri="{BB962C8B-B14F-4D97-AF65-F5344CB8AC3E}">
        <p14:creationId xmlns:p14="http://schemas.microsoft.com/office/powerpoint/2010/main" val="3090280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A08D1-EAEA-9D1F-0150-07E76D5DB140}"/>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8D5FC4DD-CBE5-16B4-4EBB-814EDE97D6D7}"/>
              </a:ext>
            </a:extLst>
          </p:cNvPr>
          <p:cNvSpPr>
            <a:spLocks noGrp="1"/>
          </p:cNvSpPr>
          <p:nvPr>
            <p:ph idx="1"/>
          </p:nvPr>
        </p:nvSpPr>
        <p:spPr/>
        <p:txBody>
          <a:bodyPr>
            <a:normAutofit/>
          </a:bodyPr>
          <a:lstStyle/>
          <a:p>
            <a:pPr marL="0" indent="0">
              <a:buNone/>
            </a:pPr>
            <a:r>
              <a:rPr lang="en-US" sz="2400" dirty="0"/>
              <a:t>Total resources: 10</a:t>
            </a:r>
          </a:p>
          <a:p>
            <a:pPr marL="0" indent="0">
              <a:buNone/>
            </a:pPr>
            <a:r>
              <a:rPr lang="en-US" sz="2400" dirty="0"/>
              <a:t>Working hours a day = 8 hours</a:t>
            </a:r>
          </a:p>
          <a:p>
            <a:pPr marL="0" indent="0">
              <a:buNone/>
            </a:pPr>
            <a:r>
              <a:rPr lang="en-US" sz="2400" dirty="0"/>
              <a:t>Duration = 18 months = 548 days</a:t>
            </a:r>
          </a:p>
          <a:p>
            <a:pPr marL="0" indent="0">
              <a:buNone/>
            </a:pPr>
            <a:r>
              <a:rPr lang="en-US" sz="2400" dirty="0"/>
              <a:t>Exclude weekends: 156 days</a:t>
            </a:r>
          </a:p>
          <a:p>
            <a:pPr marL="0" indent="0">
              <a:buNone/>
            </a:pPr>
            <a:r>
              <a:rPr lang="en-US" sz="2400" dirty="0"/>
              <a:t>Exclude public holidays: 12 days</a:t>
            </a:r>
          </a:p>
          <a:p>
            <a:pPr marL="0" indent="0">
              <a:buNone/>
            </a:pPr>
            <a:r>
              <a:rPr lang="en-US" sz="2400" dirty="0"/>
              <a:t>Total working days: 380 days</a:t>
            </a:r>
          </a:p>
          <a:p>
            <a:pPr marL="0" indent="0">
              <a:buNone/>
            </a:pPr>
            <a:r>
              <a:rPr lang="en-US" sz="2400" dirty="0"/>
              <a:t>Approx man hours: 8 hours * 10 resources * 380 days = 30400-man hours</a:t>
            </a:r>
          </a:p>
          <a:p>
            <a:pPr marL="0" indent="0">
              <a:buNone/>
            </a:pPr>
            <a:endParaRPr lang="en-US" sz="2400" dirty="0"/>
          </a:p>
        </p:txBody>
      </p:sp>
    </p:spTree>
    <p:extLst>
      <p:ext uri="{BB962C8B-B14F-4D97-AF65-F5344CB8AC3E}">
        <p14:creationId xmlns:p14="http://schemas.microsoft.com/office/powerpoint/2010/main" val="1343484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43FF2-7950-2D1E-ECAA-C863A373426A}"/>
              </a:ext>
            </a:extLst>
          </p:cNvPr>
          <p:cNvSpPr>
            <a:spLocks noGrp="1"/>
          </p:cNvSpPr>
          <p:nvPr>
            <p:ph type="title"/>
          </p:nvPr>
        </p:nvSpPr>
        <p:spPr/>
        <p:txBody>
          <a:bodyPr/>
          <a:lstStyle/>
          <a:p>
            <a:r>
              <a:rPr lang="en-US" dirty="0"/>
              <a:t>Risk:</a:t>
            </a:r>
          </a:p>
        </p:txBody>
      </p:sp>
      <p:sp>
        <p:nvSpPr>
          <p:cNvPr id="3" name="Content Placeholder 2">
            <a:extLst>
              <a:ext uri="{FF2B5EF4-FFF2-40B4-BE49-F238E27FC236}">
                <a16:creationId xmlns:a16="http://schemas.microsoft.com/office/drawing/2014/main" id="{7E062419-9D9A-435B-7F7F-FC93BB0655C4}"/>
              </a:ext>
            </a:extLst>
          </p:cNvPr>
          <p:cNvSpPr>
            <a:spLocks noGrp="1"/>
          </p:cNvSpPr>
          <p:nvPr>
            <p:ph idx="1"/>
          </p:nvPr>
        </p:nvSpPr>
        <p:spPr/>
        <p:txBody>
          <a:bodyPr/>
          <a:lstStyle/>
          <a:p>
            <a:r>
              <a:rPr lang="en-US" sz="2400" dirty="0"/>
              <a:t>Technical Failures – Downtime or system inefficiencies</a:t>
            </a:r>
          </a:p>
          <a:p>
            <a:r>
              <a:rPr lang="en-US" sz="2400" dirty="0"/>
              <a:t>Technical Risks: Compatibility challenges between Talon and existing telecom infrastructure.</a:t>
            </a:r>
          </a:p>
          <a:p>
            <a:r>
              <a:rPr lang="en-US" sz="2400" dirty="0"/>
              <a:t>Operational Risks: Inadequate user adoption due to lack of awareness or training.</a:t>
            </a:r>
          </a:p>
          <a:p>
            <a:r>
              <a:rPr lang="en-US" sz="2400" dirty="0"/>
              <a:t>Regulatory Risks: Compliance challenges in discounting frameworks.</a:t>
            </a:r>
          </a:p>
          <a:p>
            <a:r>
              <a:rPr lang="en-US" sz="2400" dirty="0"/>
              <a:t>Performance Risks: Slow response times due to heavy rule execution loads.</a:t>
            </a:r>
          </a:p>
          <a:p>
            <a:endParaRPr lang="en-US" sz="2400" dirty="0"/>
          </a:p>
          <a:p>
            <a:pPr marL="0" indent="0">
              <a:buNone/>
            </a:pPr>
            <a:endParaRPr lang="en-US" dirty="0"/>
          </a:p>
        </p:txBody>
      </p:sp>
    </p:spTree>
    <p:extLst>
      <p:ext uri="{BB962C8B-B14F-4D97-AF65-F5344CB8AC3E}">
        <p14:creationId xmlns:p14="http://schemas.microsoft.com/office/powerpoint/2010/main" val="3012778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F76D8-32C6-AED0-8588-E39F3A3E7590}"/>
              </a:ext>
            </a:extLst>
          </p:cNvPr>
          <p:cNvSpPr>
            <a:spLocks noGrp="1"/>
          </p:cNvSpPr>
          <p:nvPr>
            <p:ph type="title"/>
          </p:nvPr>
        </p:nvSpPr>
        <p:spPr/>
        <p:txBody>
          <a:bodyPr/>
          <a:lstStyle/>
          <a:p>
            <a:r>
              <a:rPr lang="en-US" dirty="0"/>
              <a:t>Dependencies:</a:t>
            </a:r>
            <a:endParaRPr lang="en-US" b="1" dirty="0"/>
          </a:p>
        </p:txBody>
      </p:sp>
      <p:sp>
        <p:nvSpPr>
          <p:cNvPr id="3" name="Content Placeholder 2">
            <a:extLst>
              <a:ext uri="{FF2B5EF4-FFF2-40B4-BE49-F238E27FC236}">
                <a16:creationId xmlns:a16="http://schemas.microsoft.com/office/drawing/2014/main" id="{669E7AD0-5C3D-0699-CE2B-D987BE4F89FB}"/>
              </a:ext>
            </a:extLst>
          </p:cNvPr>
          <p:cNvSpPr>
            <a:spLocks noGrp="1"/>
          </p:cNvSpPr>
          <p:nvPr>
            <p:ph idx="1"/>
          </p:nvPr>
        </p:nvSpPr>
        <p:spPr/>
        <p:txBody>
          <a:bodyPr/>
          <a:lstStyle/>
          <a:p>
            <a:r>
              <a:rPr lang="en-US" sz="2400" dirty="0"/>
              <a:t>Stable API availability from Talon.</a:t>
            </a:r>
          </a:p>
          <a:p>
            <a:r>
              <a:rPr lang="en-US" sz="2400" dirty="0"/>
              <a:t>Alignment of telecom application architecture with Talon’s integration framework.</a:t>
            </a:r>
          </a:p>
          <a:p>
            <a:r>
              <a:rPr lang="en-US" sz="2400" dirty="0"/>
              <a:t>Coordination between business and technical teams for rule creation and execution.</a:t>
            </a:r>
          </a:p>
          <a:p>
            <a:r>
              <a:rPr lang="en-US" sz="2400" dirty="0"/>
              <a:t>Effective testing to prevent production errors.</a:t>
            </a:r>
          </a:p>
          <a:p>
            <a:endParaRPr lang="en-US" sz="2400" dirty="0"/>
          </a:p>
          <a:p>
            <a:endParaRPr lang="en-US" dirty="0"/>
          </a:p>
        </p:txBody>
      </p:sp>
    </p:spTree>
    <p:extLst>
      <p:ext uri="{BB962C8B-B14F-4D97-AF65-F5344CB8AC3E}">
        <p14:creationId xmlns:p14="http://schemas.microsoft.com/office/powerpoint/2010/main" val="2025088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87BC-CA0A-7A73-6643-1CC28D9DFFE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211EAA-A44C-3824-6EC9-04D871847336}"/>
              </a:ext>
            </a:extLst>
          </p:cNvPr>
          <p:cNvSpPr>
            <a:spLocks noGrp="1"/>
          </p:cNvSpPr>
          <p:nvPr>
            <p:ph idx="1"/>
          </p:nvPr>
        </p:nvSpPr>
        <p:spPr/>
        <p:txBody>
          <a:bodyPr>
            <a:normAutofit/>
          </a:bodyPr>
          <a:lstStyle/>
          <a:p>
            <a:pPr marL="0" indent="0" algn="ctr">
              <a:buNone/>
            </a:pPr>
            <a:r>
              <a:rPr lang="en-US" sz="4800" dirty="0"/>
              <a:t>Thank you</a:t>
            </a:r>
          </a:p>
        </p:txBody>
      </p:sp>
    </p:spTree>
    <p:extLst>
      <p:ext uri="{BB962C8B-B14F-4D97-AF65-F5344CB8AC3E}">
        <p14:creationId xmlns:p14="http://schemas.microsoft.com/office/powerpoint/2010/main" val="1347912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FA490-FD5F-83BB-14D7-D7FF98F99020}"/>
              </a:ext>
            </a:extLst>
          </p:cNvPr>
          <p:cNvSpPr>
            <a:spLocks noGrp="1"/>
          </p:cNvSpPr>
          <p:nvPr>
            <p:ph type="title"/>
          </p:nvPr>
        </p:nvSpPr>
        <p:spPr/>
        <p:txBody>
          <a:bodyPr/>
          <a:lstStyle/>
          <a:p>
            <a:r>
              <a:rPr lang="en-US" dirty="0"/>
              <a:t>Situation/Problem/Opportunity:</a:t>
            </a:r>
          </a:p>
        </p:txBody>
      </p:sp>
      <p:sp>
        <p:nvSpPr>
          <p:cNvPr id="3" name="Content Placeholder 2">
            <a:extLst>
              <a:ext uri="{FF2B5EF4-FFF2-40B4-BE49-F238E27FC236}">
                <a16:creationId xmlns:a16="http://schemas.microsoft.com/office/drawing/2014/main" id="{085981EC-BC2C-628C-5D46-D748E37541C0}"/>
              </a:ext>
            </a:extLst>
          </p:cNvPr>
          <p:cNvSpPr>
            <a:spLocks noGrp="1"/>
          </p:cNvSpPr>
          <p:nvPr>
            <p:ph idx="1"/>
          </p:nvPr>
        </p:nvSpPr>
        <p:spPr/>
        <p:txBody>
          <a:bodyPr>
            <a:normAutofit/>
          </a:bodyPr>
          <a:lstStyle/>
          <a:p>
            <a:pPr>
              <a:buNone/>
            </a:pPr>
            <a:r>
              <a:rPr lang="en-US" sz="2400" b="1" dirty="0"/>
              <a:t>Current Challenges:</a:t>
            </a:r>
          </a:p>
          <a:p>
            <a:pPr>
              <a:buFont typeface="Arial" panose="020B0604020202020204" pitchFamily="34" charset="0"/>
              <a:buChar char="•"/>
            </a:pPr>
            <a:r>
              <a:rPr lang="en-US" sz="2400" dirty="0"/>
              <a:t>Telecom providers often struggle with manual, static discounting methods that may not be effectively personalized or dynamic.</a:t>
            </a:r>
          </a:p>
          <a:p>
            <a:pPr>
              <a:buFont typeface="Arial" panose="020B0604020202020204" pitchFamily="34" charset="0"/>
              <a:buChar char="•"/>
            </a:pPr>
            <a:r>
              <a:rPr lang="en-US" sz="2400" dirty="0"/>
              <a:t>Customers expect real-time, customized promotions tailored to their usage and preferences.</a:t>
            </a:r>
          </a:p>
          <a:p>
            <a:pPr>
              <a:buFont typeface="Arial" panose="020B0604020202020204" pitchFamily="34" charset="0"/>
              <a:buChar char="•"/>
            </a:pPr>
            <a:r>
              <a:rPr lang="en-US" sz="2400" dirty="0"/>
              <a:t>Marketing teams face challenges in efficiently managing and automating promotional campaigns.</a:t>
            </a:r>
          </a:p>
          <a:p>
            <a:pPr marL="0" indent="0">
              <a:buNone/>
            </a:pPr>
            <a:r>
              <a:rPr lang="en-US" sz="2400" b="1" dirty="0"/>
              <a:t>Problem: </a:t>
            </a:r>
          </a:p>
          <a:p>
            <a:pPr>
              <a:buFont typeface="Arial" panose="020B0604020202020204" pitchFamily="34" charset="0"/>
              <a:buChar char="•"/>
            </a:pPr>
            <a:r>
              <a:rPr lang="en-US" sz="2400" dirty="0"/>
              <a:t>Lack of personalization decreases customer engagement and retention.</a:t>
            </a:r>
          </a:p>
          <a:p>
            <a:pPr>
              <a:buFont typeface="Arial" panose="020B0604020202020204" pitchFamily="34" charset="0"/>
              <a:buChar char="•"/>
            </a:pPr>
            <a:r>
              <a:rPr lang="en-US" sz="2400" dirty="0"/>
              <a:t>High operational costs due to manual intervention in setting up promotions.</a:t>
            </a:r>
          </a:p>
          <a:p>
            <a:pPr marL="0" indent="0">
              <a:buNone/>
            </a:pPr>
            <a:endParaRPr lang="en-US" sz="2400" b="1" dirty="0"/>
          </a:p>
          <a:p>
            <a:pPr marL="0" indent="0">
              <a:buNone/>
            </a:pPr>
            <a:endParaRPr lang="en-US" sz="2400" b="1" dirty="0"/>
          </a:p>
          <a:p>
            <a:pPr marL="0" indent="0">
              <a:buNone/>
            </a:pPr>
            <a:endParaRPr lang="en-US" sz="2400" dirty="0"/>
          </a:p>
          <a:p>
            <a:endParaRPr lang="en-US" sz="2400" dirty="0"/>
          </a:p>
        </p:txBody>
      </p:sp>
    </p:spTree>
    <p:extLst>
      <p:ext uri="{BB962C8B-B14F-4D97-AF65-F5344CB8AC3E}">
        <p14:creationId xmlns:p14="http://schemas.microsoft.com/office/powerpoint/2010/main" val="313883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5D54B-1A8E-43E0-3164-C02A45FD3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8C18F2-277C-BF25-C548-502EA1C4B96C}"/>
              </a:ext>
            </a:extLst>
          </p:cNvPr>
          <p:cNvSpPr>
            <a:spLocks noGrp="1"/>
          </p:cNvSpPr>
          <p:nvPr>
            <p:ph type="title"/>
          </p:nvPr>
        </p:nvSpPr>
        <p:spPr/>
        <p:txBody>
          <a:bodyPr/>
          <a:lstStyle/>
          <a:p>
            <a:r>
              <a:rPr lang="en-US" dirty="0"/>
              <a:t>Situation/Problem/Opportunity:</a:t>
            </a:r>
          </a:p>
        </p:txBody>
      </p:sp>
      <p:sp>
        <p:nvSpPr>
          <p:cNvPr id="3" name="Content Placeholder 2">
            <a:extLst>
              <a:ext uri="{FF2B5EF4-FFF2-40B4-BE49-F238E27FC236}">
                <a16:creationId xmlns:a16="http://schemas.microsoft.com/office/drawing/2014/main" id="{295E7D6B-C44B-F2B7-8D97-8FE67891F235}"/>
              </a:ext>
            </a:extLst>
          </p:cNvPr>
          <p:cNvSpPr>
            <a:spLocks noGrp="1"/>
          </p:cNvSpPr>
          <p:nvPr>
            <p:ph idx="1"/>
          </p:nvPr>
        </p:nvSpPr>
        <p:spPr/>
        <p:txBody>
          <a:bodyPr/>
          <a:lstStyle/>
          <a:p>
            <a:pPr>
              <a:buNone/>
            </a:pPr>
            <a:r>
              <a:rPr lang="en-US" sz="2400" b="1" dirty="0"/>
              <a:t>Opportunity:</a:t>
            </a:r>
          </a:p>
          <a:p>
            <a:pPr marL="0" indent="0">
              <a:buNone/>
            </a:pPr>
            <a:r>
              <a:rPr lang="en-US" sz="2400" dirty="0"/>
              <a:t>Talon, a rule-based promotion engine, enables dynamic campaign creation with: </a:t>
            </a:r>
          </a:p>
          <a:p>
            <a:pPr>
              <a:buFont typeface="Arial" panose="020B0604020202020204" pitchFamily="34" charset="0"/>
              <a:buChar char="•"/>
            </a:pPr>
            <a:r>
              <a:rPr lang="en-US" sz="2400" dirty="0"/>
              <a:t>Personalized discounts tailored to specific customer profiles.</a:t>
            </a:r>
          </a:p>
          <a:p>
            <a:pPr>
              <a:buFont typeface="Arial" panose="020B0604020202020204" pitchFamily="34" charset="0"/>
              <a:buChar char="•"/>
            </a:pPr>
            <a:r>
              <a:rPr lang="en-US" sz="2400" dirty="0"/>
              <a:t>Automated execution of promotions without requiring continuous manual intervention.</a:t>
            </a:r>
          </a:p>
          <a:p>
            <a:pPr>
              <a:buFont typeface="Arial" panose="020B0604020202020204" pitchFamily="34" charset="0"/>
              <a:buChar char="•"/>
            </a:pPr>
            <a:r>
              <a:rPr lang="en-US" sz="2400" dirty="0"/>
              <a:t>Real-time rule application, enhancing customer experience and operational efficiency.</a:t>
            </a:r>
          </a:p>
          <a:p>
            <a:pPr>
              <a:buFont typeface="Arial" panose="020B0604020202020204" pitchFamily="34" charset="0"/>
              <a:buChar char="•"/>
            </a:pPr>
            <a:endParaRPr lang="en-US" sz="2400" dirty="0"/>
          </a:p>
          <a:p>
            <a:pPr>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214074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7CFB8-1CCC-6B2C-63A7-B73718022F76}"/>
              </a:ext>
            </a:extLst>
          </p:cNvPr>
          <p:cNvSpPr>
            <a:spLocks noGrp="1"/>
          </p:cNvSpPr>
          <p:nvPr>
            <p:ph type="title"/>
          </p:nvPr>
        </p:nvSpPr>
        <p:spPr/>
        <p:txBody>
          <a:bodyPr/>
          <a:lstStyle/>
          <a:p>
            <a:r>
              <a:rPr lang="en-US" dirty="0"/>
              <a:t>Purpose Statement (Goals):</a:t>
            </a:r>
          </a:p>
        </p:txBody>
      </p:sp>
      <p:sp>
        <p:nvSpPr>
          <p:cNvPr id="3" name="Content Placeholder 2">
            <a:extLst>
              <a:ext uri="{FF2B5EF4-FFF2-40B4-BE49-F238E27FC236}">
                <a16:creationId xmlns:a16="http://schemas.microsoft.com/office/drawing/2014/main" id="{6DE9D19B-6B99-29ED-8FB0-63F693448150}"/>
              </a:ext>
            </a:extLst>
          </p:cNvPr>
          <p:cNvSpPr>
            <a:spLocks noGrp="1"/>
          </p:cNvSpPr>
          <p:nvPr>
            <p:ph idx="1"/>
          </p:nvPr>
        </p:nvSpPr>
        <p:spPr/>
        <p:txBody>
          <a:bodyPr>
            <a:normAutofit/>
          </a:bodyPr>
          <a:lstStyle/>
          <a:p>
            <a:r>
              <a:rPr lang="en-US" sz="2400" dirty="0"/>
              <a:t>Implement Talon to streamline campaign creation and discount rule management.</a:t>
            </a:r>
          </a:p>
          <a:p>
            <a:r>
              <a:rPr lang="en-US" sz="2400" dirty="0"/>
              <a:t>Enhance the ability to offer personalized, rule-based promotions.</a:t>
            </a:r>
          </a:p>
          <a:p>
            <a:r>
              <a:rPr lang="en-US" sz="2400" dirty="0"/>
              <a:t>Improve customer satisfaction and competitive edge in the telecom market.</a:t>
            </a:r>
          </a:p>
          <a:p>
            <a:pPr marL="0" indent="0">
              <a:buNone/>
            </a:pPr>
            <a:endParaRPr lang="en-US" dirty="0"/>
          </a:p>
        </p:txBody>
      </p:sp>
    </p:spTree>
    <p:extLst>
      <p:ext uri="{BB962C8B-B14F-4D97-AF65-F5344CB8AC3E}">
        <p14:creationId xmlns:p14="http://schemas.microsoft.com/office/powerpoint/2010/main" val="398008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8BC0-76E4-1922-DC56-C2044BDCA16A}"/>
              </a:ext>
            </a:extLst>
          </p:cNvPr>
          <p:cNvSpPr>
            <a:spLocks noGrp="1"/>
          </p:cNvSpPr>
          <p:nvPr>
            <p:ph type="title"/>
          </p:nvPr>
        </p:nvSpPr>
        <p:spPr/>
        <p:txBody>
          <a:bodyPr/>
          <a:lstStyle/>
          <a:p>
            <a:r>
              <a:rPr lang="en-US" dirty="0"/>
              <a:t>Project Objectives:</a:t>
            </a:r>
          </a:p>
        </p:txBody>
      </p:sp>
      <p:sp>
        <p:nvSpPr>
          <p:cNvPr id="3" name="Content Placeholder 2">
            <a:extLst>
              <a:ext uri="{FF2B5EF4-FFF2-40B4-BE49-F238E27FC236}">
                <a16:creationId xmlns:a16="http://schemas.microsoft.com/office/drawing/2014/main" id="{ECC7DBB2-FFA8-2BD2-5AFC-96027423FEDE}"/>
              </a:ext>
            </a:extLst>
          </p:cNvPr>
          <p:cNvSpPr>
            <a:spLocks noGrp="1"/>
          </p:cNvSpPr>
          <p:nvPr>
            <p:ph idx="1"/>
          </p:nvPr>
        </p:nvSpPr>
        <p:spPr/>
        <p:txBody>
          <a:bodyPr>
            <a:normAutofit/>
          </a:bodyPr>
          <a:lstStyle/>
          <a:p>
            <a:r>
              <a:rPr lang="en-US" sz="2400" dirty="0"/>
              <a:t>Integrate Talon into the telecom application to enable seamless campaign creation and automation.</a:t>
            </a:r>
          </a:p>
          <a:p>
            <a:r>
              <a:rPr lang="en-US" sz="2400" dirty="0"/>
              <a:t>Ensure rule-based promotions are aligned with business objectives to maximize customer value.</a:t>
            </a:r>
          </a:p>
          <a:p>
            <a:r>
              <a:rPr lang="en-US" sz="2400" dirty="0"/>
              <a:t>Implement a scalable solution that can adapt to evolving business requirements.</a:t>
            </a:r>
          </a:p>
          <a:p>
            <a:r>
              <a:rPr lang="en-US" sz="2400" dirty="0"/>
              <a:t>Reduce manual workload in marketing operations.</a:t>
            </a:r>
          </a:p>
          <a:p>
            <a:r>
              <a:rPr lang="en-US" sz="2400" dirty="0"/>
              <a:t>Ensure compatibility with existing telecom infrastructure while allowing flexibility for future modifications.</a:t>
            </a:r>
          </a:p>
          <a:p>
            <a:endParaRPr lang="en-US" sz="2400" dirty="0"/>
          </a:p>
          <a:p>
            <a:pPr>
              <a:buFont typeface="Wingdings" panose="05000000000000000000" pitchFamily="2" charset="2"/>
              <a:buChar char="§"/>
            </a:pPr>
            <a:endParaRPr lang="en-US" dirty="0"/>
          </a:p>
          <a:p>
            <a:pPr>
              <a:buFont typeface="Wingdings" panose="05000000000000000000" pitchFamily="2" charset="2"/>
              <a:buChar char="§"/>
            </a:pPr>
            <a:endParaRPr lang="en-US" dirty="0"/>
          </a:p>
          <a:p>
            <a:pPr>
              <a:buFont typeface="Wingdings" panose="05000000000000000000" pitchFamily="2" charset="2"/>
              <a:buChar char="§"/>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0800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61133-EB22-CDE3-22A7-BACEB8B047DE}"/>
              </a:ext>
            </a:extLst>
          </p:cNvPr>
          <p:cNvSpPr>
            <a:spLocks noGrp="1"/>
          </p:cNvSpPr>
          <p:nvPr>
            <p:ph type="title"/>
          </p:nvPr>
        </p:nvSpPr>
        <p:spPr/>
        <p:txBody>
          <a:bodyPr/>
          <a:lstStyle/>
          <a:p>
            <a:r>
              <a:rPr lang="en-US" dirty="0"/>
              <a:t>Success Criteria:</a:t>
            </a:r>
          </a:p>
        </p:txBody>
      </p:sp>
      <p:sp>
        <p:nvSpPr>
          <p:cNvPr id="3" name="Content Placeholder 2">
            <a:extLst>
              <a:ext uri="{FF2B5EF4-FFF2-40B4-BE49-F238E27FC236}">
                <a16:creationId xmlns:a16="http://schemas.microsoft.com/office/drawing/2014/main" id="{65C17884-A039-EF09-91E8-E0DF07039EC8}"/>
              </a:ext>
            </a:extLst>
          </p:cNvPr>
          <p:cNvSpPr>
            <a:spLocks noGrp="1"/>
          </p:cNvSpPr>
          <p:nvPr>
            <p:ph idx="1"/>
          </p:nvPr>
        </p:nvSpPr>
        <p:spPr/>
        <p:txBody>
          <a:bodyPr>
            <a:normAutofit lnSpcReduction="10000"/>
          </a:bodyPr>
          <a:lstStyle/>
          <a:p>
            <a:r>
              <a:rPr lang="en-US" dirty="0"/>
              <a:t>Reduction in manual effort for promotion setup by 90%.</a:t>
            </a:r>
          </a:p>
          <a:p>
            <a:r>
              <a:rPr lang="en-US" dirty="0"/>
              <a:t>Increase in customer acquisition/retention due to effective discount strategies.</a:t>
            </a:r>
          </a:p>
          <a:p>
            <a:r>
              <a:rPr lang="en-US" dirty="0"/>
              <a:t>Seamless API integration with minimal downtime for implementation.</a:t>
            </a:r>
          </a:p>
          <a:p>
            <a:r>
              <a:rPr lang="en-US" dirty="0"/>
              <a:t>Efficient rule execution verified through test cases and user acceptance testing.</a:t>
            </a:r>
          </a:p>
          <a:p>
            <a:r>
              <a:rPr lang="en-US" dirty="0"/>
              <a:t>Improved customer satisfaction and engagement.</a:t>
            </a:r>
          </a:p>
          <a:p>
            <a:r>
              <a:rPr lang="en-US" dirty="0"/>
              <a:t>Enhanced decision-making based on analytical insights from the promotion engine.</a:t>
            </a:r>
          </a:p>
          <a:p>
            <a:endParaRPr lang="en-US" dirty="0"/>
          </a:p>
          <a:p>
            <a:pPr marL="0" indent="0">
              <a:buNone/>
            </a:pPr>
            <a:endParaRPr lang="en-US" dirty="0"/>
          </a:p>
        </p:txBody>
      </p:sp>
    </p:spTree>
    <p:extLst>
      <p:ext uri="{BB962C8B-B14F-4D97-AF65-F5344CB8AC3E}">
        <p14:creationId xmlns:p14="http://schemas.microsoft.com/office/powerpoint/2010/main" val="1966709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16FE7-5F93-B1FE-F13B-AF0411AC16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752FDC-39B2-703B-A425-CB94B8CC6FF7}"/>
              </a:ext>
            </a:extLst>
          </p:cNvPr>
          <p:cNvSpPr>
            <a:spLocks noGrp="1"/>
          </p:cNvSpPr>
          <p:nvPr>
            <p:ph type="title"/>
          </p:nvPr>
        </p:nvSpPr>
        <p:spPr/>
        <p:txBody>
          <a:bodyPr/>
          <a:lstStyle/>
          <a:p>
            <a:r>
              <a:rPr lang="en-US" dirty="0"/>
              <a:t>Methods/Approach:</a:t>
            </a:r>
          </a:p>
        </p:txBody>
      </p:sp>
      <p:sp>
        <p:nvSpPr>
          <p:cNvPr id="3" name="Content Placeholder 2">
            <a:extLst>
              <a:ext uri="{FF2B5EF4-FFF2-40B4-BE49-F238E27FC236}">
                <a16:creationId xmlns:a16="http://schemas.microsoft.com/office/drawing/2014/main" id="{4809261A-AD15-2EAD-26E4-99DB1BCC1A93}"/>
              </a:ext>
            </a:extLst>
          </p:cNvPr>
          <p:cNvSpPr>
            <a:spLocks noGrp="1"/>
          </p:cNvSpPr>
          <p:nvPr>
            <p:ph idx="1"/>
          </p:nvPr>
        </p:nvSpPr>
        <p:spPr/>
        <p:txBody>
          <a:bodyPr>
            <a:normAutofit/>
          </a:bodyPr>
          <a:lstStyle/>
          <a:p>
            <a:pPr marL="0" indent="0">
              <a:buNone/>
            </a:pPr>
            <a:r>
              <a:rPr lang="en-US" sz="2000" dirty="0"/>
              <a:t>Scrum can be effectively applied to the integration of Talon into a telecom project</a:t>
            </a:r>
            <a:r>
              <a:rPr lang="en-US" sz="2000"/>
              <a:t>, e</a:t>
            </a: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946536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C4766-7456-829B-DD00-AFAA00155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83B7FC-B431-8B61-A56C-B39C92935EB2}"/>
              </a:ext>
            </a:extLst>
          </p:cNvPr>
          <p:cNvSpPr>
            <a:spLocks noGrp="1"/>
          </p:cNvSpPr>
          <p:nvPr>
            <p:ph type="title"/>
          </p:nvPr>
        </p:nvSpPr>
        <p:spPr/>
        <p:txBody>
          <a:bodyPr/>
          <a:lstStyle/>
          <a:p>
            <a:r>
              <a:rPr lang="en-US" dirty="0"/>
              <a:t>Methods/Approach:</a:t>
            </a:r>
          </a:p>
        </p:txBody>
      </p:sp>
      <p:sp>
        <p:nvSpPr>
          <p:cNvPr id="3" name="Content Placeholder 2">
            <a:extLst>
              <a:ext uri="{FF2B5EF4-FFF2-40B4-BE49-F238E27FC236}">
                <a16:creationId xmlns:a16="http://schemas.microsoft.com/office/drawing/2014/main" id="{06138347-3AA4-02C5-EE2A-65B2834F1696}"/>
              </a:ext>
            </a:extLst>
          </p:cNvPr>
          <p:cNvSpPr>
            <a:spLocks noGrp="1"/>
          </p:cNvSpPr>
          <p:nvPr>
            <p:ph idx="1"/>
          </p:nvPr>
        </p:nvSpPr>
        <p:spPr/>
        <p:txBody>
          <a:bodyPr>
            <a:normAutofit/>
          </a:bodyPr>
          <a:lstStyle/>
          <a:p>
            <a:pPr marL="0" indent="0">
              <a:buNone/>
            </a:pPr>
            <a:r>
              <a:rPr lang="en-US" sz="2000" dirty="0"/>
              <a:t>Scrum can be effectively applied to the integration of Talon into a telecom project, ensuring agility, collaboration, and iterative progress. Here’s how Scrum principles align with this integration:</a:t>
            </a:r>
          </a:p>
          <a:p>
            <a:pPr marL="0" indent="0">
              <a:buNone/>
            </a:pPr>
            <a:r>
              <a:rPr lang="en-US" sz="2000" b="1" dirty="0"/>
              <a:t>1. Scrum Roles in Talon Integration</a:t>
            </a:r>
          </a:p>
          <a:p>
            <a:pPr marL="0" indent="0">
              <a:buNone/>
            </a:pPr>
            <a:r>
              <a:rPr lang="en-US" sz="2000" dirty="0"/>
              <a:t>• </a:t>
            </a:r>
            <a:r>
              <a:rPr lang="en-US" sz="2000" b="1" dirty="0"/>
              <a:t>Product Owner: </a:t>
            </a:r>
            <a:r>
              <a:rPr lang="en-US" sz="2000" dirty="0"/>
              <a:t>Defines the integration goals, ensuring Talon’s features align with telecom business needs.</a:t>
            </a:r>
          </a:p>
          <a:p>
            <a:pPr marL="0" indent="0">
              <a:buNone/>
            </a:pPr>
            <a:r>
              <a:rPr lang="en-US" sz="2000" dirty="0"/>
              <a:t>• </a:t>
            </a:r>
            <a:r>
              <a:rPr lang="en-US" sz="2000" b="1" dirty="0"/>
              <a:t>Scrum Master</a:t>
            </a:r>
            <a:r>
              <a:rPr lang="en-US" sz="2000" dirty="0"/>
              <a:t>: Facilitates the process, removes obstacles, and ensures smooth collaboration between telecom engineers and Talon specialists.</a:t>
            </a:r>
          </a:p>
          <a:p>
            <a:pPr marL="0" indent="0">
              <a:buNone/>
            </a:pPr>
            <a:r>
              <a:rPr lang="en-US" sz="2000" dirty="0"/>
              <a:t>• </a:t>
            </a:r>
            <a:r>
              <a:rPr lang="en-US" sz="2000" b="1" dirty="0"/>
              <a:t>Development Team: </a:t>
            </a:r>
            <a:r>
              <a:rPr lang="en-US" sz="2000" dirty="0"/>
              <a:t>Includes telecom engineers, software developers, and Talon integration experts working together to implement the solution.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34082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66759-5201-0EBD-681B-AB6F20080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37B738-D26A-7C43-1FB2-8D4804263D54}"/>
              </a:ext>
            </a:extLst>
          </p:cNvPr>
          <p:cNvSpPr>
            <a:spLocks noGrp="1"/>
          </p:cNvSpPr>
          <p:nvPr>
            <p:ph type="title"/>
          </p:nvPr>
        </p:nvSpPr>
        <p:spPr/>
        <p:txBody>
          <a:bodyPr/>
          <a:lstStyle/>
          <a:p>
            <a:r>
              <a:rPr lang="en-US" dirty="0"/>
              <a:t>Methods/Approach:</a:t>
            </a:r>
          </a:p>
        </p:txBody>
      </p:sp>
      <p:sp>
        <p:nvSpPr>
          <p:cNvPr id="3" name="Content Placeholder 2">
            <a:extLst>
              <a:ext uri="{FF2B5EF4-FFF2-40B4-BE49-F238E27FC236}">
                <a16:creationId xmlns:a16="http://schemas.microsoft.com/office/drawing/2014/main" id="{8061C023-2029-75DB-8DC7-270A4BFA8081}"/>
              </a:ext>
            </a:extLst>
          </p:cNvPr>
          <p:cNvSpPr>
            <a:spLocks noGrp="1"/>
          </p:cNvSpPr>
          <p:nvPr>
            <p:ph idx="1"/>
          </p:nvPr>
        </p:nvSpPr>
        <p:spPr/>
        <p:txBody>
          <a:bodyPr>
            <a:normAutofit/>
          </a:bodyPr>
          <a:lstStyle/>
          <a:p>
            <a:pPr marL="0" marR="0">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2. Scrum Events for Talon Integration</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Sprint Planning</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The team selects integration tasks, such as API setup, authentication, and data synchronization.</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Daily Stand-ups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Developers discuss progress on integrating Talon’s API with telecom systems.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Sprint Review</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Demonstrates completed integration features, such as customer session tracking or campaign automation.</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Sprint Retrospective</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Evaluates challenges faced during integration and improves future sprints.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84522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33452eca-a7d8-4aaa-8940-a248e46e9ad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A4F5E224D8D5443A35A94651E01F3DF" ma:contentTypeVersion="14" ma:contentTypeDescription="Create a new document." ma:contentTypeScope="" ma:versionID="385101bf5da2bbfa2a4f94141d27b7fc">
  <xsd:schema xmlns:xsd="http://www.w3.org/2001/XMLSchema" xmlns:xs="http://www.w3.org/2001/XMLSchema" xmlns:p="http://schemas.microsoft.com/office/2006/metadata/properties" xmlns:ns3="33452eca-a7d8-4aaa-8940-a248e46e9ade" xmlns:ns4="e3c50a05-4d29-4c7f-9345-074a13228e36" targetNamespace="http://schemas.microsoft.com/office/2006/metadata/properties" ma:root="true" ma:fieldsID="052444cae218cdc47d160c269297591c" ns3:_="" ns4:_="">
    <xsd:import namespace="33452eca-a7d8-4aaa-8940-a248e46e9ade"/>
    <xsd:import namespace="e3c50a05-4d29-4c7f-9345-074a13228e3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OCR" minOccurs="0"/>
                <xsd:element ref="ns3:MediaServiceGenerationTime" minOccurs="0"/>
                <xsd:element ref="ns3:MediaServiceEventHashCode" minOccurs="0"/>
                <xsd:element ref="ns3:_activity" minOccurs="0"/>
                <xsd:element ref="ns3:MediaServiceObjectDetectorVersions" minOccurs="0"/>
                <xsd:element ref="ns3:MediaServiceSearchPropertie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452eca-a7d8-4aaa-8940-a248e46e9a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c50a05-4d29-4c7f-9345-074a13228e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97D6FC-75C8-4FEA-BD2F-CE4CCC669868}">
  <ds:schemaRefs>
    <ds:schemaRef ds:uri="http://schemas.microsoft.com/sharepoint/v3/contenttype/forms"/>
  </ds:schemaRefs>
</ds:datastoreItem>
</file>

<file path=customXml/itemProps2.xml><?xml version="1.0" encoding="utf-8"?>
<ds:datastoreItem xmlns:ds="http://schemas.openxmlformats.org/officeDocument/2006/customXml" ds:itemID="{522C673E-B9E2-4696-B565-560FB13E50D8}">
  <ds:schemaRefs>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www.w3.org/XML/1998/namespace"/>
    <ds:schemaRef ds:uri="33452eca-a7d8-4aaa-8940-a248e46e9ade"/>
    <ds:schemaRef ds:uri="http://purl.org/dc/terms/"/>
    <ds:schemaRef ds:uri="http://schemas.openxmlformats.org/package/2006/metadata/core-properties"/>
    <ds:schemaRef ds:uri="e3c50a05-4d29-4c7f-9345-074a13228e36"/>
    <ds:schemaRef ds:uri="http://purl.org/dc/dcmitype/"/>
  </ds:schemaRefs>
</ds:datastoreItem>
</file>

<file path=customXml/itemProps3.xml><?xml version="1.0" encoding="utf-8"?>
<ds:datastoreItem xmlns:ds="http://schemas.openxmlformats.org/officeDocument/2006/customXml" ds:itemID="{094B6FDD-0AA9-44AC-AAD4-EF211E462A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452eca-a7d8-4aaa-8940-a248e46e9ade"/>
    <ds:schemaRef ds:uri="e3c50a05-4d29-4c7f-9345-074a13228e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emplate/>
  <TotalTime>513</TotalTime>
  <Words>887</Words>
  <Application>Microsoft Office PowerPoint</Application>
  <PresentationFormat>Widescreen</PresentationFormat>
  <Paragraphs>97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Calibri</vt:lpstr>
      <vt:lpstr>Symbol</vt:lpstr>
      <vt:lpstr>Wingdings</vt:lpstr>
      <vt:lpstr>Office Theme</vt:lpstr>
      <vt:lpstr>Project Title: Talon Promotion engine</vt:lpstr>
      <vt:lpstr>Situation/Problem/Opportunity:</vt:lpstr>
      <vt:lpstr>Situation/Problem/Opportunity:</vt:lpstr>
      <vt:lpstr>Purpose Statement (Goals):</vt:lpstr>
      <vt:lpstr>Project Objectives:</vt:lpstr>
      <vt:lpstr>Success Criteria:</vt:lpstr>
      <vt:lpstr>Methods/Approach:</vt:lpstr>
      <vt:lpstr>Methods/Approach:</vt:lpstr>
      <vt:lpstr>Methods/Approach:</vt:lpstr>
      <vt:lpstr>Methods/Approach:</vt:lpstr>
      <vt:lpstr>Methods/Approach:</vt:lpstr>
      <vt:lpstr>Resources:</vt:lpstr>
      <vt:lpstr>Resources:</vt:lpstr>
      <vt:lpstr>Resources:</vt:lpstr>
      <vt:lpstr>Risk:</vt:lpstr>
      <vt:lpstr>Dependencies: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Somangoudar, Shruthi</dc:creator>
  <cp:lastModifiedBy>Somangoudar, Shruthi</cp:lastModifiedBy>
  <cp:revision>4</cp:revision>
  <dcterms:created xsi:type="dcterms:W3CDTF">2025-05-21T05:20:34Z</dcterms:created>
  <dcterms:modified xsi:type="dcterms:W3CDTF">2025-06-14T14:07:05Z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0x0101005A4F5E224D8D5443A35A94651E01F3DF</vt:lpwstr>
  </property>
</Properties>
</file>