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4" r:id="rId9"/>
    <p:sldId id="263"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B02A1-85FD-AC3F-8545-90D6CF5C76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84C34F8-7A50-9876-E88D-0D0C6951EC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57F7860-D05C-1450-40DF-5849E1105E05}"/>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5" name="Footer Placeholder 4">
            <a:extLst>
              <a:ext uri="{FF2B5EF4-FFF2-40B4-BE49-F238E27FC236}">
                <a16:creationId xmlns:a16="http://schemas.microsoft.com/office/drawing/2014/main" id="{A93118C5-7AF8-5E59-638D-231E87B1088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EB0387F-6C30-A443-9DAB-700A4FC44787}"/>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60047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BE28A-2B8C-76DC-474C-FAC81C7E4A4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75DF024-229E-095B-2436-54A60F69E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E67C71C-0949-5405-F333-A7E1431BD6D4}"/>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5" name="Footer Placeholder 4">
            <a:extLst>
              <a:ext uri="{FF2B5EF4-FFF2-40B4-BE49-F238E27FC236}">
                <a16:creationId xmlns:a16="http://schemas.microsoft.com/office/drawing/2014/main" id="{F676DE7B-9426-9B78-9C4F-6BA11439357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CE891D6-27C8-ABE6-9C8C-B773C272119E}"/>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89318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447E56-D91C-5514-CF84-1E3A618590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20CEFCE-C179-5177-21D1-85FA318738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4673106-3980-AA33-0D2C-BC7E6453F2B2}"/>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5" name="Footer Placeholder 4">
            <a:extLst>
              <a:ext uri="{FF2B5EF4-FFF2-40B4-BE49-F238E27FC236}">
                <a16:creationId xmlns:a16="http://schemas.microsoft.com/office/drawing/2014/main" id="{198BE0F0-7087-EECB-96F4-53D45218457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D233DD6-39D7-9F55-3103-84AF563DC823}"/>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2115123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4C7A1-DB4A-E233-4621-ED79BB7CCA6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40FF976-3233-760E-386B-F6112D6B33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802E046-2A27-D646-3DAA-5E08C539BB10}"/>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5" name="Footer Placeholder 4">
            <a:extLst>
              <a:ext uri="{FF2B5EF4-FFF2-40B4-BE49-F238E27FC236}">
                <a16:creationId xmlns:a16="http://schemas.microsoft.com/office/drawing/2014/main" id="{98DE1B56-8563-8CC7-1140-68C25FAFCD0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E459206-742B-7F78-D95D-FDC769A32ED1}"/>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4063082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C8804-83B3-57DA-981A-D4033BCDB2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8DBFD77-D69F-32E0-DC59-0D4DCF4F063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F45CF0-4F1A-023B-40F5-1E085E08E03D}"/>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5" name="Footer Placeholder 4">
            <a:extLst>
              <a:ext uri="{FF2B5EF4-FFF2-40B4-BE49-F238E27FC236}">
                <a16:creationId xmlns:a16="http://schemas.microsoft.com/office/drawing/2014/main" id="{2E0825DD-8E33-3135-8566-68E51524A2C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E4BB731-75AD-FA0F-D0A8-A36F1EB15D92}"/>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250454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A06CE-7CD2-0EA4-0187-702CE3BFE7A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07DDF99-EB8D-79CD-A70B-E1E9280A65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E65EF18-D328-576A-EAB0-ED6600BF4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2B5DB66C-6E22-1C2C-41CB-FF14393F3459}"/>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6" name="Footer Placeholder 5">
            <a:extLst>
              <a:ext uri="{FF2B5EF4-FFF2-40B4-BE49-F238E27FC236}">
                <a16:creationId xmlns:a16="http://schemas.microsoft.com/office/drawing/2014/main" id="{C0321787-C2F1-32BC-1B44-772B07D6464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56D5474-6188-7F67-33E2-F57A160DFECA}"/>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1919299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E3431-30B7-81B8-87A8-62CE2918FA4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1B5717B-A0D3-D83B-2AE7-5DFDD9F980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53E27F-3725-FA0A-DB99-DC31198BD8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6C34019-B0FE-F320-D551-EDFB39B62A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F6AC64-0B81-5945-E886-24FF6C95D2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84AB105-E31C-2988-203A-C388B98CE13B}"/>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8" name="Footer Placeholder 7">
            <a:extLst>
              <a:ext uri="{FF2B5EF4-FFF2-40B4-BE49-F238E27FC236}">
                <a16:creationId xmlns:a16="http://schemas.microsoft.com/office/drawing/2014/main" id="{3F423DA8-6FF5-C0C0-4FD0-94423D73EC2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442515A-F53B-C007-009D-131C20969782}"/>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328970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AD494-FC1D-55A8-E629-D3DF2E0E1D7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E961992-5E10-6042-00E0-68D75297C91F}"/>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4" name="Footer Placeholder 3">
            <a:extLst>
              <a:ext uri="{FF2B5EF4-FFF2-40B4-BE49-F238E27FC236}">
                <a16:creationId xmlns:a16="http://schemas.microsoft.com/office/drawing/2014/main" id="{9519EAED-9392-7154-97F2-17B9C649EBC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AEF0B9F-5E5A-08A3-4F1A-8D4ED38CD7DA}"/>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1659895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55CE15-9DCF-A6CA-E868-654182670ADC}"/>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3" name="Footer Placeholder 2">
            <a:extLst>
              <a:ext uri="{FF2B5EF4-FFF2-40B4-BE49-F238E27FC236}">
                <a16:creationId xmlns:a16="http://schemas.microsoft.com/office/drawing/2014/main" id="{CD43EAF7-0AE6-33AF-1B1D-3CADF606BFE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C45B476-D9A0-43A8-8784-EE8B00D7C43E}"/>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480495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DA9DA-11FB-9AC8-EE98-A70934B871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3AE001B-5A3C-5EDD-FAB7-F5888F55DF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1737719-0D39-F166-6861-6FF6067938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98F68B-5B4D-0C16-3065-2874CBC7C214}"/>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6" name="Footer Placeholder 5">
            <a:extLst>
              <a:ext uri="{FF2B5EF4-FFF2-40B4-BE49-F238E27FC236}">
                <a16:creationId xmlns:a16="http://schemas.microsoft.com/office/drawing/2014/main" id="{0133473B-87A3-0CA2-A04E-55A53BC3821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BA02272-36DC-1E54-DDD2-771C9BB39D8F}"/>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1018975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FE7D8-0F66-8E4E-EA3C-104CA19315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A0FEE9E-E1BF-C8EB-94CC-97248B81FB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1CB5D46B-5DEF-BA18-DAC8-D641154635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C409FB-69A3-2E35-809F-0F91FE85E7E7}"/>
              </a:ext>
            </a:extLst>
          </p:cNvPr>
          <p:cNvSpPr>
            <a:spLocks noGrp="1"/>
          </p:cNvSpPr>
          <p:nvPr>
            <p:ph type="dt" sz="half" idx="10"/>
          </p:nvPr>
        </p:nvSpPr>
        <p:spPr/>
        <p:txBody>
          <a:bodyPr/>
          <a:lstStyle/>
          <a:p>
            <a:fld id="{916062AA-9096-415A-8902-E95D3DD47AA3}" type="datetimeFigureOut">
              <a:rPr lang="en-IN" smtClean="0"/>
              <a:t>21-10-2025</a:t>
            </a:fld>
            <a:endParaRPr lang="en-IN"/>
          </a:p>
        </p:txBody>
      </p:sp>
      <p:sp>
        <p:nvSpPr>
          <p:cNvPr id="6" name="Footer Placeholder 5">
            <a:extLst>
              <a:ext uri="{FF2B5EF4-FFF2-40B4-BE49-F238E27FC236}">
                <a16:creationId xmlns:a16="http://schemas.microsoft.com/office/drawing/2014/main" id="{AD0223EF-D60C-1F06-5B03-EDB2742ECF9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E30DAE9-53DE-54B5-04B1-45F900944F27}"/>
              </a:ext>
            </a:extLst>
          </p:cNvPr>
          <p:cNvSpPr>
            <a:spLocks noGrp="1"/>
          </p:cNvSpPr>
          <p:nvPr>
            <p:ph type="sldNum" sz="quarter" idx="12"/>
          </p:nvPr>
        </p:nvSpPr>
        <p:spPr/>
        <p:txBody>
          <a:bodyPr/>
          <a:lstStyle/>
          <a:p>
            <a:fld id="{E3A1A638-5230-4E3D-ABF5-01D11D6F5B26}" type="slidenum">
              <a:rPr lang="en-IN" smtClean="0"/>
              <a:t>‹#›</a:t>
            </a:fld>
            <a:endParaRPr lang="en-IN"/>
          </a:p>
        </p:txBody>
      </p:sp>
    </p:spTree>
    <p:extLst>
      <p:ext uri="{BB962C8B-B14F-4D97-AF65-F5344CB8AC3E}">
        <p14:creationId xmlns:p14="http://schemas.microsoft.com/office/powerpoint/2010/main" val="1928043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AAB6C6-0640-6E65-9F76-6FD9443717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89533A9-0765-FA5F-E2C5-119E048276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95DABB8-13E1-55AF-EE40-E756F156CC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16062AA-9096-415A-8902-E95D3DD47AA3}" type="datetimeFigureOut">
              <a:rPr lang="en-IN" smtClean="0"/>
              <a:t>21-10-2025</a:t>
            </a:fld>
            <a:endParaRPr lang="en-IN"/>
          </a:p>
        </p:txBody>
      </p:sp>
      <p:sp>
        <p:nvSpPr>
          <p:cNvPr id="5" name="Footer Placeholder 4">
            <a:extLst>
              <a:ext uri="{FF2B5EF4-FFF2-40B4-BE49-F238E27FC236}">
                <a16:creationId xmlns:a16="http://schemas.microsoft.com/office/drawing/2014/main" id="{7E618348-FD1F-69F4-0A04-B36E59582D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id="{5ACAE476-241F-1201-2099-ABB10C381B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3A1A638-5230-4E3D-ABF5-01D11D6F5B26}" type="slidenum">
              <a:rPr lang="en-IN" smtClean="0"/>
              <a:t>‹#›</a:t>
            </a:fld>
            <a:endParaRPr lang="en-IN"/>
          </a:p>
        </p:txBody>
      </p:sp>
    </p:spTree>
    <p:extLst>
      <p:ext uri="{BB962C8B-B14F-4D97-AF65-F5344CB8AC3E}">
        <p14:creationId xmlns:p14="http://schemas.microsoft.com/office/powerpoint/2010/main" val="3756951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08152-03D1-DC38-9CE3-C1069F429B1C}"/>
              </a:ext>
            </a:extLst>
          </p:cNvPr>
          <p:cNvSpPr>
            <a:spLocks noGrp="1"/>
          </p:cNvSpPr>
          <p:nvPr>
            <p:ph type="ctrTitle"/>
          </p:nvPr>
        </p:nvSpPr>
        <p:spPr/>
        <p:txBody>
          <a:bodyPr/>
          <a:lstStyle/>
          <a:p>
            <a:r>
              <a:rPr lang="en-US" dirty="0"/>
              <a:t>Waterfall Project Scope PPT</a:t>
            </a:r>
            <a:endParaRPr lang="en-IN" dirty="0"/>
          </a:p>
        </p:txBody>
      </p:sp>
      <p:sp>
        <p:nvSpPr>
          <p:cNvPr id="3" name="Subtitle 2">
            <a:extLst>
              <a:ext uri="{FF2B5EF4-FFF2-40B4-BE49-F238E27FC236}">
                <a16:creationId xmlns:a16="http://schemas.microsoft.com/office/drawing/2014/main" id="{BD615DF6-9785-3C96-58BC-3A662B40BD91}"/>
              </a:ext>
            </a:extLst>
          </p:cNvPr>
          <p:cNvSpPr>
            <a:spLocks noGrp="1"/>
          </p:cNvSpPr>
          <p:nvPr>
            <p:ph type="subTitle" idx="1"/>
          </p:nvPr>
        </p:nvSpPr>
        <p:spPr/>
        <p:txBody>
          <a:bodyPr/>
          <a:lstStyle/>
          <a:p>
            <a:r>
              <a:rPr lang="en-US" dirty="0"/>
              <a:t>            Prepared By:</a:t>
            </a:r>
          </a:p>
          <a:p>
            <a:r>
              <a:rPr lang="en-US" dirty="0"/>
              <a:t>           Annu Singh</a:t>
            </a:r>
          </a:p>
          <a:p>
            <a:r>
              <a:rPr lang="en-US" dirty="0"/>
              <a:t>            21/10/2025</a:t>
            </a:r>
            <a:endParaRPr lang="en-IN" dirty="0"/>
          </a:p>
        </p:txBody>
      </p:sp>
    </p:spTree>
    <p:extLst>
      <p:ext uri="{BB962C8B-B14F-4D97-AF65-F5344CB8AC3E}">
        <p14:creationId xmlns:p14="http://schemas.microsoft.com/office/powerpoint/2010/main" val="41442166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6D7BA-63B8-6EF0-EB44-E61D04232B6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D0229DF-BC1B-F4B4-F75F-3571F0E2CA84}"/>
              </a:ext>
            </a:extLst>
          </p:cNvPr>
          <p:cNvSpPr>
            <a:spLocks noGrp="1"/>
          </p:cNvSpPr>
          <p:nvPr>
            <p:ph type="subTitle" idx="1"/>
          </p:nvPr>
        </p:nvSpPr>
        <p:spPr>
          <a:xfrm>
            <a:off x="761999" y="598714"/>
            <a:ext cx="10395858" cy="5399315"/>
          </a:xfrm>
        </p:spPr>
        <p:txBody>
          <a:bodyPr>
            <a:normAutofit/>
          </a:bodyPr>
          <a:lstStyle/>
          <a:p>
            <a:pPr algn="just"/>
            <a:r>
              <a:rPr lang="en-US" b="1" dirty="0">
                <a:solidFill>
                  <a:srgbClr val="0070C0"/>
                </a:solidFill>
              </a:rPr>
              <a:t>Risks &amp; Dependencies:</a:t>
            </a:r>
          </a:p>
          <a:p>
            <a:pPr marL="342900" indent="-342900" algn="just">
              <a:buFont typeface="Arial" panose="020B0604020202020204" pitchFamily="34" charset="0"/>
              <a:buChar char="•"/>
            </a:pPr>
            <a:r>
              <a:rPr lang="en-US" b="1" dirty="0"/>
              <a:t>Requirement Risk:</a:t>
            </a:r>
            <a:r>
              <a:rPr lang="en-US" dirty="0"/>
              <a:t> Incomplete or unclear CRM requirements may lead to missing key features like feedback tracking or lead status updates.</a:t>
            </a:r>
          </a:p>
          <a:p>
            <a:pPr marL="342900" indent="-342900" algn="just">
              <a:buFont typeface="Arial" panose="020B0604020202020204" pitchFamily="34" charset="0"/>
              <a:buChar char="•"/>
            </a:pPr>
            <a:r>
              <a:rPr lang="en-US" b="1" dirty="0"/>
              <a:t>Technical Risk:</a:t>
            </a:r>
            <a:r>
              <a:rPr lang="en-US" dirty="0"/>
              <a:t> Integration issues between existing CRM modules and new functionalities can cause system errors or data loss.</a:t>
            </a:r>
          </a:p>
          <a:p>
            <a:pPr marL="342900" indent="-342900" algn="just">
              <a:buFont typeface="Arial" panose="020B0604020202020204" pitchFamily="34" charset="0"/>
              <a:buChar char="•"/>
            </a:pPr>
            <a:r>
              <a:rPr lang="en-US" b="1" dirty="0"/>
              <a:t>Data Migration Risk:</a:t>
            </a:r>
            <a:r>
              <a:rPr lang="en-US" dirty="0"/>
              <a:t> Errors during transfer of old customer or lead data to the updated CRM tool may affect accuracy.</a:t>
            </a:r>
          </a:p>
          <a:p>
            <a:pPr marL="342900" indent="-342900" algn="just">
              <a:buFont typeface="Arial" panose="020B0604020202020204" pitchFamily="34" charset="0"/>
              <a:buChar char="•"/>
            </a:pPr>
            <a:r>
              <a:rPr lang="en-US" b="1" dirty="0"/>
              <a:t>User Adoption Risk:</a:t>
            </a:r>
            <a:r>
              <a:rPr lang="en-US" dirty="0"/>
              <a:t> Sales and customer teams may resist adapting to the new CRM features due to lack of training or comfort with old processes.</a:t>
            </a:r>
          </a:p>
          <a:p>
            <a:pPr marL="342900" indent="-342900" algn="just">
              <a:buFont typeface="Arial" panose="020B0604020202020204" pitchFamily="34" charset="0"/>
              <a:buChar char="•"/>
            </a:pPr>
            <a:r>
              <a:rPr lang="en-US" b="1" dirty="0"/>
              <a:t>Testing Dependency:</a:t>
            </a:r>
            <a:r>
              <a:rPr lang="en-US" dirty="0"/>
              <a:t> Testing depends on completion of development phase; any delay in coding affects overall project timeline.</a:t>
            </a:r>
          </a:p>
          <a:p>
            <a:pPr marL="342900" indent="-342900" algn="just">
              <a:buFont typeface="Arial" panose="020B0604020202020204" pitchFamily="34" charset="0"/>
              <a:buChar char="•"/>
            </a:pPr>
            <a:r>
              <a:rPr lang="en-US" b="1" dirty="0"/>
              <a:t>Stakeholder Dependency:</a:t>
            </a:r>
            <a:r>
              <a:rPr lang="en-US" dirty="0"/>
              <a:t> Timely inputs and approvals from management, sales, and IT teams are essential for smooth progress.</a:t>
            </a:r>
          </a:p>
          <a:p>
            <a:pPr marL="342900" indent="-342900" algn="just">
              <a:buFont typeface="Arial" panose="020B0604020202020204" pitchFamily="34" charset="0"/>
              <a:buChar char="•"/>
            </a:pPr>
            <a:endParaRPr lang="en-US" dirty="0"/>
          </a:p>
          <a:p>
            <a:pPr algn="just"/>
            <a:endParaRPr lang="en-IN" dirty="0"/>
          </a:p>
        </p:txBody>
      </p:sp>
    </p:spTree>
    <p:extLst>
      <p:ext uri="{BB962C8B-B14F-4D97-AF65-F5344CB8AC3E}">
        <p14:creationId xmlns:p14="http://schemas.microsoft.com/office/powerpoint/2010/main" val="3203373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DDE4C-0304-835A-8077-220B8D6AF3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D8B822-26C9-FBCC-5722-52CFCDE52905}"/>
              </a:ext>
            </a:extLst>
          </p:cNvPr>
          <p:cNvSpPr>
            <a:spLocks noGrp="1"/>
          </p:cNvSpPr>
          <p:nvPr>
            <p:ph type="ctrTitle"/>
          </p:nvPr>
        </p:nvSpPr>
        <p:spPr>
          <a:xfrm>
            <a:off x="1524000" y="1982334"/>
            <a:ext cx="9144000" cy="2387600"/>
          </a:xfrm>
        </p:spPr>
        <p:txBody>
          <a:bodyPr>
            <a:normAutofit/>
          </a:bodyPr>
          <a:lstStyle/>
          <a:p>
            <a:r>
              <a:rPr lang="en-US" b="1" dirty="0">
                <a:solidFill>
                  <a:srgbClr val="00B050"/>
                </a:solidFill>
                <a:latin typeface="Amasis MT Pro Black" panose="02040A04050005020304" pitchFamily="18" charset="0"/>
              </a:rPr>
              <a:t>Thank You</a:t>
            </a:r>
            <a:br>
              <a:rPr lang="en-US" dirty="0">
                <a:solidFill>
                  <a:srgbClr val="00B050"/>
                </a:solidFill>
              </a:rPr>
            </a:br>
            <a:endParaRPr lang="en-IN" dirty="0">
              <a:solidFill>
                <a:srgbClr val="00B050"/>
              </a:solidFill>
              <a:latin typeface="Agency FB" panose="020B0503020202020204" pitchFamily="34" charset="0"/>
            </a:endParaRPr>
          </a:p>
        </p:txBody>
      </p:sp>
    </p:spTree>
    <p:extLst>
      <p:ext uri="{BB962C8B-B14F-4D97-AF65-F5344CB8AC3E}">
        <p14:creationId xmlns:p14="http://schemas.microsoft.com/office/powerpoint/2010/main" val="80557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4E916-5180-1F72-B69C-66EC461C27BC}"/>
              </a:ext>
            </a:extLst>
          </p:cNvPr>
          <p:cNvSpPr>
            <a:spLocks noGrp="1"/>
          </p:cNvSpPr>
          <p:nvPr>
            <p:ph type="ctrTitle"/>
          </p:nvPr>
        </p:nvSpPr>
        <p:spPr>
          <a:xfrm>
            <a:off x="1524000" y="1982334"/>
            <a:ext cx="9144000" cy="2387600"/>
          </a:xfrm>
        </p:spPr>
        <p:txBody>
          <a:bodyPr>
            <a:normAutofit fontScale="90000"/>
          </a:bodyPr>
          <a:lstStyle/>
          <a:p>
            <a:r>
              <a:rPr lang="en-US" b="1" dirty="0">
                <a:solidFill>
                  <a:srgbClr val="FF0000"/>
                </a:solidFill>
                <a:latin typeface="Amasis MT Pro Black" panose="02040A04050005020304" pitchFamily="18" charset="0"/>
              </a:rPr>
              <a:t>ABC InTouch</a:t>
            </a:r>
            <a:br>
              <a:rPr lang="en-US" dirty="0"/>
            </a:br>
            <a:r>
              <a:rPr lang="en-US" dirty="0">
                <a:latin typeface="Aharoni" panose="02010803020104030203" pitchFamily="2" charset="-79"/>
                <a:cs typeface="Aharoni" panose="02010803020104030203" pitchFamily="2" charset="-79"/>
              </a:rPr>
              <a:t>CRM Software Application</a:t>
            </a:r>
            <a:br>
              <a:rPr lang="en-US" dirty="0"/>
            </a:br>
            <a:r>
              <a:rPr lang="en-US" dirty="0">
                <a:latin typeface="Agency FB" panose="020B0503020202020204" pitchFamily="34" charset="0"/>
              </a:rPr>
              <a:t>(ABC Insurance Company)</a:t>
            </a:r>
            <a:endParaRPr lang="en-IN" dirty="0">
              <a:latin typeface="Agency FB" panose="020B0503020202020204" pitchFamily="34" charset="0"/>
            </a:endParaRPr>
          </a:p>
        </p:txBody>
      </p:sp>
    </p:spTree>
    <p:extLst>
      <p:ext uri="{BB962C8B-B14F-4D97-AF65-F5344CB8AC3E}">
        <p14:creationId xmlns:p14="http://schemas.microsoft.com/office/powerpoint/2010/main" val="297977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9BA0237-B426-BE8F-9447-56887D1301BF}"/>
              </a:ext>
            </a:extLst>
          </p:cNvPr>
          <p:cNvSpPr>
            <a:spLocks noGrp="1"/>
          </p:cNvSpPr>
          <p:nvPr>
            <p:ph type="subTitle" idx="1"/>
          </p:nvPr>
        </p:nvSpPr>
        <p:spPr>
          <a:xfrm>
            <a:off x="805541" y="902379"/>
            <a:ext cx="10450288" cy="5171850"/>
          </a:xfrm>
        </p:spPr>
        <p:txBody>
          <a:bodyPr>
            <a:normAutofit fontScale="92500" lnSpcReduction="10000"/>
          </a:bodyPr>
          <a:lstStyle/>
          <a:p>
            <a:pPr algn="just"/>
            <a:r>
              <a:rPr lang="en-US" b="1" dirty="0">
                <a:solidFill>
                  <a:srgbClr val="0070C0"/>
                </a:solidFill>
              </a:rPr>
              <a:t>Situation</a:t>
            </a:r>
            <a:r>
              <a:rPr lang="en-US" dirty="0"/>
              <a:t> – </a:t>
            </a:r>
          </a:p>
          <a:p>
            <a:pPr marL="342900" indent="-342900" algn="just">
              <a:buFont typeface="Arial" panose="020B0604020202020204" pitchFamily="34" charset="0"/>
              <a:buChar char="•"/>
            </a:pPr>
            <a:r>
              <a:rPr lang="en-US" dirty="0"/>
              <a:t>Customer Relationship Management (CRM) is the primary focal point placed on the customer. The key objective is to increase customer value over time by increasing customer loyalty. If a company develops better customer relationships, it also improves business processes as well as its profits. In general, CRM is a more efficient automated method used to connect and improve all areas of business to focus on creating strong customer relationships. All forces are coupled together to save, improve, and acquire greater business to customer relationships. </a:t>
            </a:r>
          </a:p>
          <a:p>
            <a:pPr marL="342900" indent="-342900" algn="just">
              <a:buFont typeface="Arial" panose="020B0604020202020204" pitchFamily="34" charset="0"/>
              <a:buChar char="•"/>
            </a:pPr>
            <a:r>
              <a:rPr lang="en-US" dirty="0"/>
              <a:t>CRM Tool </a:t>
            </a:r>
            <a:r>
              <a:rPr lang="en-US" b="1" dirty="0"/>
              <a:t>ABC </a:t>
            </a:r>
            <a:r>
              <a:rPr lang="en-US" b="1" dirty="0" err="1"/>
              <a:t>inTouch</a:t>
            </a:r>
            <a:r>
              <a:rPr lang="en-US" dirty="0"/>
              <a:t> is the current Software being used by </a:t>
            </a:r>
            <a:r>
              <a:rPr lang="en-US" b="1" dirty="0"/>
              <a:t>ABC Insurance company</a:t>
            </a:r>
            <a:r>
              <a:rPr lang="en-US" dirty="0"/>
              <a:t>, It has functionalities like entering customer business query, allotting the business query to target sales person and the sales person can fix an appointment with the new query and close the business lead.</a:t>
            </a:r>
          </a:p>
          <a:p>
            <a:pPr marL="342900" indent="-342900" algn="just">
              <a:buFont typeface="Arial" panose="020B0604020202020204" pitchFamily="34" charset="0"/>
              <a:buChar char="•"/>
            </a:pPr>
            <a:r>
              <a:rPr lang="en-US" dirty="0"/>
              <a:t>Specific tabs like Status report of the leads generated. Business status report update to the customer on his raised business query is not reaching and feedback of the customers on his raised business query is not available.</a:t>
            </a:r>
          </a:p>
          <a:p>
            <a:pPr algn="just"/>
            <a:endParaRPr lang="en-IN" dirty="0"/>
          </a:p>
        </p:txBody>
      </p:sp>
    </p:spTree>
    <p:extLst>
      <p:ext uri="{BB962C8B-B14F-4D97-AF65-F5344CB8AC3E}">
        <p14:creationId xmlns:p14="http://schemas.microsoft.com/office/powerpoint/2010/main" val="3474298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9E81C47-5BDD-CBA6-FA53-09FB1EED80C7}"/>
              </a:ext>
            </a:extLst>
          </p:cNvPr>
          <p:cNvSpPr>
            <a:spLocks noGrp="1"/>
          </p:cNvSpPr>
          <p:nvPr>
            <p:ph type="subTitle" idx="1"/>
          </p:nvPr>
        </p:nvSpPr>
        <p:spPr>
          <a:xfrm>
            <a:off x="761999" y="598714"/>
            <a:ext cx="9557657" cy="5105399"/>
          </a:xfrm>
        </p:spPr>
        <p:txBody>
          <a:bodyPr>
            <a:normAutofit/>
          </a:bodyPr>
          <a:lstStyle/>
          <a:p>
            <a:pPr algn="l"/>
            <a:r>
              <a:rPr lang="en-US" b="1" dirty="0">
                <a:solidFill>
                  <a:srgbClr val="0070C0"/>
                </a:solidFill>
              </a:rPr>
              <a:t>Goal</a:t>
            </a:r>
          </a:p>
          <a:p>
            <a:pPr marL="342900" indent="-342900" algn="just">
              <a:buFont typeface="Arial" panose="020B0604020202020204" pitchFamily="34" charset="0"/>
              <a:buChar char="•"/>
            </a:pPr>
            <a:r>
              <a:rPr lang="en-US" dirty="0"/>
              <a:t>The company salesperson is not able to update the final status of the query in CRM. This is impacting overall status report of all queries raised. The same needs to be corrected and developed further for a better query management.</a:t>
            </a:r>
          </a:p>
          <a:p>
            <a:pPr marL="342900" indent="-342900" algn="just">
              <a:buFont typeface="Arial" panose="020B0604020202020204" pitchFamily="34" charset="0"/>
              <a:buChar char="•"/>
            </a:pPr>
            <a:r>
              <a:rPr lang="en-US" dirty="0"/>
              <a:t> Business status report update to the customer on his raised business query is not reaching. This is generating a dissatisfaction in the customers because he is not getting a real time update from the company on his raised business query.</a:t>
            </a:r>
          </a:p>
          <a:p>
            <a:pPr marL="342900" indent="-342900" algn="just">
              <a:buFont typeface="Arial" panose="020B0604020202020204" pitchFamily="34" charset="0"/>
              <a:buChar char="•"/>
            </a:pPr>
            <a:r>
              <a:rPr lang="en-US" dirty="0"/>
              <a:t>Due to both the situations there is a business loss and customer dissatisfaction. New Changes have been proposed and approved to be implemented in existing CRM Application ABC InTouch of ABC Insurance company to improve overall end results of the current CRM tool.</a:t>
            </a:r>
          </a:p>
          <a:p>
            <a:endParaRPr lang="en-IN" dirty="0"/>
          </a:p>
        </p:txBody>
      </p:sp>
    </p:spTree>
    <p:extLst>
      <p:ext uri="{BB962C8B-B14F-4D97-AF65-F5344CB8AC3E}">
        <p14:creationId xmlns:p14="http://schemas.microsoft.com/office/powerpoint/2010/main" val="2652644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520F9-D573-7A57-56B9-A4F1FE648A0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31D3B72F-D1ED-7A60-F3FE-9484295A4DD4}"/>
              </a:ext>
            </a:extLst>
          </p:cNvPr>
          <p:cNvSpPr>
            <a:spLocks noGrp="1"/>
          </p:cNvSpPr>
          <p:nvPr>
            <p:ph type="subTitle" idx="1"/>
          </p:nvPr>
        </p:nvSpPr>
        <p:spPr>
          <a:xfrm>
            <a:off x="761999" y="598714"/>
            <a:ext cx="10395858" cy="5399315"/>
          </a:xfrm>
        </p:spPr>
        <p:txBody>
          <a:bodyPr>
            <a:normAutofit/>
          </a:bodyPr>
          <a:lstStyle/>
          <a:p>
            <a:pPr algn="just"/>
            <a:r>
              <a:rPr lang="en-US" b="1" dirty="0">
                <a:solidFill>
                  <a:srgbClr val="0070C0"/>
                </a:solidFill>
              </a:rPr>
              <a:t>Project Objectives</a:t>
            </a:r>
          </a:p>
          <a:p>
            <a:pPr marL="342900" indent="-342900" algn="just">
              <a:buFont typeface="Arial" panose="020B0604020202020204" pitchFamily="34" charset="0"/>
              <a:buChar char="•"/>
            </a:pPr>
            <a:r>
              <a:rPr lang="en-US" dirty="0"/>
              <a:t>To Create a new Tab in the system wherein the salesperson will have to update the status of business query raised to him.</a:t>
            </a:r>
          </a:p>
          <a:p>
            <a:pPr marL="342900" indent="-342900" algn="just">
              <a:buFont typeface="Arial" panose="020B0604020202020204" pitchFamily="34" charset="0"/>
              <a:buChar char="•"/>
            </a:pPr>
            <a:r>
              <a:rPr lang="en-US" dirty="0"/>
              <a:t>A business tracker  with a dashboard to be developed to have real time update of all the business queries raised and the status of the cases.</a:t>
            </a:r>
          </a:p>
          <a:p>
            <a:pPr marL="342900" indent="-342900" algn="just">
              <a:buFont typeface="Arial" panose="020B0604020202020204" pitchFamily="34" charset="0"/>
              <a:buChar char="•"/>
            </a:pPr>
            <a:r>
              <a:rPr lang="en-US" dirty="0"/>
              <a:t>An escalation system to be developed to ensure timely closure of the cases.</a:t>
            </a:r>
          </a:p>
          <a:p>
            <a:pPr marL="342900" indent="-342900" algn="just">
              <a:buFont typeface="Arial" panose="020B0604020202020204" pitchFamily="34" charset="0"/>
              <a:buChar char="•"/>
            </a:pPr>
            <a:r>
              <a:rPr lang="en-US" dirty="0"/>
              <a:t>Further a system has to be developed to ensure that real time update or pendency's is received by the customer on his phone and email.</a:t>
            </a:r>
          </a:p>
          <a:p>
            <a:pPr marL="342900" indent="-342900" algn="just">
              <a:buFont typeface="Arial" panose="020B0604020202020204" pitchFamily="34" charset="0"/>
              <a:buChar char="•"/>
            </a:pPr>
            <a:r>
              <a:rPr lang="en-US" dirty="0"/>
              <a:t>A feedback system from the customer is to be developed to understand the satisfaction level of the services provided to the customer.</a:t>
            </a:r>
          </a:p>
          <a:p>
            <a:pPr marL="342900" indent="-342900" algn="just">
              <a:buFont typeface="Arial" panose="020B0604020202020204" pitchFamily="34" charset="0"/>
              <a:buChar char="•"/>
            </a:pPr>
            <a:r>
              <a:rPr lang="en-US" dirty="0"/>
              <a:t>A sales training will be conducted across company to familiarize the sales and operating teams with the new developments.</a:t>
            </a:r>
          </a:p>
          <a:p>
            <a:pPr marL="342900" indent="-342900" algn="just">
              <a:buFont typeface="Arial" panose="020B0604020202020204" pitchFamily="34" charset="0"/>
              <a:buChar char="•"/>
            </a:pPr>
            <a:endParaRPr lang="en-US" dirty="0"/>
          </a:p>
          <a:p>
            <a:pPr marL="342900" indent="-342900" algn="just">
              <a:buFont typeface="Arial" panose="020B0604020202020204" pitchFamily="34" charset="0"/>
              <a:buChar char="•"/>
            </a:pPr>
            <a:endParaRPr lang="en-US" dirty="0"/>
          </a:p>
          <a:p>
            <a:pPr marL="342900" indent="-342900" algn="just">
              <a:buFont typeface="Arial" panose="020B0604020202020204" pitchFamily="34" charset="0"/>
              <a:buChar char="•"/>
            </a:pPr>
            <a:endParaRPr lang="en-US" dirty="0"/>
          </a:p>
          <a:p>
            <a:pPr algn="just"/>
            <a:endParaRPr lang="en-IN" dirty="0"/>
          </a:p>
        </p:txBody>
      </p:sp>
    </p:spTree>
    <p:extLst>
      <p:ext uri="{BB962C8B-B14F-4D97-AF65-F5344CB8AC3E}">
        <p14:creationId xmlns:p14="http://schemas.microsoft.com/office/powerpoint/2010/main" val="3012580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55C76-4C58-98FB-10BE-1EFF12FEA85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463A259-ADFC-D70A-B131-9BBEBF32D0C8}"/>
              </a:ext>
            </a:extLst>
          </p:cNvPr>
          <p:cNvSpPr>
            <a:spLocks noGrp="1"/>
          </p:cNvSpPr>
          <p:nvPr>
            <p:ph type="subTitle" idx="1"/>
          </p:nvPr>
        </p:nvSpPr>
        <p:spPr>
          <a:xfrm>
            <a:off x="761999" y="598714"/>
            <a:ext cx="10395858" cy="5399315"/>
          </a:xfrm>
        </p:spPr>
        <p:txBody>
          <a:bodyPr>
            <a:normAutofit/>
          </a:bodyPr>
          <a:lstStyle/>
          <a:p>
            <a:pPr algn="just"/>
            <a:r>
              <a:rPr lang="en-US" b="1" dirty="0">
                <a:solidFill>
                  <a:srgbClr val="0070C0"/>
                </a:solidFill>
              </a:rPr>
              <a:t>Success Criteria:</a:t>
            </a:r>
          </a:p>
          <a:p>
            <a:pPr marL="342900" indent="-342900" algn="just">
              <a:buFont typeface="Arial" panose="020B0604020202020204" pitchFamily="34" charset="0"/>
              <a:buChar char="•"/>
            </a:pPr>
            <a:r>
              <a:rPr lang="en-US" dirty="0"/>
              <a:t>All CRM features must be defined during the requirement phase such as lead entry, appointment scheduling and customer business query tracking must be fully implemented without any deviation.</a:t>
            </a:r>
          </a:p>
          <a:p>
            <a:pPr marL="342900" indent="-342900" algn="just">
              <a:buFont typeface="Arial" panose="020B0604020202020204" pitchFamily="34" charset="0"/>
              <a:buChar char="•"/>
            </a:pPr>
            <a:r>
              <a:rPr lang="en-US" dirty="0"/>
              <a:t>The upgrade CRM tools ABC InTouch should include new tabs and reports such as status reports lead generated and Customer feedback section for raised business queries. These business tab should be visible for both sales and management team.</a:t>
            </a:r>
          </a:p>
          <a:p>
            <a:pPr marL="342900" indent="-342900" algn="just">
              <a:buFont typeface="Arial" panose="020B0604020202020204" pitchFamily="34" charset="0"/>
              <a:buChar char="•"/>
            </a:pPr>
            <a:r>
              <a:rPr lang="en-US" dirty="0"/>
              <a:t>The CRM must be allowed timely feedback and follow up with the customer regarding their queries.</a:t>
            </a:r>
          </a:p>
          <a:p>
            <a:pPr marL="342900" indent="-342900" algn="just">
              <a:buFont typeface="Arial" panose="020B0604020202020204" pitchFamily="34" charset="0"/>
              <a:buChar char="•"/>
            </a:pPr>
            <a:r>
              <a:rPr lang="en-US" dirty="0"/>
              <a:t>CRM system should produce accurate data and consistent data verified during the Testing Phase of waterfall cycle.</a:t>
            </a:r>
          </a:p>
          <a:p>
            <a:pPr marL="342900" indent="-342900" algn="just">
              <a:buFont typeface="Arial" panose="020B0604020202020204" pitchFamily="34" charset="0"/>
              <a:buChar char="•"/>
            </a:pPr>
            <a:r>
              <a:rPr lang="en-US" dirty="0"/>
              <a:t>Measure a customer satisfaction level during the phase.</a:t>
            </a:r>
          </a:p>
          <a:p>
            <a:pPr marL="342900" indent="-342900" algn="just">
              <a:buFont typeface="Arial" panose="020B0604020202020204" pitchFamily="34" charset="0"/>
              <a:buChar char="•"/>
            </a:pPr>
            <a:endParaRPr lang="en-US" dirty="0"/>
          </a:p>
          <a:p>
            <a:pPr marL="342900" indent="-342900" algn="just">
              <a:buFont typeface="Arial" panose="020B0604020202020204" pitchFamily="34" charset="0"/>
              <a:buChar char="•"/>
            </a:pPr>
            <a:endParaRPr lang="en-US" dirty="0"/>
          </a:p>
          <a:p>
            <a:pPr algn="just"/>
            <a:endParaRPr lang="en-IN" dirty="0"/>
          </a:p>
        </p:txBody>
      </p:sp>
    </p:spTree>
    <p:extLst>
      <p:ext uri="{BB962C8B-B14F-4D97-AF65-F5344CB8AC3E}">
        <p14:creationId xmlns:p14="http://schemas.microsoft.com/office/powerpoint/2010/main" val="1735431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D23BD-303F-7E16-BD9F-EC74B70F494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BA30A50-C534-66B4-FE3A-C7B0B658C206}"/>
              </a:ext>
            </a:extLst>
          </p:cNvPr>
          <p:cNvSpPr>
            <a:spLocks noGrp="1"/>
          </p:cNvSpPr>
          <p:nvPr>
            <p:ph type="subTitle" idx="1"/>
          </p:nvPr>
        </p:nvSpPr>
        <p:spPr>
          <a:xfrm>
            <a:off x="761999" y="598714"/>
            <a:ext cx="10395858" cy="5399315"/>
          </a:xfrm>
        </p:spPr>
        <p:txBody>
          <a:bodyPr>
            <a:normAutofit/>
          </a:bodyPr>
          <a:lstStyle/>
          <a:p>
            <a:pPr algn="l"/>
            <a:r>
              <a:rPr lang="en-US" b="1" dirty="0">
                <a:solidFill>
                  <a:srgbClr val="0070C0"/>
                </a:solidFill>
              </a:rPr>
              <a:t>Methods/Approach:</a:t>
            </a:r>
          </a:p>
          <a:p>
            <a:pPr marL="342900" indent="-342900" algn="l">
              <a:buFont typeface="Arial" panose="020B0604020202020204" pitchFamily="34" charset="0"/>
              <a:buChar char="•"/>
            </a:pPr>
            <a:r>
              <a:rPr lang="en-US" b="1" dirty="0"/>
              <a:t>Requirement Gathering &amp; Analysis –</a:t>
            </a:r>
            <a:r>
              <a:rPr lang="en-US" dirty="0"/>
              <a:t> Identify gaps in existing CRM (lead status, feedback, tracking). Collect business and user requirements.</a:t>
            </a:r>
            <a:endParaRPr lang="en-US" b="1" dirty="0"/>
          </a:p>
          <a:p>
            <a:pPr marL="342900" indent="-342900" algn="l">
              <a:buFont typeface="Arial" panose="020B0604020202020204" pitchFamily="34" charset="0"/>
              <a:buChar char="•"/>
            </a:pPr>
            <a:r>
              <a:rPr lang="en-US" b="1" dirty="0"/>
              <a:t>System Design –</a:t>
            </a:r>
            <a:r>
              <a:rPr lang="en-US" dirty="0"/>
              <a:t> Prepare workflow, data structure, and interface design for improved CRM process.</a:t>
            </a:r>
          </a:p>
          <a:p>
            <a:pPr marL="342900" indent="-342900" algn="l">
              <a:buFont typeface="Arial" panose="020B0604020202020204" pitchFamily="34" charset="0"/>
              <a:buChar char="•"/>
            </a:pPr>
            <a:r>
              <a:rPr lang="en-US" b="1" dirty="0"/>
              <a:t>Implementation –</a:t>
            </a:r>
            <a:r>
              <a:rPr lang="en-US" dirty="0"/>
              <a:t> Develop or customize CRM modules (lead tracking, feedback tab, status updates).</a:t>
            </a:r>
          </a:p>
          <a:p>
            <a:pPr marL="342900" indent="-342900" algn="l">
              <a:buFont typeface="Arial" panose="020B0604020202020204" pitchFamily="34" charset="0"/>
              <a:buChar char="•"/>
            </a:pPr>
            <a:r>
              <a:rPr lang="en-US" b="1" dirty="0"/>
              <a:t>Testing –</a:t>
            </a:r>
            <a:r>
              <a:rPr lang="en-US" dirty="0"/>
              <a:t> Conduct system and user testing to ensure new features function properly and meet requirements.</a:t>
            </a:r>
          </a:p>
          <a:p>
            <a:pPr marL="342900" indent="-342900" algn="l">
              <a:buFont typeface="Arial" panose="020B0604020202020204" pitchFamily="34" charset="0"/>
              <a:buChar char="•"/>
            </a:pPr>
            <a:r>
              <a:rPr lang="en-US" b="1" dirty="0"/>
              <a:t>Deployment –</a:t>
            </a:r>
            <a:r>
              <a:rPr lang="en-US" dirty="0"/>
              <a:t> Implement the enhanced CRM tool for all users with proper data migration.</a:t>
            </a:r>
          </a:p>
          <a:p>
            <a:pPr marL="342900" indent="-342900" algn="l">
              <a:buFont typeface="Arial" panose="020B0604020202020204" pitchFamily="34" charset="0"/>
              <a:buChar char="•"/>
            </a:pPr>
            <a:r>
              <a:rPr lang="en-US" b="1" dirty="0"/>
              <a:t>Maintenance –</a:t>
            </a:r>
            <a:r>
              <a:rPr lang="en-US" dirty="0"/>
              <a:t> Provide ongoing support, bug fixes, and periodic system updates based on feedback.</a:t>
            </a:r>
          </a:p>
          <a:p>
            <a:pPr marL="342900" indent="-342900" algn="l">
              <a:buFont typeface="Arial" panose="020B0604020202020204" pitchFamily="34" charset="0"/>
              <a:buChar char="•"/>
            </a:pPr>
            <a:endParaRPr lang="en-US" dirty="0"/>
          </a:p>
          <a:p>
            <a:endParaRPr lang="en-IN" dirty="0"/>
          </a:p>
        </p:txBody>
      </p:sp>
    </p:spTree>
    <p:extLst>
      <p:ext uri="{BB962C8B-B14F-4D97-AF65-F5344CB8AC3E}">
        <p14:creationId xmlns:p14="http://schemas.microsoft.com/office/powerpoint/2010/main" val="797303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0B01C-7C25-21C1-68F2-9EE3016D10D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420D9DB-01A8-B3C6-F11F-A01EFF1F4A07}"/>
              </a:ext>
            </a:extLst>
          </p:cNvPr>
          <p:cNvSpPr>
            <a:spLocks noGrp="1"/>
          </p:cNvSpPr>
          <p:nvPr>
            <p:ph type="subTitle" idx="1"/>
          </p:nvPr>
        </p:nvSpPr>
        <p:spPr>
          <a:xfrm>
            <a:off x="761999" y="598714"/>
            <a:ext cx="10395858" cy="5399315"/>
          </a:xfrm>
        </p:spPr>
        <p:txBody>
          <a:bodyPr>
            <a:normAutofit/>
          </a:bodyPr>
          <a:lstStyle/>
          <a:p>
            <a:pPr algn="l"/>
            <a:r>
              <a:rPr lang="en-US" b="1" dirty="0">
                <a:solidFill>
                  <a:srgbClr val="0070C0"/>
                </a:solidFill>
              </a:rPr>
              <a:t>Resources:</a:t>
            </a:r>
          </a:p>
          <a:p>
            <a:pPr marL="342900" indent="-342900" algn="l">
              <a:buFont typeface="Arial" panose="020B0604020202020204" pitchFamily="34" charset="0"/>
              <a:buChar char="•"/>
            </a:pPr>
            <a:r>
              <a:rPr lang="en-US" b="1" dirty="0"/>
              <a:t>Human Resources – </a:t>
            </a:r>
            <a:r>
              <a:rPr lang="en-US" dirty="0"/>
              <a:t>Project Manager, Business Analyst, CRM Developer, Quality Analyst, IT Support, End Users (Sales &amp; Customer Service Team).</a:t>
            </a:r>
          </a:p>
          <a:p>
            <a:pPr marL="342900" indent="-342900" algn="l">
              <a:buFont typeface="Arial" panose="020B0604020202020204" pitchFamily="34" charset="0"/>
              <a:buChar char="•"/>
            </a:pPr>
            <a:r>
              <a:rPr lang="en-US" b="1" dirty="0"/>
              <a:t>Technical Resources – </a:t>
            </a:r>
            <a:r>
              <a:rPr lang="en-US" dirty="0"/>
              <a:t>CRM Software (ABC </a:t>
            </a:r>
            <a:r>
              <a:rPr lang="en-US" dirty="0" err="1"/>
              <a:t>inTouch</a:t>
            </a:r>
            <a:r>
              <a:rPr lang="en-US" dirty="0"/>
              <a:t>), Database Server, Cloud Storage, Laptops/Desktops, Internet Connectivity.</a:t>
            </a:r>
          </a:p>
          <a:p>
            <a:pPr marL="342900" indent="-342900" algn="l">
              <a:buFont typeface="Arial" panose="020B0604020202020204" pitchFamily="34" charset="0"/>
              <a:buChar char="•"/>
            </a:pPr>
            <a:r>
              <a:rPr lang="en-US" b="1" dirty="0"/>
              <a:t>Software Tools –</a:t>
            </a:r>
            <a:r>
              <a:rPr lang="en-US" dirty="0"/>
              <a:t> Project Management Tool (MS Project / Jira), Testing Tools, Data Migration Utility, Reporting Dashboard.</a:t>
            </a:r>
          </a:p>
          <a:p>
            <a:pPr marL="342900" indent="-342900" algn="l">
              <a:buFont typeface="Arial" panose="020B0604020202020204" pitchFamily="34" charset="0"/>
              <a:buChar char="•"/>
            </a:pPr>
            <a:r>
              <a:rPr lang="en-US" b="1" dirty="0"/>
              <a:t>Documentation Resources –</a:t>
            </a:r>
            <a:r>
              <a:rPr lang="en-US" dirty="0"/>
              <a:t> Requirement Specification Document, System Design, Test Cases, User Manual, Training Materials.</a:t>
            </a:r>
          </a:p>
          <a:p>
            <a:pPr marL="342900" indent="-342900" algn="l">
              <a:buFont typeface="Arial" panose="020B0604020202020204" pitchFamily="34" charset="0"/>
              <a:buChar char="•"/>
            </a:pPr>
            <a:r>
              <a:rPr lang="en-US" dirty="0"/>
              <a:t> </a:t>
            </a:r>
            <a:r>
              <a:rPr lang="en-US" b="1" dirty="0"/>
              <a:t>Financial Resources –</a:t>
            </a:r>
            <a:r>
              <a:rPr lang="en-US" dirty="0"/>
              <a:t> Budget allocation for software enhancement, licenses, training, and maintenance.</a:t>
            </a:r>
          </a:p>
          <a:p>
            <a:pPr marL="342900" indent="-342900" algn="l">
              <a:buFont typeface="Arial" panose="020B0604020202020204" pitchFamily="34" charset="0"/>
              <a:buChar char="•"/>
            </a:pPr>
            <a:endParaRPr lang="en-US" dirty="0"/>
          </a:p>
          <a:p>
            <a:endParaRPr lang="en-IN" dirty="0"/>
          </a:p>
        </p:txBody>
      </p:sp>
    </p:spTree>
    <p:extLst>
      <p:ext uri="{BB962C8B-B14F-4D97-AF65-F5344CB8AC3E}">
        <p14:creationId xmlns:p14="http://schemas.microsoft.com/office/powerpoint/2010/main" val="172090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A8A90-E00D-1736-1963-8CBF3FA01F5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70B3ACD-043F-2C40-D237-D5517CECF242}"/>
              </a:ext>
            </a:extLst>
          </p:cNvPr>
          <p:cNvSpPr>
            <a:spLocks noGrp="1"/>
          </p:cNvSpPr>
          <p:nvPr>
            <p:ph type="subTitle" idx="1"/>
          </p:nvPr>
        </p:nvSpPr>
        <p:spPr>
          <a:xfrm>
            <a:off x="761999" y="598714"/>
            <a:ext cx="10395858" cy="5399315"/>
          </a:xfrm>
        </p:spPr>
        <p:txBody>
          <a:bodyPr>
            <a:normAutofit lnSpcReduction="10000"/>
          </a:bodyPr>
          <a:lstStyle/>
          <a:p>
            <a:pPr algn="just"/>
            <a:r>
              <a:rPr lang="en-US" b="1" dirty="0">
                <a:solidFill>
                  <a:srgbClr val="0070C0"/>
                </a:solidFill>
              </a:rPr>
              <a:t>Others:</a:t>
            </a:r>
          </a:p>
          <a:p>
            <a:pPr marL="342900" indent="-342900" algn="just">
              <a:buFont typeface="Arial" panose="020B0604020202020204" pitchFamily="34" charset="0"/>
              <a:buChar char="•"/>
            </a:pPr>
            <a:r>
              <a:rPr lang="en-US" b="1" dirty="0"/>
              <a:t>Stakeholder Communication:</a:t>
            </a:r>
            <a:r>
              <a:rPr lang="en-US" dirty="0"/>
              <a:t> Regular meetings with sales team, management,</a:t>
            </a:r>
            <a:r>
              <a:rPr lang="en-US" b="1" dirty="0">
                <a:solidFill>
                  <a:srgbClr val="0070C0"/>
                </a:solidFill>
              </a:rPr>
              <a:t> </a:t>
            </a:r>
            <a:r>
              <a:rPr lang="en-US" dirty="0"/>
              <a:t>and IT to ensure clarity on CRM updates.</a:t>
            </a:r>
          </a:p>
          <a:p>
            <a:pPr marL="342900" indent="-342900" algn="just">
              <a:buFont typeface="Arial" panose="020B0604020202020204" pitchFamily="34" charset="0"/>
              <a:buChar char="•"/>
            </a:pPr>
            <a:r>
              <a:rPr lang="en-US" b="1" dirty="0"/>
              <a:t>Change Management:</a:t>
            </a:r>
            <a:r>
              <a:rPr lang="en-US" dirty="0"/>
              <a:t> Handle new or modified requirements during project execution and update documents accordingly.</a:t>
            </a:r>
          </a:p>
          <a:p>
            <a:pPr marL="342900" indent="-342900" algn="just">
              <a:buFont typeface="Arial" panose="020B0604020202020204" pitchFamily="34" charset="0"/>
              <a:buChar char="•"/>
            </a:pPr>
            <a:r>
              <a:rPr lang="en-US" b="1" dirty="0"/>
              <a:t>User Acceptance Testing (UAT) Coordination:</a:t>
            </a:r>
            <a:r>
              <a:rPr lang="en-US" dirty="0"/>
              <a:t> Support end-users in testing CRM features and collecting their feedback before and distribute user manuals for smooth adoption of the new CRM system before final deployment.</a:t>
            </a:r>
          </a:p>
          <a:p>
            <a:pPr marL="342900" indent="-342900" algn="just">
              <a:buFont typeface="Arial" panose="020B0604020202020204" pitchFamily="34" charset="0"/>
              <a:buChar char="•"/>
            </a:pPr>
            <a:r>
              <a:rPr lang="en-US" b="1" dirty="0"/>
              <a:t>Training &amp; Knowledge Transfer:</a:t>
            </a:r>
            <a:r>
              <a:rPr lang="en-US" dirty="0"/>
              <a:t> Conduct training sessions </a:t>
            </a:r>
            <a:r>
              <a:rPr lang="en-US" dirty="0" err="1"/>
              <a:t>em</a:t>
            </a:r>
            <a:r>
              <a:rPr lang="en-US" dirty="0"/>
              <a:t>.</a:t>
            </a:r>
          </a:p>
          <a:p>
            <a:pPr marL="342900" indent="-342900" algn="just">
              <a:buFont typeface="Arial" panose="020B0604020202020204" pitchFamily="34" charset="0"/>
              <a:buChar char="•"/>
            </a:pPr>
            <a:r>
              <a:rPr lang="en-US" b="1" dirty="0"/>
              <a:t>Reporting &amp; Feedback Analysis:</a:t>
            </a:r>
            <a:r>
              <a:rPr lang="en-US" dirty="0"/>
              <a:t> Generate test summary reports, issue logs, and gather customer feedback post-implementation.</a:t>
            </a:r>
          </a:p>
          <a:p>
            <a:pPr marL="342900" indent="-342900" algn="just">
              <a:buFont typeface="Arial" panose="020B0604020202020204" pitchFamily="34" charset="0"/>
              <a:buChar char="•"/>
            </a:pPr>
            <a:r>
              <a:rPr lang="en-US" b="1" dirty="0"/>
              <a:t>Post-Implementation Review:</a:t>
            </a:r>
            <a:r>
              <a:rPr lang="en-US" dirty="0"/>
              <a:t> Monitor CRM performance and prepare a report on improvements in lead tracking and customer response.</a:t>
            </a:r>
          </a:p>
          <a:p>
            <a:pPr marL="342900" indent="-342900" algn="just">
              <a:buFont typeface="Arial" panose="020B0604020202020204" pitchFamily="34" charset="0"/>
              <a:buChar char="•"/>
            </a:pPr>
            <a:endParaRPr lang="en-US" dirty="0"/>
          </a:p>
          <a:p>
            <a:pPr marL="342900" indent="-342900" algn="just">
              <a:buFont typeface="Arial" panose="020B0604020202020204" pitchFamily="34" charset="0"/>
              <a:buChar char="•"/>
            </a:pPr>
            <a:endParaRPr lang="en-US" dirty="0"/>
          </a:p>
          <a:p>
            <a:pPr algn="just"/>
            <a:endParaRPr lang="en-IN" dirty="0"/>
          </a:p>
        </p:txBody>
      </p:sp>
    </p:spTree>
    <p:extLst>
      <p:ext uri="{BB962C8B-B14F-4D97-AF65-F5344CB8AC3E}">
        <p14:creationId xmlns:p14="http://schemas.microsoft.com/office/powerpoint/2010/main" val="411820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248</TotalTime>
  <Words>1076</Words>
  <Application>Microsoft Office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Agency FB</vt:lpstr>
      <vt:lpstr>Aharoni</vt:lpstr>
      <vt:lpstr>Amasis MT Pro Black</vt:lpstr>
      <vt:lpstr>Aptos</vt:lpstr>
      <vt:lpstr>Aptos Display</vt:lpstr>
      <vt:lpstr>Arial</vt:lpstr>
      <vt:lpstr>Office Theme</vt:lpstr>
      <vt:lpstr>Waterfall Project Scope PPT</vt:lpstr>
      <vt:lpstr>ABC InTouch CRM Software Application (ABC Insurance Company)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Company>SBI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agm1.auto</dc:creator>
  <cp:lastModifiedBy>agm1.auto</cp:lastModifiedBy>
  <cp:revision>17</cp:revision>
  <dcterms:created xsi:type="dcterms:W3CDTF">2025-10-19T14:13:36Z</dcterms:created>
  <dcterms:modified xsi:type="dcterms:W3CDTF">2025-10-21T08:57:06Z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83ada4e-448b-4689-9b53-cdfe99a249d2_Enabled">
    <vt:lpwstr>true</vt:lpwstr>
  </property>
  <property fmtid="{D5CDD505-2E9C-101B-9397-08002B2CF9AE}" pid="3" name="MSIP_Label_183ada4e-448b-4689-9b53-cdfe99a249d2_SetDate">
    <vt:lpwstr>2025-10-19T14:36:46Z</vt:lpwstr>
  </property>
  <property fmtid="{D5CDD505-2E9C-101B-9397-08002B2CF9AE}" pid="4" name="MSIP_Label_183ada4e-448b-4689-9b53-cdfe99a249d2_Method">
    <vt:lpwstr>Privileged</vt:lpwstr>
  </property>
  <property fmtid="{D5CDD505-2E9C-101B-9397-08002B2CF9AE}" pid="5" name="MSIP_Label_183ada4e-448b-4689-9b53-cdfe99a249d2_Name">
    <vt:lpwstr>Public</vt:lpwstr>
  </property>
  <property fmtid="{D5CDD505-2E9C-101B-9397-08002B2CF9AE}" pid="6" name="MSIP_Label_183ada4e-448b-4689-9b53-cdfe99a249d2_SiteId">
    <vt:lpwstr>fbdb2235-7f50-4509-b407-c58325ec27a8</vt:lpwstr>
  </property>
  <property fmtid="{D5CDD505-2E9C-101B-9397-08002B2CF9AE}" pid="7" name="MSIP_Label_183ada4e-448b-4689-9b53-cdfe99a249d2_ActionId">
    <vt:lpwstr>9ceca9e6-41e7-4dfa-bfdc-7471e7b716f1</vt:lpwstr>
  </property>
  <property fmtid="{D5CDD505-2E9C-101B-9397-08002B2CF9AE}" pid="8" name="MSIP_Label_183ada4e-448b-4689-9b53-cdfe99a249d2_ContentBits">
    <vt:lpwstr>0</vt:lpwstr>
  </property>
  <property fmtid="{D5CDD505-2E9C-101B-9397-08002B2CF9AE}" pid="9" name="MSIP_Label_183ada4e-448b-4689-9b53-cdfe99a249d2_Tag">
    <vt:lpwstr>10, 0, 1, 1</vt:lpwstr>
  </property>
</Properties>
</file>