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  <p:sldId id="274" r:id="rId3"/>
    <p:sldId id="268" r:id="rId4"/>
    <p:sldId id="257" r:id="rId5"/>
    <p:sldId id="269" r:id="rId6"/>
    <p:sldId id="258" r:id="rId7"/>
    <p:sldId id="259" r:id="rId8"/>
    <p:sldId id="260" r:id="rId9"/>
    <p:sldId id="261" r:id="rId10"/>
    <p:sldId id="272" r:id="rId11"/>
    <p:sldId id="270" r:id="rId12"/>
    <p:sldId id="275" r:id="rId13"/>
    <p:sldId id="263" r:id="rId14"/>
    <p:sldId id="271" r:id="rId15"/>
    <p:sldId id="264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A840CEC-7FF6-44FF-AAF3-35DAC416D7DB}">
          <p14:sldIdLst>
            <p14:sldId id="256"/>
            <p14:sldId id="274"/>
            <p14:sldId id="268"/>
            <p14:sldId id="257"/>
            <p14:sldId id="269"/>
            <p14:sldId id="258"/>
            <p14:sldId id="259"/>
            <p14:sldId id="260"/>
            <p14:sldId id="261"/>
            <p14:sldId id="272"/>
            <p14:sldId id="270"/>
            <p14:sldId id="275"/>
            <p14:sldId id="263"/>
            <p14:sldId id="271"/>
            <p14:sldId id="264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3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976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713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2026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4188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3227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9429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1060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235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769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137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323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289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314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603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217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9180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5AB39-D655-4D6F-8DE1-0CD89FA03463}" type="datetimeFigureOut">
              <a:rPr lang="en-IN" smtClean="0"/>
              <a:t>01-10-2025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279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7715-4950-E69E-6356-4A7221E0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8146" y="1808017"/>
            <a:ext cx="9389918" cy="1756064"/>
          </a:xfrm>
        </p:spPr>
        <p:txBody>
          <a:bodyPr>
            <a:normAutofit/>
          </a:bodyPr>
          <a:lstStyle/>
          <a:p>
            <a:pPr algn="ctr"/>
            <a:r>
              <a:rPr lang="en-IN" sz="2600" dirty="0">
                <a:solidFill>
                  <a:schemeClr val="tx1"/>
                </a:solidFill>
                <a:latin typeface="Arial Black" panose="020B0A04020102020204" pitchFamily="34" charset="0"/>
              </a:rPr>
              <a:t>Learning Management System (LMS</a:t>
            </a:r>
            <a:r>
              <a:rPr lang="en-IN" sz="2400" dirty="0">
                <a:solidFill>
                  <a:schemeClr val="tx1"/>
                </a:solidFill>
                <a:latin typeface="Arial Black" panose="020B0A04020102020204" pitchFamily="34" charset="0"/>
              </a:rPr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932DE-35DF-9369-4E25-3223A2308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4154" y="3718324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 Ch. Pavan Kumar</a:t>
            </a:r>
            <a:b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Date: 01-10-2025</a:t>
            </a:r>
          </a:p>
        </p:txBody>
      </p:sp>
    </p:spTree>
    <p:extLst>
      <p:ext uri="{BB962C8B-B14F-4D97-AF65-F5344CB8AC3E}">
        <p14:creationId xmlns:p14="http://schemas.microsoft.com/office/powerpoint/2010/main" val="1018542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B8D3B-B655-F90F-9DBE-531A08E90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613D0-BC70-A492-3FA4-DB4A5F8A2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/ Approach (Waterfall Model)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37DBE08-5468-A2AA-D570-462B145F20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52642" y="1696762"/>
            <a:ext cx="10627975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Requirements Gathering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workshops with students, trainers, and admins.</a:t>
            </a:r>
          </a:p>
          <a:p>
            <a:pPr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Document functional and non-functional requirements.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System Design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UI/UX wireframes for student and trainer dashboards.</a:t>
            </a:r>
          </a:p>
          <a:p>
            <a:pPr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 design for courses, bookings, and reporting.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 in phases: Course module → Resource module → Evaluation booking → Dashboard → Admin.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Testing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Unit testing, integration testing, UAT with pilot student group.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Deployment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Launch LMS in a phased rollout.</a:t>
            </a:r>
          </a:p>
          <a:p>
            <a:pPr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initial training to students and trainers.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Maintenance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Bug fixes, performance improvements, periodic feature updates.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24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F934D-18FB-C173-D87A-29D9C1E9D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Resources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F3FFAE-0661-E2FB-763C-1379229C5A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31861" y="1436338"/>
            <a:ext cx="9988632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IN" b="1" dirty="0"/>
              <a:t>People:</a:t>
            </a:r>
            <a:endParaRPr lang="en-IN" dirty="0"/>
          </a:p>
          <a:p>
            <a:pPr lvl="1"/>
            <a:r>
              <a:rPr lang="en-IN" dirty="0"/>
              <a:t>Business Analyst (requirement gathering, documentation)</a:t>
            </a:r>
          </a:p>
          <a:p>
            <a:pPr lvl="1"/>
            <a:r>
              <a:rPr lang="en-IN" dirty="0"/>
              <a:t>Developers (frontend, backend, database)</a:t>
            </a:r>
          </a:p>
          <a:p>
            <a:pPr lvl="1"/>
            <a:r>
              <a:rPr lang="en-IN" dirty="0"/>
              <a:t>UI/UX Designers (interface design)</a:t>
            </a:r>
          </a:p>
          <a:p>
            <a:pPr lvl="1"/>
            <a:r>
              <a:rPr lang="en-IN" dirty="0"/>
              <a:t>Testers (quality assurance)</a:t>
            </a:r>
          </a:p>
          <a:p>
            <a:pPr lvl="1"/>
            <a:r>
              <a:rPr lang="en-IN" dirty="0"/>
              <a:t>Trainers &amp; Students (pilot users, feedback)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b="1" dirty="0"/>
              <a:t>Technology:</a:t>
            </a:r>
            <a:endParaRPr lang="en-IN" dirty="0"/>
          </a:p>
          <a:p>
            <a:pPr lvl="1"/>
            <a:r>
              <a:rPr lang="en-IN" dirty="0"/>
              <a:t>Hosting server (cloud-based)</a:t>
            </a:r>
          </a:p>
          <a:p>
            <a:pPr lvl="1"/>
            <a:r>
              <a:rPr lang="en-IN" dirty="0"/>
              <a:t>Database system (SQL/NoSQL)</a:t>
            </a:r>
          </a:p>
          <a:p>
            <a:pPr lvl="1"/>
            <a:r>
              <a:rPr lang="en-IN" dirty="0"/>
              <a:t>APIs for YouTube integration</a:t>
            </a:r>
          </a:p>
          <a:p>
            <a:pPr lvl="1"/>
            <a:r>
              <a:rPr lang="en-IN" dirty="0"/>
              <a:t>Reporting/analytics tools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b="1" dirty="0"/>
              <a:t>Time:</a:t>
            </a:r>
            <a:r>
              <a:rPr lang="en-IN" dirty="0"/>
              <a:t> 6–8 months structured delivery via Waterfall.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b="1" dirty="0"/>
              <a:t>Budget:</a:t>
            </a:r>
            <a:r>
              <a:rPr lang="en-IN" dirty="0"/>
              <a:t> Development, hosting, testing, training, maintenance (detailed cost to be added).</a:t>
            </a:r>
          </a:p>
        </p:txBody>
      </p:sp>
    </p:spTree>
    <p:extLst>
      <p:ext uri="{BB962C8B-B14F-4D97-AF65-F5344CB8AC3E}">
        <p14:creationId xmlns:p14="http://schemas.microsoft.com/office/powerpoint/2010/main" val="390732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C051C-235A-3C53-39A6-A70E9B69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43346"/>
            <a:ext cx="8596668" cy="1320800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Breakdown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C6BC31F-E526-705A-E5BA-45C30698D9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502403"/>
              </p:ext>
            </p:extLst>
          </p:nvPr>
        </p:nvGraphicFramePr>
        <p:xfrm>
          <a:off x="677334" y="1371600"/>
          <a:ext cx="7427046" cy="4575466"/>
        </p:xfrm>
        <a:graphic>
          <a:graphicData uri="http://schemas.openxmlformats.org/drawingml/2006/table">
            <a:tbl>
              <a:tblPr/>
              <a:tblGrid>
                <a:gridCol w="2475682">
                  <a:extLst>
                    <a:ext uri="{9D8B030D-6E8A-4147-A177-3AD203B41FA5}">
                      <a16:colId xmlns:a16="http://schemas.microsoft.com/office/drawing/2014/main" val="4279232724"/>
                    </a:ext>
                  </a:extLst>
                </a:gridCol>
                <a:gridCol w="2475682">
                  <a:extLst>
                    <a:ext uri="{9D8B030D-6E8A-4147-A177-3AD203B41FA5}">
                      <a16:colId xmlns:a16="http://schemas.microsoft.com/office/drawing/2014/main" val="2370346456"/>
                    </a:ext>
                  </a:extLst>
                </a:gridCol>
                <a:gridCol w="2475682">
                  <a:extLst>
                    <a:ext uri="{9D8B030D-6E8A-4147-A177-3AD203B41FA5}">
                      <a16:colId xmlns:a16="http://schemas.microsoft.com/office/drawing/2014/main" val="56941525"/>
                    </a:ext>
                  </a:extLst>
                </a:gridCol>
              </a:tblGrid>
              <a:tr h="35618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/>
                        <a:t>Category</a:t>
                      </a:r>
                      <a:endParaRPr lang="en-IN" sz="1200" dirty="0"/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/>
                        <a:t>Details</a:t>
                      </a:r>
                      <a:endParaRPr lang="en-IN" sz="1200" dirty="0"/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/>
                        <a:t>Estimated Cost (₹)</a:t>
                      </a:r>
                      <a:endParaRPr lang="en-IN" sz="1200" dirty="0"/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6631212"/>
                  </a:ext>
                </a:extLst>
              </a:tr>
              <a:tr h="8749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/>
                        <a:t>Development Costs</a:t>
                      </a:r>
                      <a:endParaRPr lang="en-IN" sz="1200" dirty="0"/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Salaries for developers (frontend, backend, DB), BA, QA testers for 6–8 months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₹9,00,000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03686"/>
                  </a:ext>
                </a:extLst>
              </a:tr>
              <a:tr h="5843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/>
                        <a:t>Infrastructure</a:t>
                      </a:r>
                      <a:endParaRPr lang="en-IN" sz="1200" dirty="0"/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Cloud hosting, database, storage, backups for 1 year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₹2,50,000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65981"/>
                  </a:ext>
                </a:extLst>
              </a:tr>
              <a:tr h="8749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/>
                        <a:t>Licensing &amp; Tools</a:t>
                      </a:r>
                      <a:endParaRPr lang="en-IN" sz="1200"/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YouTube API (if paid), LMS framework, project management &amp; testing tools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₹1,50,000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675117"/>
                  </a:ext>
                </a:extLst>
              </a:tr>
              <a:tr h="8749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/>
                        <a:t>Training &amp; Change Management</a:t>
                      </a:r>
                      <a:endParaRPr lang="en-IN" sz="1200"/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Trainer workshops, student orientation, training material creation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₹1,00,000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627708"/>
                  </a:ext>
                </a:extLst>
              </a:tr>
              <a:tr h="5843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/>
                        <a:t>Maintenance &amp; Support (Year 1)</a:t>
                      </a:r>
                      <a:endParaRPr lang="en-IN" sz="1200"/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Bug fixes, server monitoring, updates, helpdesk support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₹2,00,000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974831"/>
                  </a:ext>
                </a:extLst>
              </a:tr>
              <a:tr h="42595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/>
                        <a:t>Contingency (10%)</a:t>
                      </a:r>
                      <a:endParaRPr lang="en-IN" sz="1200"/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Buffer for unexpected costs (scope change, infra upgrade)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/>
                        <a:t>₹2,00,000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7506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D964F0-B938-9B0D-762F-1E7BF7E974A0}"/>
              </a:ext>
            </a:extLst>
          </p:cNvPr>
          <p:cNvSpPr txBox="1"/>
          <p:nvPr/>
        </p:nvSpPr>
        <p:spPr>
          <a:xfrm>
            <a:off x="1046886" y="6229988"/>
            <a:ext cx="6104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Total Estimated Cost: ₹18,00,000</a:t>
            </a:r>
          </a:p>
        </p:txBody>
      </p:sp>
    </p:spTree>
    <p:extLst>
      <p:ext uri="{BB962C8B-B14F-4D97-AF65-F5344CB8AC3E}">
        <p14:creationId xmlns:p14="http://schemas.microsoft.com/office/powerpoint/2010/main" val="188048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DF1A-B089-D6A0-6AFD-2DD9CD07C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F91472D-3F07-93F7-850D-65FD67E2E8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863" y="1761204"/>
            <a:ext cx="8798646" cy="333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Adoption Risk: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Students/trainers hesitant to shift to new system.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Technical Risk: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YouTube API or server downtime may affect video content.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 Overruns: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Requirement changes in middle of Waterfall phases can delay project.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Cost Risk: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Integration or infrastructure costs may exceed estimates.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User Training Risk: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Lack of awareness could limit proper usage.</a:t>
            </a:r>
          </a:p>
        </p:txBody>
      </p:sp>
    </p:spTree>
    <p:extLst>
      <p:ext uri="{BB962C8B-B14F-4D97-AF65-F5344CB8AC3E}">
        <p14:creationId xmlns:p14="http://schemas.microsoft.com/office/powerpoint/2010/main" val="395184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4AD17-FC83-8D42-85D6-67766DDAF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8F631-AFA7-0FA0-684D-9640320E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6691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B2B43A1-39D5-9BB6-013D-29433E2635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664346"/>
            <a:ext cx="8584658" cy="277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Infrastructure: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Stable internet and server environment.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Stakeholder Commitment: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Timely feedback from trainers and admins.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Content Availability: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Courses, resources, and videos must be provided.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Approvals: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Institutional/government approvals for LMS launch.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External Tools: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Dependence on YouTube integration for video-based learning.</a:t>
            </a:r>
          </a:p>
        </p:txBody>
      </p:sp>
    </p:spTree>
    <p:extLst>
      <p:ext uri="{BB962C8B-B14F-4D97-AF65-F5344CB8AC3E}">
        <p14:creationId xmlns:p14="http://schemas.microsoft.com/office/powerpoint/2010/main" val="2343590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96E8-D7CC-286A-FB42-A02253BE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13C75C1-AF81-4628-5F5B-14FC84B284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597720"/>
            <a:ext cx="9775921" cy="4196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LMS project directly addresses current challenges in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 learning, trainer evaluations, and institutional reporting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Waterfall methodology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ensures a structured, step-by-step approach with clear deliverables.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Benefits for stakeholders:</a:t>
            </a:r>
          </a:p>
          <a:p>
            <a:pPr lvl="1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Students: Easy access, progress tracking, flexible learning.</a:t>
            </a:r>
          </a:p>
          <a:p>
            <a:pPr lvl="1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Trainers: Automated evaluation management.</a:t>
            </a:r>
          </a:p>
          <a:p>
            <a:pPr lvl="1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Institutions: Better engagement analytics and reduced admin work.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solution will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transform the learning process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making it efficient, digital-first, and scalable.</a:t>
            </a:r>
          </a:p>
        </p:txBody>
      </p:sp>
    </p:spTree>
    <p:extLst>
      <p:ext uri="{BB962C8B-B14F-4D97-AF65-F5344CB8AC3E}">
        <p14:creationId xmlns:p14="http://schemas.microsoft.com/office/powerpoint/2010/main" val="1167170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DB11B4-B37B-A715-C97B-859EC264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Sign-off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52B18D4-4889-A850-92E6-1F7CAA906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2444"/>
            <a:ext cx="8596668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b="1" dirty="0"/>
              <a:t>To be completed by appropriate manager: </a:t>
            </a:r>
            <a:r>
              <a:rPr lang="en-IN" dirty="0"/>
              <a:t>Abhishek </a:t>
            </a:r>
          </a:p>
          <a:p>
            <a:pPr>
              <a:lnSpc>
                <a:spcPct val="150000"/>
              </a:lnSpc>
            </a:pPr>
            <a:r>
              <a:rPr lang="en-IN" b="1" dirty="0"/>
              <a:t>Project Sponsor: </a:t>
            </a:r>
            <a:r>
              <a:rPr lang="en-IN" dirty="0"/>
              <a:t>Ravi Kiran</a:t>
            </a:r>
          </a:p>
          <a:p>
            <a:pPr>
              <a:lnSpc>
                <a:spcPct val="150000"/>
              </a:lnSpc>
            </a:pPr>
            <a:r>
              <a:rPr lang="en-IN" b="1" dirty="0"/>
              <a:t>Project Manager: </a:t>
            </a:r>
            <a:r>
              <a:rPr lang="en-IN" dirty="0"/>
              <a:t>Atul Kumar </a:t>
            </a:r>
          </a:p>
          <a:p>
            <a:pPr>
              <a:lnSpc>
                <a:spcPct val="150000"/>
              </a:lnSpc>
            </a:pPr>
            <a:r>
              <a:rPr lang="en-IN" b="1" dirty="0"/>
              <a:t>Approval Status:</a:t>
            </a:r>
            <a:r>
              <a:rPr lang="en-IN" dirty="0"/>
              <a:t> ☐ Approved ☐ Approved w/comments ☐ Not Approved</a:t>
            </a:r>
          </a:p>
          <a:p>
            <a:pPr>
              <a:lnSpc>
                <a:spcPct val="150000"/>
              </a:lnSpc>
            </a:pPr>
            <a:r>
              <a:rPr lang="en-IN" b="1" dirty="0"/>
              <a:t>Planned Go-Live Date:</a:t>
            </a:r>
            <a:r>
              <a:rPr lang="en-IN" dirty="0"/>
              <a:t> 25/10/2025</a:t>
            </a:r>
          </a:p>
          <a:p>
            <a:pPr>
              <a:lnSpc>
                <a:spcPct val="150000"/>
              </a:lnSpc>
            </a:pPr>
            <a:r>
              <a:rPr lang="en-IN" b="1" dirty="0"/>
              <a:t>Post-Implementation Review Date:</a:t>
            </a:r>
            <a:r>
              <a:rPr lang="en-IN" dirty="0"/>
              <a:t> 01/11/2025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08268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22AE-E18A-5540-CB38-1EC26F96C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557E79D-3EAF-4A72-30D7-89857AF567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763800"/>
            <a:ext cx="8861521" cy="333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Problem: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Current student learning is fragmented (courses, resources, evaluation booking).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Leads to inefficiency, poor progress tracking, and higher admin load.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Solution: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centralized LMS using the Waterfall model.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Success: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90% adoption in 3 months, automated booking, transparent dashboards, reduced manual work.</a:t>
            </a:r>
          </a:p>
        </p:txBody>
      </p:sp>
    </p:spTree>
    <p:extLst>
      <p:ext uri="{BB962C8B-B14F-4D97-AF65-F5344CB8AC3E}">
        <p14:creationId xmlns:p14="http://schemas.microsoft.com/office/powerpoint/2010/main" val="41584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F7A9-5296-480C-ED3B-27EC32949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Situationship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5ACEC65-914B-1BE1-77C5-7FFEAED5B3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95493" y="1414168"/>
            <a:ext cx="8729062" cy="4438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I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 currently use multiple platforms for courses, notes, and video learning.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I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Trainers manually coordinate project evaluation slots, leading to scheduling conflicts.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I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Course progress tracking is inconsistent and students cannot see pending/completed tasks clearly.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I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Institutions face difficulties in monitoring overall student engagement and learning outcomes.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I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Admin overhead is high due to lack of automation and centralized reporting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94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E512-128D-AC4C-F7E5-A2B17F0AA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0BF3FBC-3DAE-B2DE-0EEE-E07949D4F7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147695"/>
            <a:ext cx="8898082" cy="4992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Fragmented Access: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 single platform where students can access all resources.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Manual Evaluation Booking: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Time-consuming for both students and trainers.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Lack of Progress Visibility: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Students don’t know their exact learning stage, creating confusion.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Engagement: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 integrated video/YouTube resources, reducing interactive learning.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Institutional Challenges: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Difficult for management to analyze student performance trends.</a:t>
            </a:r>
          </a:p>
        </p:txBody>
      </p:sp>
    </p:spTree>
    <p:extLst>
      <p:ext uri="{BB962C8B-B14F-4D97-AF65-F5344CB8AC3E}">
        <p14:creationId xmlns:p14="http://schemas.microsoft.com/office/powerpoint/2010/main" val="329364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A5EFC-F8D8-EA55-F352-94B60B9FF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D4BD67-482E-9997-C5DD-0F8C9F8656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270000"/>
            <a:ext cx="8923866" cy="4992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Centralized Learning Hub: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All resources (courses, videos, downloads) in one system.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Streamline project evaluation booking and notifications.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 Dashboard: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Visual representation of completed and pending modules.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Digital Integration: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Embed YouTube content for flexible and engaging learning.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Analytics &amp; Reports: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Provide institutions with insights into performance, usage, and student engagement.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Scalability: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Expand LMS to handle large batches across multiple departments in future.</a:t>
            </a:r>
          </a:p>
        </p:txBody>
      </p:sp>
    </p:spTree>
    <p:extLst>
      <p:ext uri="{BB962C8B-B14F-4D97-AF65-F5344CB8AC3E}">
        <p14:creationId xmlns:p14="http://schemas.microsoft.com/office/powerpoint/2010/main" val="164666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8EE8A-90B3-8813-99A5-F558A8B4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4199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 (Goals)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42E8A3C-717C-41E7-9A8A-86214B35D8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300" y="1468165"/>
            <a:ext cx="10176164" cy="333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Deliver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comprehensive Learning Management System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that improves efficiency, accessibility, and engagement.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students with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24/7 digital access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courses and resources.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Enable trainers to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manage evaluations seamlessly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Offer institutions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data-driven platform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measure progress and outcomes.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 structured project delivery using the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Waterfall approach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clarity and accountability.</a:t>
            </a:r>
          </a:p>
        </p:txBody>
      </p:sp>
    </p:spTree>
    <p:extLst>
      <p:ext uri="{BB962C8B-B14F-4D97-AF65-F5344CB8AC3E}">
        <p14:creationId xmlns:p14="http://schemas.microsoft.com/office/powerpoint/2010/main" val="282228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E70DC-B8C3-7C31-8893-5A8A5FF5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7895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64A7AED-F753-618D-5334-89D5891052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081998"/>
            <a:ext cx="7998546" cy="5027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 Gathering: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Capture needs from students, trainers, and management.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System Design: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Build user-friendly, mobile-friendly, and scalable design.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Course Module: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Students can view course content, YouTube lectures, and materials.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Resource Downloads: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Notes, PPTs, PDFs available for offline access.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Evaluation Booking System: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Students schedule slots; trainers get automated notifications.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Progress Dashboard: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Real-time tracking of course completion and pending tasks.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Admin Panel: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managing users, content, and reports.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Testing &amp; Deployment: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Deliver a reliable, error-free system.</a:t>
            </a:r>
          </a:p>
        </p:txBody>
      </p:sp>
    </p:spTree>
    <p:extLst>
      <p:ext uri="{BB962C8B-B14F-4D97-AF65-F5344CB8AC3E}">
        <p14:creationId xmlns:p14="http://schemas.microsoft.com/office/powerpoint/2010/main" val="939652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929A9-7BDF-A217-2DE3-8AF6D36F0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C7ED057-7271-A119-32E0-5997CD1BD8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681684"/>
            <a:ext cx="7686819" cy="4196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 Adoption: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90%+ students actively use the LMS within first 3 months.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System Availability: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95%+ uptime with quick load times.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Automation Impact: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80% reduction in manual booking effort.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Improved Learning Outcomes: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 least 20% improvement in assignment/project completion rates.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Trainer Satisfaction: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70%+ trainers report easier evaluation management.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Institutional Value: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Improved data-driven reporting for decision making.</a:t>
            </a:r>
          </a:p>
        </p:txBody>
      </p:sp>
    </p:spTree>
    <p:extLst>
      <p:ext uri="{BB962C8B-B14F-4D97-AF65-F5344CB8AC3E}">
        <p14:creationId xmlns:p14="http://schemas.microsoft.com/office/powerpoint/2010/main" val="2045392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1D833-55C6-AA41-25A1-D44A406D67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6809" y="547060"/>
            <a:ext cx="8596313" cy="13208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/ Approach (Waterfall Model)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203FF1-84DD-A3F0-F814-FC8935390AD0}"/>
              </a:ext>
            </a:extLst>
          </p:cNvPr>
          <p:cNvSpPr txBox="1"/>
          <p:nvPr/>
        </p:nvSpPr>
        <p:spPr>
          <a:xfrm>
            <a:off x="3043671" y="5956361"/>
            <a:ext cx="6104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Waterfall Model Diagram</a:t>
            </a:r>
            <a:endParaRPr lang="en-IN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A9D0A8-462A-C227-F0A5-A1D83C475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628" y="1708824"/>
            <a:ext cx="6327578" cy="394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8804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1581</TotalTime>
  <Words>1098</Words>
  <Application>Microsoft Office PowerPoint</Application>
  <PresentationFormat>Widescreen</PresentationFormat>
  <Paragraphs>130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Trebuchet MS</vt:lpstr>
      <vt:lpstr>Wingdings</vt:lpstr>
      <vt:lpstr>Wingdings 3</vt:lpstr>
      <vt:lpstr>Facet</vt:lpstr>
      <vt:lpstr>Learning Management System (LMS)</vt:lpstr>
      <vt:lpstr>Executive Summary</vt:lpstr>
      <vt:lpstr>Situationship</vt:lpstr>
      <vt:lpstr>Problem</vt:lpstr>
      <vt:lpstr>Opportunity</vt:lpstr>
      <vt:lpstr>Purpose Statement (Goals)</vt:lpstr>
      <vt:lpstr>Project Objectives</vt:lpstr>
      <vt:lpstr>Success Criteria</vt:lpstr>
      <vt:lpstr>Methods / Approach (Waterfall Model)</vt:lpstr>
      <vt:lpstr>Methods / Approach (Waterfall Model)</vt:lpstr>
      <vt:lpstr>Required Resources</vt:lpstr>
      <vt:lpstr>Budget Breakdown</vt:lpstr>
      <vt:lpstr>Risks</vt:lpstr>
      <vt:lpstr>Dependencies</vt:lpstr>
      <vt:lpstr>Conclusion</vt:lpstr>
      <vt:lpstr>Sign-off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pavan c</dc:creator>
  <cp:lastModifiedBy>pavan c</cp:lastModifiedBy>
  <cp:revision>4</cp:revision>
  <dcterms:created xsi:type="dcterms:W3CDTF">2025-10-01T14:14:36Z</dcterms:created>
  <dcterms:modified xsi:type="dcterms:W3CDTF">2025-10-02T17:01:38Z</dcterms:modified>
</cp:coreProperties>
</file>