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4630400" cy="8229600"/>
  <p:notesSz cx="8229600" cy="14630400"/>
  <p:embeddedFontLst>
    <p:embeddedFont>
      <p:font typeface="Heebo Light" pitchFamily="2" charset="-79"/>
      <p:regular r:id="rId16"/>
    </p:embeddedFont>
    <p:embeddedFont>
      <p:font typeface="Montserrat" panose="00000500000000000000" pitchFamily="2"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66" d="100"/>
          <a:sy n="66" d="100"/>
        </p:scale>
        <p:origin x="79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6644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D0A2C">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D0A2C">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D0A2C">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D0A2C">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D0A2C">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D0A2C">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D0A2C">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D0A2C">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D0A2C">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D0A2C">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D0A2C">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D0A2C">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D0A2C">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Text 0"/>
          <p:cNvSpPr/>
          <p:nvPr/>
        </p:nvSpPr>
        <p:spPr>
          <a:xfrm>
            <a:off x="793790" y="2025253"/>
            <a:ext cx="13042821" cy="2126337"/>
          </a:xfrm>
          <a:prstGeom prst="rect">
            <a:avLst/>
          </a:prstGeom>
          <a:noFill/>
          <a:ln/>
        </p:spPr>
        <p:txBody>
          <a:bodyPr wrap="square" lIns="0" tIns="0" rIns="0" bIns="0" rtlCol="0" anchor="t"/>
          <a:lstStyle/>
          <a:p>
            <a:pPr marL="0" indent="0" algn="l">
              <a:lnSpc>
                <a:spcPts val="5550"/>
              </a:lnSpc>
              <a:buNone/>
            </a:pPr>
            <a:r>
              <a:rPr lang="en-US" sz="4450" b="1" u="sng" dirty="0">
                <a:solidFill>
                  <a:srgbClr val="F2F0F4"/>
                </a:solidFill>
                <a:latin typeface="Montserrat" pitchFamily="34" charset="0"/>
                <a:ea typeface="Montserrat" pitchFamily="34" charset="-122"/>
                <a:cs typeface="Montserrat" pitchFamily="34" charset="-120"/>
              </a:rPr>
              <a:t>Global Data Management – Orange Business Service OBS -U.K Telecom (Enhancement Project)</a:t>
            </a:r>
            <a:endParaRPr lang="en-US" sz="4450" dirty="0"/>
          </a:p>
        </p:txBody>
      </p:sp>
      <p:sp>
        <p:nvSpPr>
          <p:cNvPr id="3" name="Text 1"/>
          <p:cNvSpPr/>
          <p:nvPr/>
        </p:nvSpPr>
        <p:spPr>
          <a:xfrm>
            <a:off x="793790" y="4605218"/>
            <a:ext cx="13042821" cy="362903"/>
          </a:xfrm>
          <a:prstGeom prst="rect">
            <a:avLst/>
          </a:prstGeom>
          <a:noFill/>
          <a:ln/>
        </p:spPr>
        <p:txBody>
          <a:bodyPr wrap="none" lIns="0" tIns="0" rIns="0" bIns="0" rtlCol="0" anchor="t"/>
          <a:lstStyle/>
          <a:p>
            <a:pPr marL="0" indent="0" algn="l">
              <a:lnSpc>
                <a:spcPts val="2850"/>
              </a:lnSpc>
              <a:buNone/>
            </a:pPr>
            <a:r>
              <a:rPr lang="en-US" sz="1750" b="1" dirty="0">
                <a:solidFill>
                  <a:srgbClr val="DCD7E5"/>
                </a:solidFill>
                <a:latin typeface="Heebo Light" pitchFamily="34" charset="0"/>
                <a:ea typeface="Heebo Light" pitchFamily="34" charset="-122"/>
                <a:cs typeface="Heebo Light" pitchFamily="34" charset="-120"/>
              </a:rPr>
              <a:t>Business Process Analysis Using Waterfall Methodology</a:t>
            </a:r>
            <a:endParaRPr lang="en-US" sz="1750" dirty="0"/>
          </a:p>
        </p:txBody>
      </p:sp>
      <p:sp>
        <p:nvSpPr>
          <p:cNvPr id="4" name="Text 2"/>
          <p:cNvSpPr/>
          <p:nvPr/>
        </p:nvSpPr>
        <p:spPr>
          <a:xfrm>
            <a:off x="793790" y="5223272"/>
            <a:ext cx="13042821" cy="362903"/>
          </a:xfrm>
          <a:prstGeom prst="rect">
            <a:avLst/>
          </a:prstGeom>
          <a:noFill/>
          <a:ln/>
        </p:spPr>
        <p:txBody>
          <a:bodyPr wrap="none" lIns="0" tIns="0" rIns="0" bIns="0" rtlCol="0" anchor="t"/>
          <a:lstStyle/>
          <a:p>
            <a:pPr marL="0" indent="0" algn="l">
              <a:lnSpc>
                <a:spcPts val="2850"/>
              </a:lnSpc>
              <a:buNone/>
            </a:pPr>
            <a:r>
              <a:rPr lang="en-US" sz="1750" b="1" dirty="0">
                <a:solidFill>
                  <a:srgbClr val="DCD7E5"/>
                </a:solidFill>
                <a:latin typeface="Heebo Light" pitchFamily="34" charset="0"/>
                <a:ea typeface="Heebo Light" pitchFamily="34" charset="-122"/>
                <a:cs typeface="Heebo Light" pitchFamily="34" charset="-120"/>
              </a:rPr>
              <a:t>Presented by: DEEPAK K / 07-Nov-2025</a:t>
            </a:r>
            <a:endParaRPr lang="en-US" sz="1750" dirty="0"/>
          </a:p>
        </p:txBody>
      </p:sp>
      <p:sp>
        <p:nvSpPr>
          <p:cNvPr id="5" name="Text 3"/>
          <p:cNvSpPr/>
          <p:nvPr/>
        </p:nvSpPr>
        <p:spPr>
          <a:xfrm>
            <a:off x="793790" y="5841325"/>
            <a:ext cx="13042821" cy="362903"/>
          </a:xfrm>
          <a:prstGeom prst="rect">
            <a:avLst/>
          </a:prstGeom>
          <a:noFill/>
          <a:ln/>
        </p:spPr>
        <p:txBody>
          <a:bodyPr wrap="none" lIns="0" tIns="0" rIns="0" bIns="0" rtlCol="0" anchor="t"/>
          <a:lstStyle/>
          <a:p>
            <a:pPr marL="0" indent="0" algn="l">
              <a:lnSpc>
                <a:spcPts val="2850"/>
              </a:lnSpc>
              <a:buNone/>
            </a:pPr>
            <a:r>
              <a:rPr lang="en-US" sz="1750" b="1" dirty="0">
                <a:solidFill>
                  <a:srgbClr val="DCD7E5"/>
                </a:solidFill>
                <a:latin typeface="Heebo Light" pitchFamily="34" charset="0"/>
                <a:ea typeface="Heebo Light" pitchFamily="34" charset="-122"/>
                <a:cs typeface="Heebo Light" pitchFamily="34" charset="-120"/>
              </a:rPr>
              <a:t>Business Analyst</a:t>
            </a:r>
            <a:endParaRPr lang="en-US" sz="175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sndAc>
          <p:stSnd>
            <p:snd r:embed="rId3" name="applause.wav"/>
          </p:stSnd>
        </p:sndAc>
      </p:transition>
    </mc:Choice>
    <mc:Fallback>
      <p:transition spd="slow">
        <p:fade/>
        <p:sndAc>
          <p:stSnd>
            <p:snd r:embed="rId3" name="applause.wav"/>
          </p:stSnd>
        </p:sndAc>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796052"/>
            <a:ext cx="3311604" cy="340162"/>
          </a:xfrm>
          <a:prstGeom prst="rect">
            <a:avLst/>
          </a:prstGeom>
          <a:noFill/>
          <a:ln/>
        </p:spPr>
        <p:txBody>
          <a:bodyPr wrap="none" lIns="0" tIns="0" rIns="0" bIns="0" rtlCol="0" anchor="t"/>
          <a:lstStyle/>
          <a:p>
            <a:pPr marL="0" indent="0" algn="l">
              <a:lnSpc>
                <a:spcPts val="2650"/>
              </a:lnSpc>
              <a:buNone/>
            </a:pPr>
            <a:r>
              <a:rPr lang="en-US" sz="2100" dirty="0">
                <a:solidFill>
                  <a:srgbClr val="F2F0F4"/>
                </a:solidFill>
                <a:latin typeface="Montserrat" pitchFamily="34" charset="0"/>
                <a:ea typeface="Montserrat" pitchFamily="34" charset="-122"/>
                <a:cs typeface="Montserrat" pitchFamily="34" charset="-120"/>
              </a:rPr>
              <a:t>Resource &amp; Budget Plan</a:t>
            </a:r>
            <a:endParaRPr lang="en-US" sz="2100" dirty="0"/>
          </a:p>
        </p:txBody>
      </p:sp>
      <p:sp>
        <p:nvSpPr>
          <p:cNvPr id="3" name="Text 1"/>
          <p:cNvSpPr/>
          <p:nvPr/>
        </p:nvSpPr>
        <p:spPr>
          <a:xfrm>
            <a:off x="793790" y="1499116"/>
            <a:ext cx="13042821" cy="290274"/>
          </a:xfrm>
          <a:prstGeom prst="rect">
            <a:avLst/>
          </a:prstGeom>
          <a:noFill/>
          <a:ln/>
        </p:spPr>
        <p:txBody>
          <a:bodyPr wrap="none" lIns="0" tIns="0" rIns="0" bIns="0" rtlCol="0" anchor="t"/>
          <a:lstStyle/>
          <a:p>
            <a:pPr marL="342900" indent="-342900" algn="l">
              <a:lnSpc>
                <a:spcPts val="2250"/>
              </a:lnSpc>
              <a:buSzPct val="100000"/>
              <a:buChar char="•"/>
            </a:pPr>
            <a:r>
              <a:rPr lang="en-US" sz="1400" dirty="0">
                <a:solidFill>
                  <a:srgbClr val="DCD7E5"/>
                </a:solidFill>
                <a:latin typeface="Heebo Light" pitchFamily="34" charset="0"/>
                <a:ea typeface="Heebo Light" pitchFamily="34" charset="-122"/>
                <a:cs typeface="Heebo Light" pitchFamily="34" charset="-120"/>
              </a:rPr>
              <a:t>1 Project Manager </a:t>
            </a:r>
            <a:r>
              <a:rPr lang="en-US" sz="1400" dirty="0">
                <a:solidFill>
                  <a:srgbClr val="9EC544"/>
                </a:solidFill>
                <a:latin typeface="Heebo Light" pitchFamily="34" charset="0"/>
                <a:ea typeface="Heebo Light" pitchFamily="34" charset="-122"/>
                <a:cs typeface="Heebo Light" pitchFamily="34" charset="-120"/>
              </a:rPr>
              <a:t>(Governance)</a:t>
            </a:r>
            <a:endParaRPr lang="en-US" sz="1400" dirty="0"/>
          </a:p>
        </p:txBody>
      </p:sp>
      <p:sp>
        <p:nvSpPr>
          <p:cNvPr id="4" name="Text 2"/>
          <p:cNvSpPr/>
          <p:nvPr/>
        </p:nvSpPr>
        <p:spPr>
          <a:xfrm>
            <a:off x="793790" y="1852851"/>
            <a:ext cx="13042821" cy="290274"/>
          </a:xfrm>
          <a:prstGeom prst="rect">
            <a:avLst/>
          </a:prstGeom>
          <a:noFill/>
          <a:ln/>
        </p:spPr>
        <p:txBody>
          <a:bodyPr wrap="none" lIns="0" tIns="0" rIns="0" bIns="0" rtlCol="0" anchor="t"/>
          <a:lstStyle/>
          <a:p>
            <a:pPr marL="342900" indent="-342900" algn="l">
              <a:lnSpc>
                <a:spcPts val="2250"/>
              </a:lnSpc>
              <a:buSzPct val="100000"/>
              <a:buChar char="•"/>
            </a:pPr>
            <a:r>
              <a:rPr lang="en-US" sz="1400" dirty="0">
                <a:solidFill>
                  <a:srgbClr val="DCD7E5"/>
                </a:solidFill>
                <a:latin typeface="Heebo Light" pitchFamily="34" charset="0"/>
                <a:ea typeface="Heebo Light" pitchFamily="34" charset="-122"/>
                <a:cs typeface="Heebo Light" pitchFamily="34" charset="-120"/>
              </a:rPr>
              <a:t>1 Business Analyst </a:t>
            </a:r>
            <a:r>
              <a:rPr lang="en-US" sz="1400" dirty="0">
                <a:solidFill>
                  <a:srgbClr val="9EC544"/>
                </a:solidFill>
                <a:latin typeface="Heebo Light" pitchFamily="34" charset="0"/>
                <a:ea typeface="Heebo Light" pitchFamily="34" charset="-122"/>
                <a:cs typeface="Heebo Light" pitchFamily="34" charset="-120"/>
              </a:rPr>
              <a:t>(BRD/FDD)</a:t>
            </a:r>
            <a:endParaRPr lang="en-US" sz="1400" dirty="0"/>
          </a:p>
        </p:txBody>
      </p:sp>
      <p:sp>
        <p:nvSpPr>
          <p:cNvPr id="5" name="Text 3"/>
          <p:cNvSpPr/>
          <p:nvPr/>
        </p:nvSpPr>
        <p:spPr>
          <a:xfrm>
            <a:off x="793790" y="2206585"/>
            <a:ext cx="13042821" cy="290274"/>
          </a:xfrm>
          <a:prstGeom prst="rect">
            <a:avLst/>
          </a:prstGeom>
          <a:noFill/>
          <a:ln/>
        </p:spPr>
        <p:txBody>
          <a:bodyPr wrap="none" lIns="0" tIns="0" rIns="0" bIns="0" rtlCol="0" anchor="t"/>
          <a:lstStyle/>
          <a:p>
            <a:pPr marL="342900" indent="-342900" algn="l">
              <a:lnSpc>
                <a:spcPts val="2250"/>
              </a:lnSpc>
              <a:buSzPct val="100000"/>
              <a:buChar char="•"/>
            </a:pPr>
            <a:r>
              <a:rPr lang="en-US" sz="1400" dirty="0">
                <a:solidFill>
                  <a:srgbClr val="DCD7E5"/>
                </a:solidFill>
                <a:latin typeface="Heebo Light" pitchFamily="34" charset="0"/>
                <a:ea typeface="Heebo Light" pitchFamily="34" charset="-122"/>
                <a:cs typeface="Heebo Light" pitchFamily="34" charset="-120"/>
              </a:rPr>
              <a:t>2 Developers </a:t>
            </a:r>
            <a:r>
              <a:rPr lang="en-US" sz="1400" dirty="0">
                <a:solidFill>
                  <a:srgbClr val="9EC544"/>
                </a:solidFill>
                <a:latin typeface="Heebo Light" pitchFamily="34" charset="0"/>
                <a:ea typeface="Heebo Light" pitchFamily="34" charset="-122"/>
                <a:cs typeface="Heebo Light" pitchFamily="34" charset="-120"/>
              </a:rPr>
              <a:t>(SQL/Power BI)</a:t>
            </a:r>
            <a:endParaRPr lang="en-US" sz="1400" dirty="0"/>
          </a:p>
        </p:txBody>
      </p:sp>
      <p:sp>
        <p:nvSpPr>
          <p:cNvPr id="6" name="Text 4"/>
          <p:cNvSpPr/>
          <p:nvPr/>
        </p:nvSpPr>
        <p:spPr>
          <a:xfrm>
            <a:off x="793790" y="2560320"/>
            <a:ext cx="13042821" cy="290274"/>
          </a:xfrm>
          <a:prstGeom prst="rect">
            <a:avLst/>
          </a:prstGeom>
          <a:noFill/>
          <a:ln/>
        </p:spPr>
        <p:txBody>
          <a:bodyPr wrap="none" lIns="0" tIns="0" rIns="0" bIns="0" rtlCol="0" anchor="t"/>
          <a:lstStyle/>
          <a:p>
            <a:pPr marL="342900" indent="-342900" algn="l">
              <a:lnSpc>
                <a:spcPts val="2250"/>
              </a:lnSpc>
              <a:buSzPct val="100000"/>
              <a:buChar char="•"/>
            </a:pPr>
            <a:r>
              <a:rPr lang="en-US" sz="1400" dirty="0">
                <a:solidFill>
                  <a:srgbClr val="DCD7E5"/>
                </a:solidFill>
                <a:latin typeface="Heebo Light" pitchFamily="34" charset="0"/>
                <a:ea typeface="Heebo Light" pitchFamily="34" charset="-122"/>
                <a:cs typeface="Heebo Light" pitchFamily="34" charset="-120"/>
              </a:rPr>
              <a:t>2 Testers </a:t>
            </a:r>
            <a:r>
              <a:rPr lang="en-US" sz="1400" dirty="0">
                <a:solidFill>
                  <a:srgbClr val="9EC544"/>
                </a:solidFill>
                <a:latin typeface="Heebo Light" pitchFamily="34" charset="0"/>
                <a:ea typeface="Heebo Light" pitchFamily="34" charset="-122"/>
                <a:cs typeface="Heebo Light" pitchFamily="34" charset="-120"/>
              </a:rPr>
              <a:t>(QA)</a:t>
            </a:r>
            <a:endParaRPr lang="en-US" sz="1400" dirty="0"/>
          </a:p>
        </p:txBody>
      </p:sp>
      <p:sp>
        <p:nvSpPr>
          <p:cNvPr id="7" name="Text 5"/>
          <p:cNvSpPr/>
          <p:nvPr/>
        </p:nvSpPr>
        <p:spPr>
          <a:xfrm>
            <a:off x="793790" y="2914055"/>
            <a:ext cx="13042821" cy="290274"/>
          </a:xfrm>
          <a:prstGeom prst="rect">
            <a:avLst/>
          </a:prstGeom>
          <a:noFill/>
          <a:ln/>
        </p:spPr>
        <p:txBody>
          <a:bodyPr wrap="none" lIns="0" tIns="0" rIns="0" bIns="0" rtlCol="0" anchor="t"/>
          <a:lstStyle/>
          <a:p>
            <a:pPr marL="342900" indent="-342900" algn="l">
              <a:lnSpc>
                <a:spcPts val="2250"/>
              </a:lnSpc>
              <a:buSzPct val="100000"/>
              <a:buChar char="•"/>
            </a:pPr>
            <a:r>
              <a:rPr lang="en-US" sz="1400" dirty="0">
                <a:solidFill>
                  <a:srgbClr val="DCD7E5"/>
                </a:solidFill>
                <a:latin typeface="Heebo Light" pitchFamily="34" charset="0"/>
                <a:ea typeface="Heebo Light" pitchFamily="34" charset="-122"/>
                <a:cs typeface="Heebo Light" pitchFamily="34" charset="-120"/>
              </a:rPr>
              <a:t>2 UAT Members </a:t>
            </a:r>
            <a:r>
              <a:rPr lang="en-US" sz="1400" dirty="0">
                <a:solidFill>
                  <a:srgbClr val="9EC544"/>
                </a:solidFill>
                <a:latin typeface="Heebo Light" pitchFamily="34" charset="0"/>
                <a:ea typeface="Heebo Light" pitchFamily="34" charset="-122"/>
                <a:cs typeface="Heebo Light" pitchFamily="34" charset="-120"/>
              </a:rPr>
              <a:t>(Client)</a:t>
            </a:r>
            <a:endParaRPr lang="en-US" sz="1400" dirty="0"/>
          </a:p>
        </p:txBody>
      </p:sp>
      <p:sp>
        <p:nvSpPr>
          <p:cNvPr id="8" name="Shape 6"/>
          <p:cNvSpPr/>
          <p:nvPr/>
        </p:nvSpPr>
        <p:spPr>
          <a:xfrm>
            <a:off x="793790" y="3408402"/>
            <a:ext cx="13042821" cy="4025027"/>
          </a:xfrm>
          <a:prstGeom prst="roundRect">
            <a:avLst>
              <a:gd name="adj" fmla="val 1894"/>
            </a:avLst>
          </a:prstGeom>
          <a:noFill/>
          <a:ln w="7620">
            <a:solidFill>
              <a:srgbClr val="FFFFFF">
                <a:alpha val="24000"/>
              </a:srgbClr>
            </a:solidFill>
            <a:prstDash val="solid"/>
          </a:ln>
        </p:spPr>
      </p:sp>
      <p:sp>
        <p:nvSpPr>
          <p:cNvPr id="9" name="Shape 7"/>
          <p:cNvSpPr/>
          <p:nvPr/>
        </p:nvSpPr>
        <p:spPr>
          <a:xfrm>
            <a:off x="801410" y="3416022"/>
            <a:ext cx="13027581" cy="523161"/>
          </a:xfrm>
          <a:prstGeom prst="rect">
            <a:avLst/>
          </a:prstGeom>
          <a:solidFill>
            <a:srgbClr val="FFFFFF">
              <a:alpha val="4000"/>
            </a:srgbClr>
          </a:solidFill>
          <a:ln/>
        </p:spPr>
      </p:sp>
      <p:sp>
        <p:nvSpPr>
          <p:cNvPr id="10" name="Text 8"/>
          <p:cNvSpPr/>
          <p:nvPr/>
        </p:nvSpPr>
        <p:spPr>
          <a:xfrm>
            <a:off x="983099" y="3532465"/>
            <a:ext cx="2890123" cy="290274"/>
          </a:xfrm>
          <a:prstGeom prst="rect">
            <a:avLst/>
          </a:prstGeom>
          <a:noFill/>
          <a:ln/>
        </p:spPr>
        <p:txBody>
          <a:bodyPr wrap="none" lIns="0" tIns="0" rIns="0" bIns="0" rtlCol="0" anchor="t"/>
          <a:lstStyle/>
          <a:p>
            <a:pPr marL="0" indent="0" algn="l">
              <a:lnSpc>
                <a:spcPts val="2250"/>
              </a:lnSpc>
              <a:buNone/>
            </a:pPr>
            <a:r>
              <a:rPr lang="en-US" sz="1400" dirty="0">
                <a:solidFill>
                  <a:srgbClr val="DCD7E5"/>
                </a:solidFill>
                <a:latin typeface="Heebo Light" pitchFamily="34" charset="0"/>
                <a:ea typeface="Heebo Light" pitchFamily="34" charset="-122"/>
                <a:cs typeface="Heebo Light" pitchFamily="34" charset="-120"/>
              </a:rPr>
              <a:t>PURPOSE</a:t>
            </a:r>
            <a:endParaRPr lang="en-US" sz="1400" dirty="0"/>
          </a:p>
        </p:txBody>
      </p:sp>
      <p:sp>
        <p:nvSpPr>
          <p:cNvPr id="11" name="Text 9"/>
          <p:cNvSpPr/>
          <p:nvPr/>
        </p:nvSpPr>
        <p:spPr>
          <a:xfrm>
            <a:off x="4243745" y="3532465"/>
            <a:ext cx="2886313" cy="290274"/>
          </a:xfrm>
          <a:prstGeom prst="rect">
            <a:avLst/>
          </a:prstGeom>
          <a:noFill/>
          <a:ln/>
        </p:spPr>
        <p:txBody>
          <a:bodyPr wrap="none" lIns="0" tIns="0" rIns="0" bIns="0" rtlCol="0" anchor="t"/>
          <a:lstStyle/>
          <a:p>
            <a:pPr marL="0" indent="0" algn="l">
              <a:lnSpc>
                <a:spcPts val="2250"/>
              </a:lnSpc>
              <a:buNone/>
            </a:pPr>
            <a:r>
              <a:rPr lang="en-US" sz="1400" dirty="0">
                <a:solidFill>
                  <a:srgbClr val="DCD7E5"/>
                </a:solidFill>
                <a:latin typeface="Heebo Light" pitchFamily="34" charset="0"/>
                <a:ea typeface="Heebo Light" pitchFamily="34" charset="-122"/>
                <a:cs typeface="Heebo Light" pitchFamily="34" charset="-120"/>
              </a:rPr>
              <a:t>DURATION</a:t>
            </a:r>
            <a:endParaRPr lang="en-US" sz="1400" dirty="0"/>
          </a:p>
        </p:txBody>
      </p:sp>
      <p:sp>
        <p:nvSpPr>
          <p:cNvPr id="12" name="Text 10"/>
          <p:cNvSpPr/>
          <p:nvPr/>
        </p:nvSpPr>
        <p:spPr>
          <a:xfrm>
            <a:off x="7500580" y="3532465"/>
            <a:ext cx="2886313" cy="290274"/>
          </a:xfrm>
          <a:prstGeom prst="rect">
            <a:avLst/>
          </a:prstGeom>
          <a:noFill/>
          <a:ln/>
        </p:spPr>
        <p:txBody>
          <a:bodyPr wrap="none" lIns="0" tIns="0" rIns="0" bIns="0" rtlCol="0" anchor="t"/>
          <a:lstStyle/>
          <a:p>
            <a:pPr marL="0" indent="0" algn="l">
              <a:lnSpc>
                <a:spcPts val="2250"/>
              </a:lnSpc>
              <a:buNone/>
            </a:pPr>
            <a:r>
              <a:rPr lang="en-US" sz="1400" dirty="0">
                <a:solidFill>
                  <a:srgbClr val="DCD7E5"/>
                </a:solidFill>
                <a:latin typeface="Heebo Light" pitchFamily="34" charset="0"/>
                <a:ea typeface="Heebo Light" pitchFamily="34" charset="-122"/>
                <a:cs typeface="Heebo Light" pitchFamily="34" charset="-120"/>
              </a:rPr>
              <a:t>KEY ACTIVITIES</a:t>
            </a:r>
            <a:endParaRPr lang="en-US" sz="1400" dirty="0"/>
          </a:p>
        </p:txBody>
      </p:sp>
      <p:sp>
        <p:nvSpPr>
          <p:cNvPr id="13" name="Text 11"/>
          <p:cNvSpPr/>
          <p:nvPr/>
        </p:nvSpPr>
        <p:spPr>
          <a:xfrm>
            <a:off x="10757416" y="3532465"/>
            <a:ext cx="2890123" cy="290274"/>
          </a:xfrm>
          <a:prstGeom prst="rect">
            <a:avLst/>
          </a:prstGeom>
          <a:noFill/>
          <a:ln/>
        </p:spPr>
        <p:txBody>
          <a:bodyPr wrap="none" lIns="0" tIns="0" rIns="0" bIns="0" rtlCol="0" anchor="t"/>
          <a:lstStyle/>
          <a:p>
            <a:pPr marL="0" indent="0" algn="l">
              <a:lnSpc>
                <a:spcPts val="2250"/>
              </a:lnSpc>
              <a:buNone/>
            </a:pPr>
            <a:r>
              <a:rPr lang="en-US" sz="1400" dirty="0">
                <a:solidFill>
                  <a:srgbClr val="DCD7E5"/>
                </a:solidFill>
                <a:latin typeface="Heebo Light" pitchFamily="34" charset="0"/>
                <a:ea typeface="Heebo Light" pitchFamily="34" charset="-122"/>
                <a:cs typeface="Heebo Light" pitchFamily="34" charset="-120"/>
              </a:rPr>
              <a:t>ESTIMATED COST</a:t>
            </a:r>
            <a:endParaRPr lang="en-US" sz="1400" dirty="0"/>
          </a:p>
        </p:txBody>
      </p:sp>
      <p:sp>
        <p:nvSpPr>
          <p:cNvPr id="14" name="Shape 12"/>
          <p:cNvSpPr/>
          <p:nvPr/>
        </p:nvSpPr>
        <p:spPr>
          <a:xfrm>
            <a:off x="801410" y="3939183"/>
            <a:ext cx="13027581" cy="813435"/>
          </a:xfrm>
          <a:prstGeom prst="rect">
            <a:avLst/>
          </a:prstGeom>
          <a:solidFill>
            <a:srgbClr val="000000">
              <a:alpha val="4000"/>
            </a:srgbClr>
          </a:solidFill>
          <a:ln/>
        </p:spPr>
      </p:sp>
      <p:sp>
        <p:nvSpPr>
          <p:cNvPr id="15" name="Text 13"/>
          <p:cNvSpPr/>
          <p:nvPr/>
        </p:nvSpPr>
        <p:spPr>
          <a:xfrm>
            <a:off x="983099" y="4055626"/>
            <a:ext cx="2890123" cy="290274"/>
          </a:xfrm>
          <a:prstGeom prst="rect">
            <a:avLst/>
          </a:prstGeom>
          <a:noFill/>
          <a:ln/>
        </p:spPr>
        <p:txBody>
          <a:bodyPr wrap="none" lIns="0" tIns="0" rIns="0" bIns="0" rtlCol="0" anchor="t"/>
          <a:lstStyle/>
          <a:p>
            <a:pPr marL="0" indent="0" algn="l">
              <a:lnSpc>
                <a:spcPts val="2250"/>
              </a:lnSpc>
              <a:buNone/>
            </a:pPr>
            <a:r>
              <a:rPr lang="en-US" sz="1400" dirty="0">
                <a:solidFill>
                  <a:srgbClr val="DCD7E5"/>
                </a:solidFill>
                <a:latin typeface="Heebo Light" pitchFamily="34" charset="0"/>
                <a:ea typeface="Heebo Light" pitchFamily="34" charset="-122"/>
                <a:cs typeface="Heebo Light" pitchFamily="34" charset="-120"/>
              </a:rPr>
              <a:t>Req Gathering</a:t>
            </a:r>
            <a:endParaRPr lang="en-US" sz="1400" dirty="0"/>
          </a:p>
        </p:txBody>
      </p:sp>
      <p:sp>
        <p:nvSpPr>
          <p:cNvPr id="16" name="Text 14"/>
          <p:cNvSpPr/>
          <p:nvPr/>
        </p:nvSpPr>
        <p:spPr>
          <a:xfrm>
            <a:off x="4243745" y="4055626"/>
            <a:ext cx="2886313" cy="290274"/>
          </a:xfrm>
          <a:prstGeom prst="rect">
            <a:avLst/>
          </a:prstGeom>
          <a:noFill/>
          <a:ln/>
        </p:spPr>
        <p:txBody>
          <a:bodyPr wrap="none" lIns="0" tIns="0" rIns="0" bIns="0" rtlCol="0" anchor="t"/>
          <a:lstStyle/>
          <a:p>
            <a:pPr marL="0" indent="0" algn="l">
              <a:lnSpc>
                <a:spcPts val="2250"/>
              </a:lnSpc>
              <a:buNone/>
            </a:pPr>
            <a:r>
              <a:rPr lang="en-US" sz="1400" dirty="0">
                <a:solidFill>
                  <a:srgbClr val="DCD7E5"/>
                </a:solidFill>
                <a:latin typeface="Heebo Light" pitchFamily="34" charset="0"/>
                <a:ea typeface="Heebo Light" pitchFamily="34" charset="-122"/>
                <a:cs typeface="Heebo Light" pitchFamily="34" charset="-120"/>
              </a:rPr>
              <a:t>0.5 Months (2 weeks)</a:t>
            </a:r>
            <a:endParaRPr lang="en-US" sz="1400" dirty="0"/>
          </a:p>
        </p:txBody>
      </p:sp>
      <p:sp>
        <p:nvSpPr>
          <p:cNvPr id="17" name="Text 15"/>
          <p:cNvSpPr/>
          <p:nvPr/>
        </p:nvSpPr>
        <p:spPr>
          <a:xfrm>
            <a:off x="7500580" y="4055626"/>
            <a:ext cx="2886313" cy="580549"/>
          </a:xfrm>
          <a:prstGeom prst="rect">
            <a:avLst/>
          </a:prstGeom>
          <a:noFill/>
          <a:ln/>
        </p:spPr>
        <p:txBody>
          <a:bodyPr wrap="square" lIns="0" tIns="0" rIns="0" bIns="0" rtlCol="0" anchor="t"/>
          <a:lstStyle/>
          <a:p>
            <a:pPr marL="0" indent="0" algn="l">
              <a:lnSpc>
                <a:spcPts val="2250"/>
              </a:lnSpc>
              <a:buNone/>
            </a:pPr>
            <a:r>
              <a:rPr lang="en-US" sz="1400" dirty="0">
                <a:solidFill>
                  <a:srgbClr val="DCD7E5"/>
                </a:solidFill>
                <a:latin typeface="Heebo Light" pitchFamily="34" charset="0"/>
                <a:ea typeface="Heebo Light" pitchFamily="34" charset="-122"/>
                <a:cs typeface="Heebo Light" pitchFamily="34" charset="-120"/>
              </a:rPr>
              <a:t>Collecting the Business requirements</a:t>
            </a:r>
            <a:endParaRPr lang="en-US" sz="1400" dirty="0"/>
          </a:p>
        </p:txBody>
      </p:sp>
      <p:sp>
        <p:nvSpPr>
          <p:cNvPr id="18" name="Text 16"/>
          <p:cNvSpPr/>
          <p:nvPr/>
        </p:nvSpPr>
        <p:spPr>
          <a:xfrm>
            <a:off x="10757416" y="4055626"/>
            <a:ext cx="2890123" cy="290274"/>
          </a:xfrm>
          <a:prstGeom prst="rect">
            <a:avLst/>
          </a:prstGeom>
          <a:noFill/>
          <a:ln/>
        </p:spPr>
        <p:txBody>
          <a:bodyPr wrap="none" lIns="0" tIns="0" rIns="0" bIns="0" rtlCol="0" anchor="t"/>
          <a:lstStyle/>
          <a:p>
            <a:pPr marL="0" indent="0" algn="l">
              <a:lnSpc>
                <a:spcPts val="2250"/>
              </a:lnSpc>
              <a:buNone/>
            </a:pPr>
            <a:r>
              <a:rPr lang="en-US" sz="1400" dirty="0">
                <a:solidFill>
                  <a:srgbClr val="DCD7E5"/>
                </a:solidFill>
                <a:latin typeface="Heebo Light" pitchFamily="34" charset="0"/>
                <a:ea typeface="Heebo Light" pitchFamily="34" charset="-122"/>
                <a:cs typeface="Heebo Light" pitchFamily="34" charset="-120"/>
              </a:rPr>
              <a:t>$70,000</a:t>
            </a:r>
            <a:endParaRPr lang="en-US" sz="1400" dirty="0"/>
          </a:p>
        </p:txBody>
      </p:sp>
      <p:sp>
        <p:nvSpPr>
          <p:cNvPr id="19" name="Shape 17"/>
          <p:cNvSpPr/>
          <p:nvPr/>
        </p:nvSpPr>
        <p:spPr>
          <a:xfrm>
            <a:off x="801410" y="4752618"/>
            <a:ext cx="13027581" cy="523161"/>
          </a:xfrm>
          <a:prstGeom prst="rect">
            <a:avLst/>
          </a:prstGeom>
          <a:solidFill>
            <a:srgbClr val="FFFFFF">
              <a:alpha val="4000"/>
            </a:srgbClr>
          </a:solidFill>
          <a:ln/>
        </p:spPr>
      </p:sp>
      <p:sp>
        <p:nvSpPr>
          <p:cNvPr id="20" name="Text 18"/>
          <p:cNvSpPr/>
          <p:nvPr/>
        </p:nvSpPr>
        <p:spPr>
          <a:xfrm>
            <a:off x="983099" y="4869061"/>
            <a:ext cx="2890123" cy="290274"/>
          </a:xfrm>
          <a:prstGeom prst="rect">
            <a:avLst/>
          </a:prstGeom>
          <a:noFill/>
          <a:ln/>
        </p:spPr>
        <p:txBody>
          <a:bodyPr wrap="none" lIns="0" tIns="0" rIns="0" bIns="0" rtlCol="0" anchor="t"/>
          <a:lstStyle/>
          <a:p>
            <a:pPr marL="0" indent="0" algn="l">
              <a:lnSpc>
                <a:spcPts val="2250"/>
              </a:lnSpc>
              <a:buNone/>
            </a:pPr>
            <a:r>
              <a:rPr lang="en-US" sz="1400" dirty="0">
                <a:solidFill>
                  <a:srgbClr val="DCD7E5"/>
                </a:solidFill>
                <a:latin typeface="Heebo Light" pitchFamily="34" charset="0"/>
                <a:ea typeface="Heebo Light" pitchFamily="34" charset="-122"/>
                <a:cs typeface="Heebo Light" pitchFamily="34" charset="-120"/>
              </a:rPr>
              <a:t>Design</a:t>
            </a:r>
            <a:endParaRPr lang="en-US" sz="1400" dirty="0"/>
          </a:p>
        </p:txBody>
      </p:sp>
      <p:sp>
        <p:nvSpPr>
          <p:cNvPr id="21" name="Text 19"/>
          <p:cNvSpPr/>
          <p:nvPr/>
        </p:nvSpPr>
        <p:spPr>
          <a:xfrm>
            <a:off x="4243745" y="4869061"/>
            <a:ext cx="2886313" cy="290274"/>
          </a:xfrm>
          <a:prstGeom prst="rect">
            <a:avLst/>
          </a:prstGeom>
          <a:noFill/>
          <a:ln/>
        </p:spPr>
        <p:txBody>
          <a:bodyPr wrap="none" lIns="0" tIns="0" rIns="0" bIns="0" rtlCol="0" anchor="t"/>
          <a:lstStyle/>
          <a:p>
            <a:pPr marL="0" indent="0" algn="l">
              <a:lnSpc>
                <a:spcPts val="2250"/>
              </a:lnSpc>
              <a:buNone/>
            </a:pPr>
            <a:r>
              <a:rPr lang="en-US" sz="1400" dirty="0">
                <a:solidFill>
                  <a:srgbClr val="DCD7E5"/>
                </a:solidFill>
                <a:latin typeface="Heebo Light" pitchFamily="34" charset="0"/>
                <a:ea typeface="Heebo Light" pitchFamily="34" charset="-122"/>
                <a:cs typeface="Heebo Light" pitchFamily="34" charset="-120"/>
              </a:rPr>
              <a:t>0.5 Months (2 weeks)</a:t>
            </a:r>
            <a:endParaRPr lang="en-US" sz="1400" dirty="0"/>
          </a:p>
        </p:txBody>
      </p:sp>
      <p:sp>
        <p:nvSpPr>
          <p:cNvPr id="22" name="Text 20"/>
          <p:cNvSpPr/>
          <p:nvPr/>
        </p:nvSpPr>
        <p:spPr>
          <a:xfrm>
            <a:off x="7500580" y="4869061"/>
            <a:ext cx="2886313" cy="290274"/>
          </a:xfrm>
          <a:prstGeom prst="rect">
            <a:avLst/>
          </a:prstGeom>
          <a:noFill/>
          <a:ln/>
        </p:spPr>
        <p:txBody>
          <a:bodyPr wrap="none" lIns="0" tIns="0" rIns="0" bIns="0" rtlCol="0" anchor="t"/>
          <a:lstStyle/>
          <a:p>
            <a:pPr marL="0" indent="0" algn="l">
              <a:lnSpc>
                <a:spcPts val="2250"/>
              </a:lnSpc>
              <a:buNone/>
            </a:pPr>
            <a:r>
              <a:rPr lang="en-US" sz="1400" dirty="0">
                <a:solidFill>
                  <a:srgbClr val="DCD7E5"/>
                </a:solidFill>
                <a:latin typeface="Heebo Light" pitchFamily="34" charset="0"/>
                <a:ea typeface="Heebo Light" pitchFamily="34" charset="-122"/>
                <a:cs typeface="Heebo Light" pitchFamily="34" charset="-120"/>
              </a:rPr>
              <a:t>Wireframe/Mock-up/ Prototype</a:t>
            </a:r>
            <a:endParaRPr lang="en-US" sz="1400" dirty="0"/>
          </a:p>
        </p:txBody>
      </p:sp>
      <p:sp>
        <p:nvSpPr>
          <p:cNvPr id="23" name="Text 21"/>
          <p:cNvSpPr/>
          <p:nvPr/>
        </p:nvSpPr>
        <p:spPr>
          <a:xfrm>
            <a:off x="10757416" y="4869061"/>
            <a:ext cx="2890123" cy="290274"/>
          </a:xfrm>
          <a:prstGeom prst="rect">
            <a:avLst/>
          </a:prstGeom>
          <a:noFill/>
          <a:ln/>
        </p:spPr>
        <p:txBody>
          <a:bodyPr wrap="none" lIns="0" tIns="0" rIns="0" bIns="0" rtlCol="0" anchor="t"/>
          <a:lstStyle/>
          <a:p>
            <a:pPr marL="0" indent="0" algn="l">
              <a:lnSpc>
                <a:spcPts val="2250"/>
              </a:lnSpc>
              <a:buNone/>
            </a:pPr>
            <a:r>
              <a:rPr lang="en-US" sz="1400" dirty="0">
                <a:solidFill>
                  <a:srgbClr val="DCD7E5"/>
                </a:solidFill>
                <a:latin typeface="Heebo Light" pitchFamily="34" charset="0"/>
                <a:ea typeface="Heebo Light" pitchFamily="34" charset="-122"/>
                <a:cs typeface="Heebo Light" pitchFamily="34" charset="-120"/>
              </a:rPr>
              <a:t>$90,000</a:t>
            </a:r>
            <a:endParaRPr lang="en-US" sz="1400" dirty="0"/>
          </a:p>
        </p:txBody>
      </p:sp>
      <p:sp>
        <p:nvSpPr>
          <p:cNvPr id="24" name="Shape 22"/>
          <p:cNvSpPr/>
          <p:nvPr/>
        </p:nvSpPr>
        <p:spPr>
          <a:xfrm>
            <a:off x="801410" y="5275778"/>
            <a:ext cx="13027581" cy="813435"/>
          </a:xfrm>
          <a:prstGeom prst="rect">
            <a:avLst/>
          </a:prstGeom>
          <a:solidFill>
            <a:srgbClr val="000000">
              <a:alpha val="4000"/>
            </a:srgbClr>
          </a:solidFill>
          <a:ln/>
        </p:spPr>
      </p:sp>
      <p:sp>
        <p:nvSpPr>
          <p:cNvPr id="25" name="Text 23"/>
          <p:cNvSpPr/>
          <p:nvPr/>
        </p:nvSpPr>
        <p:spPr>
          <a:xfrm>
            <a:off x="983099" y="5392222"/>
            <a:ext cx="2890123" cy="290274"/>
          </a:xfrm>
          <a:prstGeom prst="rect">
            <a:avLst/>
          </a:prstGeom>
          <a:noFill/>
          <a:ln/>
        </p:spPr>
        <p:txBody>
          <a:bodyPr wrap="none" lIns="0" tIns="0" rIns="0" bIns="0" rtlCol="0" anchor="t"/>
          <a:lstStyle/>
          <a:p>
            <a:pPr marL="0" indent="0" algn="l">
              <a:lnSpc>
                <a:spcPts val="2250"/>
              </a:lnSpc>
              <a:buNone/>
            </a:pPr>
            <a:r>
              <a:rPr lang="en-US" sz="1400" dirty="0">
                <a:solidFill>
                  <a:srgbClr val="DCD7E5"/>
                </a:solidFill>
                <a:latin typeface="Heebo Light" pitchFamily="34" charset="0"/>
                <a:ea typeface="Heebo Light" pitchFamily="34" charset="-122"/>
                <a:cs typeface="Heebo Light" pitchFamily="34" charset="-120"/>
              </a:rPr>
              <a:t>Development</a:t>
            </a:r>
            <a:endParaRPr lang="en-US" sz="1400" dirty="0"/>
          </a:p>
        </p:txBody>
      </p:sp>
      <p:sp>
        <p:nvSpPr>
          <p:cNvPr id="26" name="Text 24"/>
          <p:cNvSpPr/>
          <p:nvPr/>
        </p:nvSpPr>
        <p:spPr>
          <a:xfrm>
            <a:off x="4243745" y="5392222"/>
            <a:ext cx="2886313" cy="290274"/>
          </a:xfrm>
          <a:prstGeom prst="rect">
            <a:avLst/>
          </a:prstGeom>
          <a:noFill/>
          <a:ln/>
        </p:spPr>
        <p:txBody>
          <a:bodyPr wrap="none" lIns="0" tIns="0" rIns="0" bIns="0" rtlCol="0" anchor="t"/>
          <a:lstStyle/>
          <a:p>
            <a:pPr marL="0" indent="0" algn="l">
              <a:lnSpc>
                <a:spcPts val="2250"/>
              </a:lnSpc>
              <a:buNone/>
            </a:pPr>
            <a:r>
              <a:rPr lang="en-US" sz="1400" dirty="0">
                <a:solidFill>
                  <a:srgbClr val="DCD7E5"/>
                </a:solidFill>
                <a:latin typeface="Heebo Light" pitchFamily="34" charset="0"/>
                <a:ea typeface="Heebo Light" pitchFamily="34" charset="-122"/>
                <a:cs typeface="Heebo Light" pitchFamily="34" charset="-120"/>
              </a:rPr>
              <a:t>1.5 Months (6 weeks)</a:t>
            </a:r>
            <a:endParaRPr lang="en-US" sz="1400" dirty="0"/>
          </a:p>
        </p:txBody>
      </p:sp>
      <p:sp>
        <p:nvSpPr>
          <p:cNvPr id="27" name="Text 25"/>
          <p:cNvSpPr/>
          <p:nvPr/>
        </p:nvSpPr>
        <p:spPr>
          <a:xfrm>
            <a:off x="7500580" y="5392222"/>
            <a:ext cx="2886313" cy="580549"/>
          </a:xfrm>
          <a:prstGeom prst="rect">
            <a:avLst/>
          </a:prstGeom>
          <a:noFill/>
          <a:ln/>
        </p:spPr>
        <p:txBody>
          <a:bodyPr wrap="square" lIns="0" tIns="0" rIns="0" bIns="0" rtlCol="0" anchor="t"/>
          <a:lstStyle/>
          <a:p>
            <a:pPr marL="0" indent="0" algn="l">
              <a:lnSpc>
                <a:spcPts val="2250"/>
              </a:lnSpc>
              <a:buNone/>
            </a:pPr>
            <a:r>
              <a:rPr lang="en-US" sz="1400" dirty="0">
                <a:solidFill>
                  <a:srgbClr val="DCD7E5"/>
                </a:solidFill>
                <a:latin typeface="Heebo Light" pitchFamily="34" charset="0"/>
                <a:ea typeface="Heebo Light" pitchFamily="34" charset="-122"/>
                <a:cs typeface="Heebo Light" pitchFamily="34" charset="-120"/>
              </a:rPr>
              <a:t>Developing the features and functionality technically (Coding)</a:t>
            </a:r>
            <a:endParaRPr lang="en-US" sz="1400" dirty="0"/>
          </a:p>
        </p:txBody>
      </p:sp>
      <p:sp>
        <p:nvSpPr>
          <p:cNvPr id="28" name="Text 26"/>
          <p:cNvSpPr/>
          <p:nvPr/>
        </p:nvSpPr>
        <p:spPr>
          <a:xfrm>
            <a:off x="10757416" y="5392222"/>
            <a:ext cx="2890123" cy="290274"/>
          </a:xfrm>
          <a:prstGeom prst="rect">
            <a:avLst/>
          </a:prstGeom>
          <a:noFill/>
          <a:ln/>
        </p:spPr>
        <p:txBody>
          <a:bodyPr wrap="none" lIns="0" tIns="0" rIns="0" bIns="0" rtlCol="0" anchor="t"/>
          <a:lstStyle/>
          <a:p>
            <a:pPr marL="0" indent="0" algn="l">
              <a:lnSpc>
                <a:spcPts val="2250"/>
              </a:lnSpc>
              <a:buNone/>
            </a:pPr>
            <a:r>
              <a:rPr lang="en-US" sz="1400" dirty="0">
                <a:solidFill>
                  <a:srgbClr val="DCD7E5"/>
                </a:solidFill>
                <a:latin typeface="Heebo Light" pitchFamily="34" charset="0"/>
                <a:ea typeface="Heebo Light" pitchFamily="34" charset="-122"/>
                <a:cs typeface="Heebo Light" pitchFamily="34" charset="-120"/>
              </a:rPr>
              <a:t>$100,000</a:t>
            </a:r>
            <a:endParaRPr lang="en-US" sz="1400" dirty="0"/>
          </a:p>
        </p:txBody>
      </p:sp>
      <p:sp>
        <p:nvSpPr>
          <p:cNvPr id="29" name="Shape 27"/>
          <p:cNvSpPr/>
          <p:nvPr/>
        </p:nvSpPr>
        <p:spPr>
          <a:xfrm>
            <a:off x="801410" y="6089213"/>
            <a:ext cx="13027581" cy="813435"/>
          </a:xfrm>
          <a:prstGeom prst="rect">
            <a:avLst/>
          </a:prstGeom>
          <a:solidFill>
            <a:srgbClr val="FFFFFF">
              <a:alpha val="4000"/>
            </a:srgbClr>
          </a:solidFill>
          <a:ln/>
        </p:spPr>
      </p:sp>
      <p:sp>
        <p:nvSpPr>
          <p:cNvPr id="30" name="Text 28"/>
          <p:cNvSpPr/>
          <p:nvPr/>
        </p:nvSpPr>
        <p:spPr>
          <a:xfrm>
            <a:off x="983099" y="6205657"/>
            <a:ext cx="2890123" cy="290274"/>
          </a:xfrm>
          <a:prstGeom prst="rect">
            <a:avLst/>
          </a:prstGeom>
          <a:noFill/>
          <a:ln/>
        </p:spPr>
        <p:txBody>
          <a:bodyPr wrap="none" lIns="0" tIns="0" rIns="0" bIns="0" rtlCol="0" anchor="t"/>
          <a:lstStyle/>
          <a:p>
            <a:pPr marL="0" indent="0" algn="l">
              <a:lnSpc>
                <a:spcPts val="2250"/>
              </a:lnSpc>
              <a:buNone/>
            </a:pPr>
            <a:r>
              <a:rPr lang="en-US" sz="1400" dirty="0">
                <a:solidFill>
                  <a:srgbClr val="DCD7E5"/>
                </a:solidFill>
                <a:latin typeface="Heebo Light" pitchFamily="34" charset="0"/>
                <a:ea typeface="Heebo Light" pitchFamily="34" charset="-122"/>
                <a:cs typeface="Heebo Light" pitchFamily="34" charset="-120"/>
              </a:rPr>
              <a:t>Testing</a:t>
            </a:r>
            <a:endParaRPr lang="en-US" sz="1400" dirty="0"/>
          </a:p>
        </p:txBody>
      </p:sp>
      <p:sp>
        <p:nvSpPr>
          <p:cNvPr id="31" name="Text 29"/>
          <p:cNvSpPr/>
          <p:nvPr/>
        </p:nvSpPr>
        <p:spPr>
          <a:xfrm>
            <a:off x="4243745" y="6205657"/>
            <a:ext cx="2886313" cy="290274"/>
          </a:xfrm>
          <a:prstGeom prst="rect">
            <a:avLst/>
          </a:prstGeom>
          <a:noFill/>
          <a:ln/>
        </p:spPr>
        <p:txBody>
          <a:bodyPr wrap="none" lIns="0" tIns="0" rIns="0" bIns="0" rtlCol="0" anchor="t"/>
          <a:lstStyle/>
          <a:p>
            <a:pPr marL="0" indent="0" algn="l">
              <a:lnSpc>
                <a:spcPts val="2250"/>
              </a:lnSpc>
              <a:buNone/>
            </a:pPr>
            <a:r>
              <a:rPr lang="en-US" sz="1400" dirty="0">
                <a:solidFill>
                  <a:srgbClr val="DCD7E5"/>
                </a:solidFill>
                <a:latin typeface="Heebo Light" pitchFamily="34" charset="0"/>
                <a:ea typeface="Heebo Light" pitchFamily="34" charset="-122"/>
                <a:cs typeface="Heebo Light" pitchFamily="34" charset="-120"/>
              </a:rPr>
              <a:t>0.5 Months (2 weeks)</a:t>
            </a:r>
            <a:endParaRPr lang="en-US" sz="1400" dirty="0"/>
          </a:p>
        </p:txBody>
      </p:sp>
      <p:sp>
        <p:nvSpPr>
          <p:cNvPr id="32" name="Text 30"/>
          <p:cNvSpPr/>
          <p:nvPr/>
        </p:nvSpPr>
        <p:spPr>
          <a:xfrm>
            <a:off x="7500580" y="6205657"/>
            <a:ext cx="2886313" cy="580549"/>
          </a:xfrm>
          <a:prstGeom prst="rect">
            <a:avLst/>
          </a:prstGeom>
          <a:noFill/>
          <a:ln/>
        </p:spPr>
        <p:txBody>
          <a:bodyPr wrap="square" lIns="0" tIns="0" rIns="0" bIns="0" rtlCol="0" anchor="t"/>
          <a:lstStyle/>
          <a:p>
            <a:pPr marL="0" indent="0" algn="l">
              <a:lnSpc>
                <a:spcPts val="2250"/>
              </a:lnSpc>
              <a:buNone/>
            </a:pPr>
            <a:r>
              <a:rPr lang="en-US" sz="1400" dirty="0">
                <a:solidFill>
                  <a:srgbClr val="DCD7E5"/>
                </a:solidFill>
                <a:latin typeface="Heebo Light" pitchFamily="34" charset="0"/>
                <a:ea typeface="Heebo Light" pitchFamily="34" charset="-122"/>
                <a:cs typeface="Heebo Light" pitchFamily="34" charset="-120"/>
              </a:rPr>
              <a:t>QA – Performing Fun &amp; Integration testing</a:t>
            </a:r>
            <a:endParaRPr lang="en-US" sz="1400" dirty="0"/>
          </a:p>
        </p:txBody>
      </p:sp>
      <p:sp>
        <p:nvSpPr>
          <p:cNvPr id="33" name="Text 31"/>
          <p:cNvSpPr/>
          <p:nvPr/>
        </p:nvSpPr>
        <p:spPr>
          <a:xfrm>
            <a:off x="10757416" y="6205657"/>
            <a:ext cx="2890123" cy="290274"/>
          </a:xfrm>
          <a:prstGeom prst="rect">
            <a:avLst/>
          </a:prstGeom>
          <a:noFill/>
          <a:ln/>
        </p:spPr>
        <p:txBody>
          <a:bodyPr wrap="none" lIns="0" tIns="0" rIns="0" bIns="0" rtlCol="0" anchor="t"/>
          <a:lstStyle/>
          <a:p>
            <a:pPr marL="0" indent="0" algn="l">
              <a:lnSpc>
                <a:spcPts val="2250"/>
              </a:lnSpc>
              <a:buNone/>
            </a:pPr>
            <a:r>
              <a:rPr lang="en-US" sz="1400" dirty="0">
                <a:solidFill>
                  <a:srgbClr val="DCD7E5"/>
                </a:solidFill>
                <a:latin typeface="Heebo Light" pitchFamily="34" charset="0"/>
                <a:ea typeface="Heebo Light" pitchFamily="34" charset="-122"/>
                <a:cs typeface="Heebo Light" pitchFamily="34" charset="-120"/>
              </a:rPr>
              <a:t>$75,000</a:t>
            </a:r>
            <a:endParaRPr lang="en-US" sz="1400" dirty="0"/>
          </a:p>
        </p:txBody>
      </p:sp>
      <p:sp>
        <p:nvSpPr>
          <p:cNvPr id="34" name="Shape 32"/>
          <p:cNvSpPr/>
          <p:nvPr/>
        </p:nvSpPr>
        <p:spPr>
          <a:xfrm>
            <a:off x="801410" y="6902648"/>
            <a:ext cx="13027581" cy="523161"/>
          </a:xfrm>
          <a:prstGeom prst="rect">
            <a:avLst/>
          </a:prstGeom>
          <a:solidFill>
            <a:srgbClr val="000000">
              <a:alpha val="4000"/>
            </a:srgbClr>
          </a:solidFill>
          <a:ln/>
        </p:spPr>
      </p:sp>
      <p:sp>
        <p:nvSpPr>
          <p:cNvPr id="35" name="Text 33"/>
          <p:cNvSpPr/>
          <p:nvPr/>
        </p:nvSpPr>
        <p:spPr>
          <a:xfrm>
            <a:off x="983099" y="7019092"/>
            <a:ext cx="2890123" cy="290274"/>
          </a:xfrm>
          <a:prstGeom prst="rect">
            <a:avLst/>
          </a:prstGeom>
          <a:noFill/>
          <a:ln/>
        </p:spPr>
        <p:txBody>
          <a:bodyPr wrap="none" lIns="0" tIns="0" rIns="0" bIns="0" rtlCol="0" anchor="t"/>
          <a:lstStyle/>
          <a:p>
            <a:pPr marL="0" indent="0" algn="l">
              <a:lnSpc>
                <a:spcPts val="2250"/>
              </a:lnSpc>
              <a:buNone/>
            </a:pPr>
            <a:r>
              <a:rPr lang="en-US" sz="1400" dirty="0">
                <a:solidFill>
                  <a:srgbClr val="DCD7E5"/>
                </a:solidFill>
                <a:latin typeface="Heebo Light" pitchFamily="34" charset="0"/>
                <a:ea typeface="Heebo Light" pitchFamily="34" charset="-122"/>
                <a:cs typeface="Heebo Light" pitchFamily="34" charset="-120"/>
              </a:rPr>
              <a:t>UAT</a:t>
            </a:r>
            <a:endParaRPr lang="en-US" sz="1400" dirty="0"/>
          </a:p>
        </p:txBody>
      </p:sp>
      <p:sp>
        <p:nvSpPr>
          <p:cNvPr id="36" name="Text 34"/>
          <p:cNvSpPr/>
          <p:nvPr/>
        </p:nvSpPr>
        <p:spPr>
          <a:xfrm>
            <a:off x="4243745" y="7019092"/>
            <a:ext cx="2886313" cy="290274"/>
          </a:xfrm>
          <a:prstGeom prst="rect">
            <a:avLst/>
          </a:prstGeom>
          <a:noFill/>
          <a:ln/>
        </p:spPr>
        <p:txBody>
          <a:bodyPr wrap="none" lIns="0" tIns="0" rIns="0" bIns="0" rtlCol="0" anchor="t"/>
          <a:lstStyle/>
          <a:p>
            <a:pPr marL="0" indent="0" algn="l">
              <a:lnSpc>
                <a:spcPts val="2250"/>
              </a:lnSpc>
              <a:buNone/>
            </a:pPr>
            <a:r>
              <a:rPr lang="en-US" sz="1400" dirty="0">
                <a:solidFill>
                  <a:srgbClr val="DCD7E5"/>
                </a:solidFill>
                <a:latin typeface="Heebo Light" pitchFamily="34" charset="0"/>
                <a:ea typeface="Heebo Light" pitchFamily="34" charset="-122"/>
                <a:cs typeface="Heebo Light" pitchFamily="34" charset="-120"/>
              </a:rPr>
              <a:t>0.5 Months (3 weeks)</a:t>
            </a:r>
            <a:endParaRPr lang="en-US" sz="1400" dirty="0"/>
          </a:p>
        </p:txBody>
      </p:sp>
      <p:sp>
        <p:nvSpPr>
          <p:cNvPr id="37" name="Text 35"/>
          <p:cNvSpPr/>
          <p:nvPr/>
        </p:nvSpPr>
        <p:spPr>
          <a:xfrm>
            <a:off x="7500580" y="7019092"/>
            <a:ext cx="2886313" cy="290274"/>
          </a:xfrm>
          <a:prstGeom prst="rect">
            <a:avLst/>
          </a:prstGeom>
          <a:noFill/>
          <a:ln/>
        </p:spPr>
        <p:txBody>
          <a:bodyPr wrap="none" lIns="0" tIns="0" rIns="0" bIns="0" rtlCol="0" anchor="t"/>
          <a:lstStyle/>
          <a:p>
            <a:pPr marL="0" indent="0" algn="l">
              <a:lnSpc>
                <a:spcPts val="2250"/>
              </a:lnSpc>
              <a:buNone/>
            </a:pPr>
            <a:r>
              <a:rPr lang="en-US" sz="1400" dirty="0">
                <a:solidFill>
                  <a:srgbClr val="DCD7E5"/>
                </a:solidFill>
                <a:latin typeface="Heebo Light" pitchFamily="34" charset="0"/>
                <a:ea typeface="Heebo Light" pitchFamily="34" charset="-122"/>
                <a:cs typeface="Heebo Light" pitchFamily="34" charset="-120"/>
              </a:rPr>
              <a:t>Feedback – Bug- Test</a:t>
            </a:r>
            <a:endParaRPr lang="en-US" sz="1400" dirty="0"/>
          </a:p>
        </p:txBody>
      </p:sp>
      <p:sp>
        <p:nvSpPr>
          <p:cNvPr id="38" name="Text 36"/>
          <p:cNvSpPr/>
          <p:nvPr/>
        </p:nvSpPr>
        <p:spPr>
          <a:xfrm>
            <a:off x="10757416" y="7019092"/>
            <a:ext cx="2890123" cy="290274"/>
          </a:xfrm>
          <a:prstGeom prst="rect">
            <a:avLst/>
          </a:prstGeom>
          <a:noFill/>
          <a:ln/>
        </p:spPr>
        <p:txBody>
          <a:bodyPr wrap="none" lIns="0" tIns="0" rIns="0" bIns="0" rtlCol="0" anchor="t"/>
          <a:lstStyle/>
          <a:p>
            <a:pPr marL="0" indent="0" algn="l">
              <a:lnSpc>
                <a:spcPts val="2250"/>
              </a:lnSpc>
              <a:buNone/>
            </a:pPr>
            <a:r>
              <a:rPr lang="en-US" sz="1400" dirty="0">
                <a:solidFill>
                  <a:srgbClr val="DCD7E5"/>
                </a:solidFill>
                <a:latin typeface="Heebo Light" pitchFamily="34" charset="0"/>
                <a:ea typeface="Heebo Light" pitchFamily="34" charset="-122"/>
                <a:cs typeface="Heebo Light" pitchFamily="34" charset="-120"/>
              </a:rPr>
              <a:t>$100,000</a:t>
            </a:r>
            <a:endParaRPr lang="en-US" sz="1400" dirty="0"/>
          </a:p>
        </p:txBody>
      </p:sp>
    </p:spTree>
  </p:cSld>
  <p:clrMapOvr>
    <a:masterClrMapping/>
  </p:clrMapOvr>
  <mc:AlternateContent xmlns:mc="http://schemas.openxmlformats.org/markup-compatibility/2006">
    <mc:Choice xmlns:p14="http://schemas.microsoft.com/office/powerpoint/2010/main" Requires="p14">
      <p:transition spd="slow" p14:dur="2000">
        <p14:ferris dir="l"/>
        <p:sndAc>
          <p:stSnd>
            <p:snd r:embed="rId3" name="wind.wav"/>
          </p:stSnd>
        </p:sndAc>
      </p:transition>
    </mc:Choice>
    <mc:Fallback>
      <p:transition spd="slow">
        <p:fade/>
        <p:sndAc>
          <p:stSnd>
            <p:snd r:embed="rId3" name="wind.wav"/>
          </p:stSnd>
        </p:sndAc>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93790" y="850344"/>
            <a:ext cx="3535323" cy="425291"/>
          </a:xfrm>
          <a:prstGeom prst="rect">
            <a:avLst/>
          </a:prstGeom>
          <a:noFill/>
          <a:ln/>
        </p:spPr>
        <p:txBody>
          <a:bodyPr wrap="none" lIns="0" tIns="0" rIns="0" bIns="0" rtlCol="0" anchor="t"/>
          <a:lstStyle/>
          <a:p>
            <a:pPr marL="0" indent="0" algn="l">
              <a:lnSpc>
                <a:spcPts val="3300"/>
              </a:lnSpc>
              <a:buNone/>
            </a:pPr>
            <a:r>
              <a:rPr lang="en-US" sz="2650" b="1" u="sng" dirty="0">
                <a:solidFill>
                  <a:srgbClr val="F2F0F4"/>
                </a:solidFill>
                <a:latin typeface="Montserrat" pitchFamily="34" charset="0"/>
                <a:ea typeface="Montserrat" pitchFamily="34" charset="-122"/>
                <a:cs typeface="Montserrat" pitchFamily="34" charset="-120"/>
              </a:rPr>
              <a:t>OTHER RESOURCES</a:t>
            </a:r>
            <a:endParaRPr lang="en-US" sz="2650" dirty="0"/>
          </a:p>
        </p:txBody>
      </p:sp>
      <p:sp>
        <p:nvSpPr>
          <p:cNvPr id="3" name="Text 1"/>
          <p:cNvSpPr/>
          <p:nvPr/>
        </p:nvSpPr>
        <p:spPr>
          <a:xfrm>
            <a:off x="793790" y="1729264"/>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DCD7E5"/>
                </a:solidFill>
                <a:latin typeface="Heebo Light" pitchFamily="34" charset="0"/>
                <a:ea typeface="Heebo Light" pitchFamily="34" charset="-122"/>
                <a:cs typeface="Heebo Light" pitchFamily="34" charset="-120"/>
              </a:rPr>
              <a:t>The project infrastructure ensures fast, secure, and stable ERP–Dashboard operations across regions.</a:t>
            </a:r>
            <a:endParaRPr lang="en-US" sz="1750" dirty="0"/>
          </a:p>
        </p:txBody>
      </p:sp>
      <p:sp>
        <p:nvSpPr>
          <p:cNvPr id="4" name="Text 2"/>
          <p:cNvSpPr/>
          <p:nvPr/>
        </p:nvSpPr>
        <p:spPr>
          <a:xfrm>
            <a:off x="793790" y="2171462"/>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DCD7E5"/>
                </a:solidFill>
                <a:latin typeface="Heebo Light" pitchFamily="34" charset="0"/>
                <a:ea typeface="Heebo Light" pitchFamily="34" charset="-122"/>
                <a:cs typeface="Heebo Light" pitchFamily="34" charset="-120"/>
              </a:rPr>
              <a:t>Optimized hardware and bandwidth allow handling of large data batches (300–400 lines in ~2.5 hrs).</a:t>
            </a:r>
            <a:endParaRPr lang="en-US" sz="1750" dirty="0"/>
          </a:p>
        </p:txBody>
      </p:sp>
      <p:sp>
        <p:nvSpPr>
          <p:cNvPr id="5" name="Text 3"/>
          <p:cNvSpPr/>
          <p:nvPr/>
        </p:nvSpPr>
        <p:spPr>
          <a:xfrm>
            <a:off x="793790" y="2613660"/>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DCD7E5"/>
                </a:solidFill>
                <a:latin typeface="Heebo Light" pitchFamily="34" charset="0"/>
                <a:ea typeface="Heebo Light" pitchFamily="34" charset="-122"/>
                <a:cs typeface="Heebo Light" pitchFamily="34" charset="-120"/>
              </a:rPr>
              <a:t>Strong security and compliance alignment with OBS IT and SOX audit standards.</a:t>
            </a:r>
            <a:endParaRPr lang="en-US" sz="1750" dirty="0"/>
          </a:p>
        </p:txBody>
      </p:sp>
      <p:sp>
        <p:nvSpPr>
          <p:cNvPr id="6" name="Text 4"/>
          <p:cNvSpPr/>
          <p:nvPr/>
        </p:nvSpPr>
        <p:spPr>
          <a:xfrm>
            <a:off x="793790" y="3055858"/>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DCD7E5"/>
                </a:solidFill>
                <a:latin typeface="Heebo Light" pitchFamily="34" charset="0"/>
                <a:ea typeface="Heebo Light" pitchFamily="34" charset="-122"/>
                <a:cs typeface="Heebo Light" pitchFamily="34" charset="-120"/>
              </a:rPr>
              <a:t>The setup guarantees smooth collaboration between Offshore Accenture and Onshore OBS teams.</a:t>
            </a:r>
            <a:endParaRPr lang="en-US" sz="1750" dirty="0"/>
          </a:p>
        </p:txBody>
      </p:sp>
      <p:sp>
        <p:nvSpPr>
          <p:cNvPr id="7" name="Shape 5"/>
          <p:cNvSpPr/>
          <p:nvPr/>
        </p:nvSpPr>
        <p:spPr>
          <a:xfrm>
            <a:off x="793790" y="3673912"/>
            <a:ext cx="13042821" cy="3705225"/>
          </a:xfrm>
          <a:prstGeom prst="roundRect">
            <a:avLst>
              <a:gd name="adj" fmla="val 2571"/>
            </a:avLst>
          </a:prstGeom>
          <a:noFill/>
          <a:ln w="7620">
            <a:solidFill>
              <a:srgbClr val="FFFFFF">
                <a:alpha val="24000"/>
              </a:srgbClr>
            </a:solidFill>
            <a:prstDash val="solid"/>
          </a:ln>
        </p:spPr>
      </p:sp>
      <p:sp>
        <p:nvSpPr>
          <p:cNvPr id="8" name="Shape 6"/>
          <p:cNvSpPr/>
          <p:nvPr/>
        </p:nvSpPr>
        <p:spPr>
          <a:xfrm>
            <a:off x="801410" y="3681532"/>
            <a:ext cx="13026271" cy="650319"/>
          </a:xfrm>
          <a:prstGeom prst="rect">
            <a:avLst/>
          </a:prstGeom>
          <a:solidFill>
            <a:srgbClr val="FFFFFF">
              <a:alpha val="4000"/>
            </a:srgbClr>
          </a:solidFill>
          <a:ln/>
        </p:spPr>
      </p:sp>
      <p:sp>
        <p:nvSpPr>
          <p:cNvPr id="9" name="Text 7"/>
          <p:cNvSpPr/>
          <p:nvPr/>
        </p:nvSpPr>
        <p:spPr>
          <a:xfrm>
            <a:off x="1029653" y="3825240"/>
            <a:ext cx="3884176" cy="362903"/>
          </a:xfrm>
          <a:prstGeom prst="rect">
            <a:avLst/>
          </a:prstGeom>
          <a:noFill/>
          <a:ln/>
        </p:spPr>
        <p:txBody>
          <a:bodyPr wrap="none" lIns="0" tIns="0" rIns="0" bIns="0" rtlCol="0" anchor="t"/>
          <a:lstStyle/>
          <a:p>
            <a:pPr marL="0" indent="0" algn="l">
              <a:lnSpc>
                <a:spcPts val="2850"/>
              </a:lnSpc>
              <a:buNone/>
            </a:pPr>
            <a:r>
              <a:rPr lang="en-US" sz="1750" dirty="0">
                <a:solidFill>
                  <a:srgbClr val="DCD7E5"/>
                </a:solidFill>
                <a:latin typeface="Heebo Light" pitchFamily="34" charset="0"/>
                <a:ea typeface="Heebo Light" pitchFamily="34" charset="-122"/>
                <a:cs typeface="Heebo Light" pitchFamily="34" charset="-120"/>
              </a:rPr>
              <a:t>Resource Type</a:t>
            </a:r>
            <a:endParaRPr lang="en-US" sz="1750" dirty="0"/>
          </a:p>
        </p:txBody>
      </p:sp>
      <p:sp>
        <p:nvSpPr>
          <p:cNvPr id="10" name="Text 8"/>
          <p:cNvSpPr/>
          <p:nvPr/>
        </p:nvSpPr>
        <p:spPr>
          <a:xfrm>
            <a:off x="5375077" y="3825240"/>
            <a:ext cx="3880366" cy="362903"/>
          </a:xfrm>
          <a:prstGeom prst="rect">
            <a:avLst/>
          </a:prstGeom>
          <a:noFill/>
          <a:ln/>
        </p:spPr>
        <p:txBody>
          <a:bodyPr wrap="none" lIns="0" tIns="0" rIns="0" bIns="0" rtlCol="0" anchor="t"/>
          <a:lstStyle/>
          <a:p>
            <a:pPr marL="0" indent="0" algn="l">
              <a:lnSpc>
                <a:spcPts val="2850"/>
              </a:lnSpc>
              <a:buNone/>
            </a:pPr>
            <a:r>
              <a:rPr lang="en-US" sz="1750" dirty="0">
                <a:solidFill>
                  <a:srgbClr val="DCD7E5"/>
                </a:solidFill>
                <a:latin typeface="Heebo Light" pitchFamily="34" charset="0"/>
                <a:ea typeface="Heebo Light" pitchFamily="34" charset="-122"/>
                <a:cs typeface="Heebo Light" pitchFamily="34" charset="-120"/>
              </a:rPr>
              <a:t>Status</a:t>
            </a:r>
            <a:endParaRPr lang="en-US" sz="1750" dirty="0"/>
          </a:p>
        </p:txBody>
      </p:sp>
      <p:sp>
        <p:nvSpPr>
          <p:cNvPr id="11" name="Text 9"/>
          <p:cNvSpPr/>
          <p:nvPr/>
        </p:nvSpPr>
        <p:spPr>
          <a:xfrm>
            <a:off x="9716691" y="3825240"/>
            <a:ext cx="3884176" cy="362903"/>
          </a:xfrm>
          <a:prstGeom prst="rect">
            <a:avLst/>
          </a:prstGeom>
          <a:noFill/>
          <a:ln/>
        </p:spPr>
        <p:txBody>
          <a:bodyPr wrap="none" lIns="0" tIns="0" rIns="0" bIns="0" rtlCol="0" anchor="t"/>
          <a:lstStyle/>
          <a:p>
            <a:pPr marL="0" indent="0" algn="l">
              <a:lnSpc>
                <a:spcPts val="2850"/>
              </a:lnSpc>
              <a:buNone/>
            </a:pPr>
            <a:r>
              <a:rPr lang="en-US" sz="1750" dirty="0">
                <a:solidFill>
                  <a:srgbClr val="DCD7E5"/>
                </a:solidFill>
                <a:latin typeface="Heebo Light" pitchFamily="34" charset="0"/>
                <a:ea typeface="Heebo Light" pitchFamily="34" charset="-122"/>
                <a:cs typeface="Heebo Light" pitchFamily="34" charset="-120"/>
              </a:rPr>
              <a:t>Remarks</a:t>
            </a:r>
            <a:endParaRPr lang="en-US" sz="1750" dirty="0"/>
          </a:p>
        </p:txBody>
      </p:sp>
      <p:sp>
        <p:nvSpPr>
          <p:cNvPr id="12" name="Shape 10"/>
          <p:cNvSpPr/>
          <p:nvPr/>
        </p:nvSpPr>
        <p:spPr>
          <a:xfrm>
            <a:off x="801410" y="4331851"/>
            <a:ext cx="13026271" cy="650319"/>
          </a:xfrm>
          <a:prstGeom prst="rect">
            <a:avLst/>
          </a:prstGeom>
          <a:solidFill>
            <a:srgbClr val="000000">
              <a:alpha val="4000"/>
            </a:srgbClr>
          </a:solidFill>
          <a:ln/>
        </p:spPr>
      </p:sp>
      <p:sp>
        <p:nvSpPr>
          <p:cNvPr id="13" name="Text 11"/>
          <p:cNvSpPr/>
          <p:nvPr/>
        </p:nvSpPr>
        <p:spPr>
          <a:xfrm>
            <a:off x="1029653" y="4475559"/>
            <a:ext cx="3884176" cy="362903"/>
          </a:xfrm>
          <a:prstGeom prst="rect">
            <a:avLst/>
          </a:prstGeom>
          <a:noFill/>
          <a:ln/>
        </p:spPr>
        <p:txBody>
          <a:bodyPr wrap="none" lIns="0" tIns="0" rIns="0" bIns="0" rtlCol="0" anchor="t"/>
          <a:lstStyle/>
          <a:p>
            <a:pPr marL="0" indent="0" algn="l">
              <a:lnSpc>
                <a:spcPts val="2850"/>
              </a:lnSpc>
              <a:buNone/>
            </a:pPr>
            <a:r>
              <a:rPr lang="en-US" sz="1750" dirty="0">
                <a:solidFill>
                  <a:srgbClr val="DCD7E5"/>
                </a:solidFill>
                <a:latin typeface="Heebo Light" pitchFamily="34" charset="0"/>
                <a:ea typeface="Heebo Light" pitchFamily="34" charset="-122"/>
                <a:cs typeface="Heebo Light" pitchFamily="34" charset="-120"/>
              </a:rPr>
              <a:t>Hardware</a:t>
            </a:r>
            <a:endParaRPr lang="en-US" sz="1750" dirty="0"/>
          </a:p>
        </p:txBody>
      </p:sp>
      <p:sp>
        <p:nvSpPr>
          <p:cNvPr id="14" name="Text 12"/>
          <p:cNvSpPr/>
          <p:nvPr/>
        </p:nvSpPr>
        <p:spPr>
          <a:xfrm>
            <a:off x="5375077" y="4475559"/>
            <a:ext cx="3880366" cy="362903"/>
          </a:xfrm>
          <a:prstGeom prst="rect">
            <a:avLst/>
          </a:prstGeom>
          <a:noFill/>
          <a:ln/>
        </p:spPr>
        <p:txBody>
          <a:bodyPr wrap="none" lIns="0" tIns="0" rIns="0" bIns="0" rtlCol="0" anchor="t"/>
          <a:lstStyle/>
          <a:p>
            <a:pPr marL="0" indent="0" algn="l">
              <a:lnSpc>
                <a:spcPts val="2850"/>
              </a:lnSpc>
              <a:buNone/>
            </a:pPr>
            <a:r>
              <a:rPr lang="en-US" sz="1750" dirty="0">
                <a:solidFill>
                  <a:srgbClr val="DCD7E5"/>
                </a:solidFill>
                <a:latin typeface="Heebo Light" pitchFamily="34" charset="0"/>
                <a:ea typeface="Heebo Light" pitchFamily="34" charset="-122"/>
                <a:cs typeface="Heebo Light" pitchFamily="34" charset="-120"/>
              </a:rPr>
              <a:t>GOOD (Strong)</a:t>
            </a:r>
            <a:endParaRPr lang="en-US" sz="1750" dirty="0"/>
          </a:p>
        </p:txBody>
      </p:sp>
      <p:sp>
        <p:nvSpPr>
          <p:cNvPr id="15" name="Text 13"/>
          <p:cNvSpPr/>
          <p:nvPr/>
        </p:nvSpPr>
        <p:spPr>
          <a:xfrm>
            <a:off x="9716691" y="4475559"/>
            <a:ext cx="3884176" cy="362903"/>
          </a:xfrm>
          <a:prstGeom prst="rect">
            <a:avLst/>
          </a:prstGeom>
          <a:noFill/>
          <a:ln/>
        </p:spPr>
        <p:txBody>
          <a:bodyPr wrap="none" lIns="0" tIns="0" rIns="0" bIns="0" rtlCol="0" anchor="t"/>
          <a:lstStyle/>
          <a:p>
            <a:pPr marL="0" indent="0" algn="l">
              <a:lnSpc>
                <a:spcPts val="2850"/>
              </a:lnSpc>
              <a:buNone/>
            </a:pPr>
            <a:r>
              <a:rPr lang="en-US" sz="1750" dirty="0">
                <a:solidFill>
                  <a:srgbClr val="DCD7E5"/>
                </a:solidFill>
                <a:latin typeface="Heebo Light" pitchFamily="34" charset="0"/>
                <a:ea typeface="Heebo Light" pitchFamily="34" charset="-122"/>
                <a:cs typeface="Heebo Light" pitchFamily="34" charset="-120"/>
              </a:rPr>
              <a:t>System/ Server support</a:t>
            </a:r>
            <a:endParaRPr lang="en-US" sz="1750" dirty="0"/>
          </a:p>
        </p:txBody>
      </p:sp>
      <p:sp>
        <p:nvSpPr>
          <p:cNvPr id="16" name="Shape 14"/>
          <p:cNvSpPr/>
          <p:nvPr/>
        </p:nvSpPr>
        <p:spPr>
          <a:xfrm>
            <a:off x="801410" y="4982170"/>
            <a:ext cx="13026271" cy="1013222"/>
          </a:xfrm>
          <a:prstGeom prst="rect">
            <a:avLst/>
          </a:prstGeom>
          <a:solidFill>
            <a:srgbClr val="FFFFFF">
              <a:alpha val="4000"/>
            </a:srgbClr>
          </a:solidFill>
          <a:ln/>
        </p:spPr>
      </p:sp>
      <p:sp>
        <p:nvSpPr>
          <p:cNvPr id="17" name="Text 15"/>
          <p:cNvSpPr/>
          <p:nvPr/>
        </p:nvSpPr>
        <p:spPr>
          <a:xfrm>
            <a:off x="1029653" y="5125879"/>
            <a:ext cx="3884176" cy="362903"/>
          </a:xfrm>
          <a:prstGeom prst="rect">
            <a:avLst/>
          </a:prstGeom>
          <a:noFill/>
          <a:ln/>
        </p:spPr>
        <p:txBody>
          <a:bodyPr wrap="none" lIns="0" tIns="0" rIns="0" bIns="0" rtlCol="0" anchor="t"/>
          <a:lstStyle/>
          <a:p>
            <a:pPr marL="0" indent="0" algn="l">
              <a:lnSpc>
                <a:spcPts val="2850"/>
              </a:lnSpc>
              <a:buNone/>
            </a:pPr>
            <a:r>
              <a:rPr lang="en-US" sz="1750" dirty="0">
                <a:solidFill>
                  <a:srgbClr val="DCD7E5"/>
                </a:solidFill>
                <a:latin typeface="Heebo Light" pitchFamily="34" charset="0"/>
                <a:ea typeface="Heebo Light" pitchFamily="34" charset="-122"/>
                <a:cs typeface="Heebo Light" pitchFamily="34" charset="-120"/>
              </a:rPr>
              <a:t>Software</a:t>
            </a:r>
            <a:endParaRPr lang="en-US" sz="1750" dirty="0"/>
          </a:p>
        </p:txBody>
      </p:sp>
      <p:sp>
        <p:nvSpPr>
          <p:cNvPr id="18" name="Text 16"/>
          <p:cNvSpPr/>
          <p:nvPr/>
        </p:nvSpPr>
        <p:spPr>
          <a:xfrm>
            <a:off x="5375077" y="5125879"/>
            <a:ext cx="3880366" cy="362903"/>
          </a:xfrm>
          <a:prstGeom prst="rect">
            <a:avLst/>
          </a:prstGeom>
          <a:noFill/>
          <a:ln/>
        </p:spPr>
        <p:txBody>
          <a:bodyPr wrap="none" lIns="0" tIns="0" rIns="0" bIns="0" rtlCol="0" anchor="t"/>
          <a:lstStyle/>
          <a:p>
            <a:pPr marL="0" indent="0" algn="l">
              <a:lnSpc>
                <a:spcPts val="2850"/>
              </a:lnSpc>
              <a:buNone/>
            </a:pPr>
            <a:r>
              <a:rPr lang="en-US" sz="1750" dirty="0">
                <a:solidFill>
                  <a:srgbClr val="DCD7E5"/>
                </a:solidFill>
                <a:latin typeface="Heebo Light" pitchFamily="34" charset="0"/>
                <a:ea typeface="Heebo Light" pitchFamily="34" charset="-122"/>
                <a:cs typeface="Heebo Light" pitchFamily="34" charset="-120"/>
              </a:rPr>
              <a:t>GOOD (Strong)</a:t>
            </a:r>
            <a:endParaRPr lang="en-US" sz="1750" dirty="0"/>
          </a:p>
        </p:txBody>
      </p:sp>
      <p:sp>
        <p:nvSpPr>
          <p:cNvPr id="19" name="Text 17"/>
          <p:cNvSpPr/>
          <p:nvPr/>
        </p:nvSpPr>
        <p:spPr>
          <a:xfrm>
            <a:off x="9716691" y="5125879"/>
            <a:ext cx="3884176" cy="725805"/>
          </a:xfrm>
          <a:prstGeom prst="rect">
            <a:avLst/>
          </a:prstGeom>
          <a:noFill/>
          <a:ln/>
        </p:spPr>
        <p:txBody>
          <a:bodyPr wrap="square" lIns="0" tIns="0" rIns="0" bIns="0" rtlCol="0" anchor="t"/>
          <a:lstStyle/>
          <a:p>
            <a:pPr marL="0" indent="0" algn="l">
              <a:lnSpc>
                <a:spcPts val="2850"/>
              </a:lnSpc>
              <a:buNone/>
            </a:pPr>
            <a:r>
              <a:rPr lang="en-US" sz="1750" dirty="0">
                <a:solidFill>
                  <a:srgbClr val="DCD7E5"/>
                </a:solidFill>
                <a:latin typeface="Heebo Light" pitchFamily="34" charset="0"/>
                <a:ea typeface="Heebo Light" pitchFamily="34" charset="-122"/>
                <a:cs typeface="Heebo Light" pitchFamily="34" charset="-120"/>
              </a:rPr>
              <a:t>Technical features (Power BI/ SQL/ ERP)</a:t>
            </a:r>
            <a:endParaRPr lang="en-US" sz="1750" dirty="0"/>
          </a:p>
        </p:txBody>
      </p:sp>
      <p:sp>
        <p:nvSpPr>
          <p:cNvPr id="20" name="Shape 18"/>
          <p:cNvSpPr/>
          <p:nvPr/>
        </p:nvSpPr>
        <p:spPr>
          <a:xfrm>
            <a:off x="801410" y="5995392"/>
            <a:ext cx="13026271" cy="1376124"/>
          </a:xfrm>
          <a:prstGeom prst="rect">
            <a:avLst/>
          </a:prstGeom>
          <a:solidFill>
            <a:srgbClr val="000000">
              <a:alpha val="4000"/>
            </a:srgbClr>
          </a:solidFill>
          <a:ln/>
        </p:spPr>
      </p:sp>
      <p:sp>
        <p:nvSpPr>
          <p:cNvPr id="21" name="Text 19"/>
          <p:cNvSpPr/>
          <p:nvPr/>
        </p:nvSpPr>
        <p:spPr>
          <a:xfrm>
            <a:off x="1029653" y="6139101"/>
            <a:ext cx="3884176" cy="362903"/>
          </a:xfrm>
          <a:prstGeom prst="rect">
            <a:avLst/>
          </a:prstGeom>
          <a:noFill/>
          <a:ln/>
        </p:spPr>
        <p:txBody>
          <a:bodyPr wrap="none" lIns="0" tIns="0" rIns="0" bIns="0" rtlCol="0" anchor="t"/>
          <a:lstStyle/>
          <a:p>
            <a:pPr marL="0" indent="0" algn="l">
              <a:lnSpc>
                <a:spcPts val="2850"/>
              </a:lnSpc>
              <a:buNone/>
            </a:pPr>
            <a:r>
              <a:rPr lang="en-US" sz="1750" dirty="0">
                <a:solidFill>
                  <a:srgbClr val="DCD7E5"/>
                </a:solidFill>
                <a:latin typeface="Heebo Light" pitchFamily="34" charset="0"/>
                <a:ea typeface="Heebo Light" pitchFamily="34" charset="-122"/>
                <a:cs typeface="Heebo Light" pitchFamily="34" charset="-120"/>
              </a:rPr>
              <a:t>Network</a:t>
            </a:r>
            <a:endParaRPr lang="en-US" sz="1750" dirty="0"/>
          </a:p>
        </p:txBody>
      </p:sp>
      <p:sp>
        <p:nvSpPr>
          <p:cNvPr id="22" name="Text 20"/>
          <p:cNvSpPr/>
          <p:nvPr/>
        </p:nvSpPr>
        <p:spPr>
          <a:xfrm>
            <a:off x="5375077" y="6139101"/>
            <a:ext cx="3880366" cy="362903"/>
          </a:xfrm>
          <a:prstGeom prst="rect">
            <a:avLst/>
          </a:prstGeom>
          <a:noFill/>
          <a:ln/>
        </p:spPr>
        <p:txBody>
          <a:bodyPr wrap="none" lIns="0" tIns="0" rIns="0" bIns="0" rtlCol="0" anchor="t"/>
          <a:lstStyle/>
          <a:p>
            <a:pPr marL="0" indent="0" algn="l">
              <a:lnSpc>
                <a:spcPts val="2850"/>
              </a:lnSpc>
              <a:buNone/>
            </a:pPr>
            <a:r>
              <a:rPr lang="en-US" sz="1750" dirty="0">
                <a:solidFill>
                  <a:srgbClr val="DCD7E5"/>
                </a:solidFill>
                <a:latin typeface="Heebo Light" pitchFamily="34" charset="0"/>
                <a:ea typeface="Heebo Light" pitchFamily="34" charset="-122"/>
                <a:cs typeface="Heebo Light" pitchFamily="34" charset="-120"/>
              </a:rPr>
              <a:t>GOOD (Strong)</a:t>
            </a:r>
            <a:endParaRPr lang="en-US" sz="1750" dirty="0"/>
          </a:p>
        </p:txBody>
      </p:sp>
      <p:sp>
        <p:nvSpPr>
          <p:cNvPr id="23" name="Text 21"/>
          <p:cNvSpPr/>
          <p:nvPr/>
        </p:nvSpPr>
        <p:spPr>
          <a:xfrm>
            <a:off x="9716691" y="6139101"/>
            <a:ext cx="3884176" cy="1088708"/>
          </a:xfrm>
          <a:prstGeom prst="rect">
            <a:avLst/>
          </a:prstGeom>
          <a:noFill/>
          <a:ln/>
        </p:spPr>
        <p:txBody>
          <a:bodyPr wrap="square" lIns="0" tIns="0" rIns="0" bIns="0" rtlCol="0" anchor="t"/>
          <a:lstStyle/>
          <a:p>
            <a:pPr marL="0" indent="0" algn="l">
              <a:lnSpc>
                <a:spcPts val="2850"/>
              </a:lnSpc>
              <a:buNone/>
            </a:pPr>
            <a:r>
              <a:rPr lang="en-US" sz="1750" dirty="0">
                <a:solidFill>
                  <a:srgbClr val="DCD7E5"/>
                </a:solidFill>
                <a:latin typeface="Heebo Light" pitchFamily="34" charset="0"/>
                <a:ea typeface="Heebo Light" pitchFamily="34" charset="-122"/>
                <a:cs typeface="Heebo Light" pitchFamily="34" charset="-120"/>
              </a:rPr>
              <a:t>300 Mbps Speed which is good for business operations, even if we multiple users at a time</a:t>
            </a:r>
            <a:endParaRPr lang="en-US" sz="1750" dirty="0"/>
          </a:p>
        </p:txBody>
      </p:sp>
    </p:spTree>
  </p:cSld>
  <p:clrMapOvr>
    <a:masterClrMapping/>
  </p:clrMapOvr>
  <mc:AlternateContent xmlns:mc="http://schemas.openxmlformats.org/markup-compatibility/2006">
    <mc:Choice xmlns:p14="http://schemas.microsoft.com/office/powerpoint/2010/main" Requires="p14">
      <p:transition spd="slow" p14:dur="1600">
        <p14:conveyor dir="l"/>
        <p:sndAc>
          <p:stSnd>
            <p:snd r:embed="rId3" name="wind.wav"/>
          </p:stSnd>
        </p:sndAc>
      </p:transition>
    </mc:Choice>
    <mc:Fallback>
      <p:transition spd="slow">
        <p:fade/>
        <p:sndAc>
          <p:stSnd>
            <p:snd r:embed="rId3" name="wind.wav"/>
          </p:stSnd>
        </p:sndAc>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93790" y="720804"/>
            <a:ext cx="5356860" cy="538758"/>
          </a:xfrm>
          <a:prstGeom prst="rect">
            <a:avLst/>
          </a:prstGeom>
          <a:noFill/>
          <a:ln/>
        </p:spPr>
        <p:txBody>
          <a:bodyPr wrap="none" lIns="0" tIns="0" rIns="0" bIns="0" rtlCol="0" anchor="t"/>
          <a:lstStyle/>
          <a:p>
            <a:pPr marL="0" indent="0" algn="l">
              <a:lnSpc>
                <a:spcPts val="4200"/>
              </a:lnSpc>
              <a:buNone/>
            </a:pPr>
            <a:r>
              <a:rPr lang="en-US" sz="3350" dirty="0">
                <a:solidFill>
                  <a:srgbClr val="F2F0F4"/>
                </a:solidFill>
                <a:latin typeface="Montserrat" pitchFamily="34" charset="0"/>
                <a:ea typeface="Montserrat" pitchFamily="34" charset="-122"/>
                <a:cs typeface="Montserrat" pitchFamily="34" charset="-120"/>
              </a:rPr>
              <a:t>RISKS &amp; DEPENDENCIES</a:t>
            </a:r>
            <a:endParaRPr lang="en-US" sz="3350" dirty="0"/>
          </a:p>
        </p:txBody>
      </p:sp>
      <p:sp>
        <p:nvSpPr>
          <p:cNvPr id="3" name="Text 1"/>
          <p:cNvSpPr/>
          <p:nvPr/>
        </p:nvSpPr>
        <p:spPr>
          <a:xfrm>
            <a:off x="793790" y="1690449"/>
            <a:ext cx="13042821" cy="689610"/>
          </a:xfrm>
          <a:prstGeom prst="rect">
            <a:avLst/>
          </a:prstGeom>
          <a:noFill/>
          <a:ln/>
        </p:spPr>
        <p:txBody>
          <a:bodyPr wrap="square" lIns="0" tIns="0" rIns="0" bIns="0" rtlCol="0" anchor="t"/>
          <a:lstStyle/>
          <a:p>
            <a:pPr marL="342900" indent="-342900" algn="l">
              <a:lnSpc>
                <a:spcPts val="2700"/>
              </a:lnSpc>
              <a:buSzPct val="100000"/>
              <a:buChar char="•"/>
            </a:pPr>
            <a:r>
              <a:rPr lang="en-US" sz="1650" b="1" dirty="0">
                <a:solidFill>
                  <a:srgbClr val="DCD7E5"/>
                </a:solidFill>
                <a:latin typeface="Heebo Light" pitchFamily="34" charset="0"/>
                <a:ea typeface="Heebo Light" pitchFamily="34" charset="-122"/>
                <a:cs typeface="Heebo Light" pitchFamily="34" charset="-120"/>
              </a:rPr>
              <a:t>Red-Flag Entities – Compliance &amp; Data Restriction Risk</a:t>
            </a:r>
            <a:r>
              <a:rPr lang="en-US" sz="1650" dirty="0">
                <a:solidFill>
                  <a:srgbClr val="DCD7E5"/>
                </a:solidFill>
                <a:latin typeface="Heebo Light" pitchFamily="34" charset="0"/>
                <a:ea typeface="Heebo Light" pitchFamily="34" charset="-122"/>
                <a:cs typeface="Heebo Light" pitchFamily="34" charset="-120"/>
              </a:rPr>
              <a:t> Supplier or employee records accidentally created or reactivated in these restricted entities will be a serious concern and a compliance issue subject to SOX audit reviews.</a:t>
            </a:r>
            <a:endParaRPr lang="en-US" sz="1650" dirty="0"/>
          </a:p>
        </p:txBody>
      </p:sp>
      <p:sp>
        <p:nvSpPr>
          <p:cNvPr id="4" name="Text 2"/>
          <p:cNvSpPr/>
          <p:nvPr/>
        </p:nvSpPr>
        <p:spPr>
          <a:xfrm>
            <a:off x="793790" y="2455426"/>
            <a:ext cx="13042821" cy="1034415"/>
          </a:xfrm>
          <a:prstGeom prst="rect">
            <a:avLst/>
          </a:prstGeom>
          <a:noFill/>
          <a:ln/>
        </p:spPr>
        <p:txBody>
          <a:bodyPr wrap="square" lIns="0" tIns="0" rIns="0" bIns="0" rtlCol="0" anchor="t"/>
          <a:lstStyle/>
          <a:p>
            <a:pPr marL="342900" indent="-342900" algn="l">
              <a:lnSpc>
                <a:spcPts val="2700"/>
              </a:lnSpc>
              <a:buSzPct val="100000"/>
              <a:buChar char="•"/>
            </a:pPr>
            <a:r>
              <a:rPr lang="en-US" sz="1650" b="1" dirty="0">
                <a:solidFill>
                  <a:srgbClr val="DCD7E5"/>
                </a:solidFill>
                <a:latin typeface="Heebo Light" pitchFamily="34" charset="0"/>
                <a:ea typeface="Heebo Light" pitchFamily="34" charset="-122"/>
                <a:cs typeface="Heebo Light" pitchFamily="34" charset="-120"/>
              </a:rPr>
              <a:t>Incorrect SQL logic – Conduct peer code reviews.</a:t>
            </a:r>
            <a:r>
              <a:rPr lang="en-US" sz="1650" dirty="0">
                <a:solidFill>
                  <a:srgbClr val="DCD7E5"/>
                </a:solidFill>
                <a:latin typeface="Heebo Light" pitchFamily="34" charset="0"/>
                <a:ea typeface="Heebo Light" pitchFamily="34" charset="-122"/>
                <a:cs typeface="Heebo Light" pitchFamily="34" charset="-120"/>
              </a:rPr>
              <a:t> Incorrect SQL query or Incorrect SQL logic will delivery incorrect output. Offshore team assumes this is the correct and final output and will proceed for deactivation of supplier record. Resulting a serious business impact after identified or notified by on-shore. This will impact other team deliverables aswell. Like Payment getting hold or delayed.</a:t>
            </a:r>
            <a:endParaRPr lang="en-US" sz="1650" dirty="0"/>
          </a:p>
        </p:txBody>
      </p:sp>
      <p:sp>
        <p:nvSpPr>
          <p:cNvPr id="5" name="Text 3"/>
          <p:cNvSpPr/>
          <p:nvPr/>
        </p:nvSpPr>
        <p:spPr>
          <a:xfrm>
            <a:off x="793790" y="3565208"/>
            <a:ext cx="13042821" cy="1379220"/>
          </a:xfrm>
          <a:prstGeom prst="rect">
            <a:avLst/>
          </a:prstGeom>
          <a:noFill/>
          <a:ln/>
        </p:spPr>
        <p:txBody>
          <a:bodyPr wrap="square" lIns="0" tIns="0" rIns="0" bIns="0" rtlCol="0" anchor="t"/>
          <a:lstStyle/>
          <a:p>
            <a:pPr marL="342900" indent="-342900" algn="l">
              <a:lnSpc>
                <a:spcPts val="2700"/>
              </a:lnSpc>
              <a:buSzPct val="100000"/>
              <a:buChar char="•"/>
            </a:pPr>
            <a:r>
              <a:rPr lang="en-US" sz="1650" b="1" dirty="0">
                <a:solidFill>
                  <a:srgbClr val="DCD7E5"/>
                </a:solidFill>
                <a:latin typeface="Heebo Light" pitchFamily="34" charset="0"/>
                <a:ea typeface="Heebo Light" pitchFamily="34" charset="-122"/>
                <a:cs typeface="Heebo Light" pitchFamily="34" charset="-120"/>
              </a:rPr>
              <a:t>Dashboard– Schedule auto-refresh.</a:t>
            </a:r>
            <a:r>
              <a:rPr lang="en-US" sz="1650" dirty="0">
                <a:solidFill>
                  <a:srgbClr val="DCD7E5"/>
                </a:solidFill>
                <a:latin typeface="Heebo Light" pitchFamily="34" charset="0"/>
                <a:ea typeface="Heebo Light" pitchFamily="34" charset="-122"/>
                <a:cs typeface="Heebo Light" pitchFamily="34" charset="-120"/>
              </a:rPr>
              <a:t> Though the KPI – Performance dashboard which involves volumes received and handled within TAT and staying within agreed SLA are digitalized and automated using power BI tool. </a:t>
            </a:r>
            <a:r>
              <a:rPr lang="en-US" sz="1650" b="1" dirty="0">
                <a:solidFill>
                  <a:srgbClr val="9EC544"/>
                </a:solidFill>
                <a:latin typeface="Heebo Light" pitchFamily="34" charset="0"/>
                <a:ea typeface="Heebo Light" pitchFamily="34" charset="-122"/>
                <a:cs typeface="Heebo Light" pitchFamily="34" charset="-120"/>
              </a:rPr>
              <a:t>The basic raw data to be shared manually from offshore end</a:t>
            </a:r>
            <a:r>
              <a:rPr lang="en-US" sz="1650" b="1" dirty="0">
                <a:solidFill>
                  <a:srgbClr val="DCD7E5"/>
                </a:solidFill>
                <a:latin typeface="Heebo Light" pitchFamily="34" charset="0"/>
                <a:ea typeface="Heebo Light" pitchFamily="34" charset="-122"/>
                <a:cs typeface="Heebo Light" pitchFamily="34" charset="-120"/>
              </a:rPr>
              <a:t>. That needs to be accurate</a:t>
            </a:r>
            <a:r>
              <a:rPr lang="en-US" sz="1650" dirty="0">
                <a:solidFill>
                  <a:srgbClr val="DCD7E5"/>
                </a:solidFill>
                <a:latin typeface="Heebo Light" pitchFamily="34" charset="0"/>
                <a:ea typeface="Heebo Light" pitchFamily="34" charset="-122"/>
                <a:cs typeface="Heebo Light" pitchFamily="34" charset="-120"/>
              </a:rPr>
              <a:t>. And we should set auto refresh. Any ground level changes in numbers will automatically reflects in the ultimate output. (Be it Barchart / Pie chart ) or in dashboard during final presentation.</a:t>
            </a:r>
            <a:endParaRPr lang="en-US" sz="1650" dirty="0"/>
          </a:p>
        </p:txBody>
      </p:sp>
      <p:sp>
        <p:nvSpPr>
          <p:cNvPr id="6" name="Text 4"/>
          <p:cNvSpPr/>
          <p:nvPr/>
        </p:nvSpPr>
        <p:spPr>
          <a:xfrm>
            <a:off x="793790" y="5019794"/>
            <a:ext cx="13042821" cy="1379220"/>
          </a:xfrm>
          <a:prstGeom prst="rect">
            <a:avLst/>
          </a:prstGeom>
          <a:noFill/>
          <a:ln/>
        </p:spPr>
        <p:txBody>
          <a:bodyPr wrap="square" lIns="0" tIns="0" rIns="0" bIns="0" rtlCol="0" anchor="t"/>
          <a:lstStyle/>
          <a:p>
            <a:pPr marL="342900" indent="-342900" algn="l">
              <a:lnSpc>
                <a:spcPts val="2700"/>
              </a:lnSpc>
              <a:buSzPct val="100000"/>
              <a:buChar char="•"/>
            </a:pPr>
            <a:r>
              <a:rPr lang="en-US" sz="1650" b="1" dirty="0">
                <a:solidFill>
                  <a:srgbClr val="DCD7E5"/>
                </a:solidFill>
                <a:latin typeface="Heebo Light" pitchFamily="34" charset="0"/>
                <a:ea typeface="Heebo Light" pitchFamily="34" charset="-122"/>
                <a:cs typeface="Heebo Light" pitchFamily="34" charset="-120"/>
              </a:rPr>
              <a:t>ERP downtime – Align with maintenance.</a:t>
            </a:r>
            <a:r>
              <a:rPr lang="en-US" sz="1650" dirty="0">
                <a:solidFill>
                  <a:srgbClr val="DCD7E5"/>
                </a:solidFill>
                <a:latin typeface="Heebo Light" pitchFamily="34" charset="0"/>
                <a:ea typeface="Heebo Light" pitchFamily="34" charset="-122"/>
                <a:cs typeface="Heebo Light" pitchFamily="34" charset="-120"/>
              </a:rPr>
              <a:t> ERP will be down during maintenance phase and any new supplier setup or employee setup or any modification is near impossible. So the off-shore team needs to be very vigilant on looking the emails in regard to maintenance downtime. That needs to be addressed to client for safer side to avoid the question from on-shore team during delays in handling the request.</a:t>
            </a:r>
            <a:endParaRPr lang="en-US" sz="1650" dirty="0"/>
          </a:p>
        </p:txBody>
      </p:sp>
      <p:sp>
        <p:nvSpPr>
          <p:cNvPr id="7" name="Text 5"/>
          <p:cNvSpPr/>
          <p:nvPr/>
        </p:nvSpPr>
        <p:spPr>
          <a:xfrm>
            <a:off x="793790" y="6474381"/>
            <a:ext cx="13042821" cy="1034415"/>
          </a:xfrm>
          <a:prstGeom prst="rect">
            <a:avLst/>
          </a:prstGeom>
          <a:noFill/>
          <a:ln/>
        </p:spPr>
        <p:txBody>
          <a:bodyPr wrap="square" lIns="0" tIns="0" rIns="0" bIns="0" rtlCol="0" anchor="t"/>
          <a:lstStyle/>
          <a:p>
            <a:pPr marL="342900" indent="-342900" algn="l">
              <a:lnSpc>
                <a:spcPts val="2700"/>
              </a:lnSpc>
              <a:buSzPct val="100000"/>
              <a:buChar char="•"/>
            </a:pPr>
            <a:r>
              <a:rPr lang="en-US" sz="1650" b="1" dirty="0">
                <a:solidFill>
                  <a:srgbClr val="DCD7E5"/>
                </a:solidFill>
                <a:latin typeface="Heebo Light" pitchFamily="34" charset="0"/>
                <a:ea typeface="Heebo Light" pitchFamily="34" charset="-122"/>
                <a:cs typeface="Heebo Light" pitchFamily="34" charset="-120"/>
              </a:rPr>
              <a:t>Data Load automation is a very sensitive activity. Which involves 300 -400 line items to be added in oracle and needs lot of attention before execution.</a:t>
            </a:r>
            <a:r>
              <a:rPr lang="en-US" sz="1650" dirty="0">
                <a:solidFill>
                  <a:srgbClr val="DCD7E5"/>
                </a:solidFill>
                <a:latin typeface="Heebo Light" pitchFamily="34" charset="0"/>
                <a:ea typeface="Heebo Light" pitchFamily="34" charset="-122"/>
                <a:cs typeface="Heebo Light" pitchFamily="34" charset="-120"/>
              </a:rPr>
              <a:t> No Duplicates / Should not stuck in interface or any technical error can stop the data load and that needs to be restarted after checking and removing the block.</a:t>
            </a:r>
            <a:endParaRPr lang="en-US" sz="1650" dirty="0"/>
          </a:p>
        </p:txBody>
      </p:sp>
    </p:spTree>
  </p:cSld>
  <p:clrMapOvr>
    <a:masterClrMapping/>
  </p:clrMapOvr>
  <mc:AlternateContent xmlns:mc="http://schemas.openxmlformats.org/markup-compatibility/2006">
    <mc:Choice xmlns:p14="http://schemas.microsoft.com/office/powerpoint/2010/main" Requires="p14">
      <p:transition spd="slow" p14:dur="800">
        <p14:flythrough/>
        <p:sndAc>
          <p:stSnd>
            <p:snd r:embed="rId3" name="breeze.wav"/>
          </p:stSnd>
        </p:sndAc>
      </p:transition>
    </mc:Choice>
    <mc:Fallback>
      <p:transition spd="slow">
        <p:fade/>
        <p:sndAc>
          <p:stSnd>
            <p:snd r:embed="rId3" name="breeze.wav"/>
          </p:stSnd>
        </p:sndAc>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93790" y="1804392"/>
            <a:ext cx="8526185" cy="708779"/>
          </a:xfrm>
          <a:prstGeom prst="rect">
            <a:avLst/>
          </a:prstGeom>
          <a:noFill/>
          <a:ln/>
        </p:spPr>
        <p:txBody>
          <a:bodyPr wrap="none" lIns="0" tIns="0" rIns="0" bIns="0" rtlCol="0" anchor="t"/>
          <a:lstStyle/>
          <a:p>
            <a:pPr marL="0" indent="0" algn="l">
              <a:lnSpc>
                <a:spcPts val="5550"/>
              </a:lnSpc>
              <a:buNone/>
            </a:pPr>
            <a:r>
              <a:rPr lang="en-US" sz="4450" dirty="0">
                <a:solidFill>
                  <a:srgbClr val="F2F0F4"/>
                </a:solidFill>
                <a:latin typeface="Montserrat" pitchFamily="34" charset="0"/>
                <a:ea typeface="Montserrat" pitchFamily="34" charset="-122"/>
                <a:cs typeface="Montserrat" pitchFamily="34" charset="-120"/>
              </a:rPr>
              <a:t>Expected Benefits &amp; Outcome</a:t>
            </a:r>
            <a:endParaRPr lang="en-US" sz="4450" dirty="0"/>
          </a:p>
        </p:txBody>
      </p:sp>
      <p:sp>
        <p:nvSpPr>
          <p:cNvPr id="3" name="Text 1"/>
          <p:cNvSpPr/>
          <p:nvPr/>
        </p:nvSpPr>
        <p:spPr>
          <a:xfrm>
            <a:off x="793790" y="2966799"/>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b="1" dirty="0">
                <a:solidFill>
                  <a:srgbClr val="DCD7E5"/>
                </a:solidFill>
                <a:latin typeface="Heebo Light" pitchFamily="34" charset="0"/>
                <a:ea typeface="Heebo Light" pitchFamily="34" charset="-122"/>
                <a:cs typeface="Heebo Light" pitchFamily="34" charset="-120"/>
              </a:rPr>
              <a:t>Operational Benefits:</a:t>
            </a:r>
            <a:endParaRPr lang="en-US" sz="1750" dirty="0"/>
          </a:p>
        </p:txBody>
      </p:sp>
      <p:sp>
        <p:nvSpPr>
          <p:cNvPr id="4" name="Text 2"/>
          <p:cNvSpPr/>
          <p:nvPr/>
        </p:nvSpPr>
        <p:spPr>
          <a:xfrm>
            <a:off x="793790" y="3408998"/>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DCD7E5"/>
                </a:solidFill>
                <a:latin typeface="Heebo Light" pitchFamily="34" charset="0"/>
                <a:ea typeface="Heebo Light" pitchFamily="34" charset="-122"/>
                <a:cs typeface="Heebo Light" pitchFamily="34" charset="-120"/>
              </a:rPr>
              <a:t>70% faster supplier validation</a:t>
            </a:r>
            <a:endParaRPr lang="en-US" sz="1750" dirty="0"/>
          </a:p>
        </p:txBody>
      </p:sp>
      <p:sp>
        <p:nvSpPr>
          <p:cNvPr id="5" name="Text 3"/>
          <p:cNvSpPr/>
          <p:nvPr/>
        </p:nvSpPr>
        <p:spPr>
          <a:xfrm>
            <a:off x="793790" y="3851196"/>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DCD7E5"/>
                </a:solidFill>
                <a:latin typeface="Heebo Light" pitchFamily="34" charset="0"/>
                <a:ea typeface="Heebo Light" pitchFamily="34" charset="-122"/>
                <a:cs typeface="Heebo Light" pitchFamily="34" charset="-120"/>
              </a:rPr>
              <a:t>99% accuracy</a:t>
            </a:r>
            <a:endParaRPr lang="en-US" sz="1750" dirty="0"/>
          </a:p>
        </p:txBody>
      </p:sp>
      <p:sp>
        <p:nvSpPr>
          <p:cNvPr id="6" name="Text 4"/>
          <p:cNvSpPr/>
          <p:nvPr/>
        </p:nvSpPr>
        <p:spPr>
          <a:xfrm>
            <a:off x="793790" y="4293394"/>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DCD7E5"/>
                </a:solidFill>
                <a:latin typeface="Heebo Light" pitchFamily="34" charset="0"/>
                <a:ea typeface="Heebo Light" pitchFamily="34" charset="-122"/>
                <a:cs typeface="Heebo Light" pitchFamily="34" charset="-120"/>
              </a:rPr>
              <a:t>100% audit traceability</a:t>
            </a:r>
            <a:endParaRPr lang="en-US" sz="1750" dirty="0"/>
          </a:p>
        </p:txBody>
      </p:sp>
      <p:sp>
        <p:nvSpPr>
          <p:cNvPr id="7" name="Text 5"/>
          <p:cNvSpPr/>
          <p:nvPr/>
        </p:nvSpPr>
        <p:spPr>
          <a:xfrm>
            <a:off x="793790" y="4735592"/>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b="1" dirty="0">
                <a:solidFill>
                  <a:srgbClr val="DCD7E5"/>
                </a:solidFill>
                <a:latin typeface="Heebo Light" pitchFamily="34" charset="0"/>
                <a:ea typeface="Heebo Light" pitchFamily="34" charset="-122"/>
                <a:cs typeface="Heebo Light" pitchFamily="34" charset="-120"/>
              </a:rPr>
              <a:t>Strategic Benefits:</a:t>
            </a:r>
            <a:endParaRPr lang="en-US" sz="1750" dirty="0"/>
          </a:p>
        </p:txBody>
      </p:sp>
      <p:sp>
        <p:nvSpPr>
          <p:cNvPr id="8" name="Text 6"/>
          <p:cNvSpPr/>
          <p:nvPr/>
        </p:nvSpPr>
        <p:spPr>
          <a:xfrm>
            <a:off x="793790" y="5177790"/>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DCD7E5"/>
                </a:solidFill>
                <a:latin typeface="Heebo Light" pitchFamily="34" charset="0"/>
                <a:ea typeface="Heebo Light" pitchFamily="34" charset="-122"/>
                <a:cs typeface="Heebo Light" pitchFamily="34" charset="-120"/>
              </a:rPr>
              <a:t>Strengthened OBS–Accenture collaboration</a:t>
            </a:r>
            <a:endParaRPr lang="en-US" sz="1750" dirty="0"/>
          </a:p>
        </p:txBody>
      </p:sp>
      <p:sp>
        <p:nvSpPr>
          <p:cNvPr id="9" name="Text 7"/>
          <p:cNvSpPr/>
          <p:nvPr/>
        </p:nvSpPr>
        <p:spPr>
          <a:xfrm>
            <a:off x="793790" y="5619988"/>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DCD7E5"/>
                </a:solidFill>
                <a:latin typeface="Heebo Light" pitchFamily="34" charset="0"/>
                <a:ea typeface="Heebo Light" pitchFamily="34" charset="-122"/>
                <a:cs typeface="Heebo Light" pitchFamily="34" charset="-120"/>
              </a:rPr>
              <a:t>Improved transparency</a:t>
            </a:r>
            <a:endParaRPr lang="en-US" sz="1750" dirty="0"/>
          </a:p>
        </p:txBody>
      </p:sp>
      <p:sp>
        <p:nvSpPr>
          <p:cNvPr id="10" name="Text 8"/>
          <p:cNvSpPr/>
          <p:nvPr/>
        </p:nvSpPr>
        <p:spPr>
          <a:xfrm>
            <a:off x="793790" y="6062186"/>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DCD7E5"/>
                </a:solidFill>
                <a:latin typeface="Heebo Light" pitchFamily="34" charset="0"/>
                <a:ea typeface="Heebo Light" pitchFamily="34" charset="-122"/>
                <a:cs typeface="Heebo Light" pitchFamily="34" charset="-120"/>
              </a:rPr>
              <a:t>Data-driven, scalable GDM process.</a:t>
            </a:r>
            <a:endParaRPr lang="en-US" sz="1750" dirty="0"/>
          </a:p>
        </p:txBody>
      </p:sp>
    </p:spTree>
  </p:cSld>
  <p:clrMapOvr>
    <a:masterClrMapping/>
  </p:clrMapOvr>
  <mc:AlternateContent xmlns:mc="http://schemas.openxmlformats.org/markup-compatibility/2006">
    <mc:Choice xmlns:p14="http://schemas.microsoft.com/office/powerpoint/2010/main" Requires="p14">
      <p:transition spd="slow" p14:dur="1300">
        <p14:pan dir="u"/>
        <p:sndAc>
          <p:stSnd>
            <p:snd r:embed="rId3" name="voltage.wav"/>
          </p:stSnd>
        </p:sndAc>
      </p:transition>
    </mc:Choice>
    <mc:Fallback>
      <p:transition spd="slow">
        <p:fade/>
        <p:sndAc>
          <p:stSnd>
            <p:snd r:embed="rId3" name="voltage.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2286238"/>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F2F0F4"/>
                </a:solidFill>
                <a:latin typeface="Montserrat" pitchFamily="34" charset="0"/>
                <a:ea typeface="Montserrat" pitchFamily="34" charset="-122"/>
                <a:cs typeface="Montserrat" pitchFamily="34" charset="-120"/>
              </a:rPr>
              <a:t>Current Situation</a:t>
            </a:r>
            <a:endParaRPr lang="en-US" sz="4450" dirty="0"/>
          </a:p>
        </p:txBody>
      </p:sp>
      <p:sp>
        <p:nvSpPr>
          <p:cNvPr id="3" name="Text 1"/>
          <p:cNvSpPr/>
          <p:nvPr/>
        </p:nvSpPr>
        <p:spPr>
          <a:xfrm>
            <a:off x="793790" y="3448645"/>
            <a:ext cx="13042821"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DCD7E5"/>
                </a:solidFill>
                <a:latin typeface="Heebo Light" pitchFamily="34" charset="0"/>
                <a:ea typeface="Heebo Light" pitchFamily="34" charset="-122"/>
                <a:cs typeface="Heebo Light" pitchFamily="34" charset="-120"/>
              </a:rPr>
              <a:t>Orange Business Service Onshore client outsourced its Accounts Payable, Accounts Receivable, Fixed Assets, Procurement, and GDM operations to Off Shore Accenture.</a:t>
            </a:r>
            <a:endParaRPr lang="en-US" sz="1750" dirty="0"/>
          </a:p>
        </p:txBody>
      </p:sp>
      <p:sp>
        <p:nvSpPr>
          <p:cNvPr id="4" name="Text 2"/>
          <p:cNvSpPr/>
          <p:nvPr/>
        </p:nvSpPr>
        <p:spPr>
          <a:xfrm>
            <a:off x="793790" y="4253746"/>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DCD7E5"/>
                </a:solidFill>
                <a:latin typeface="Heebo Light" pitchFamily="34" charset="0"/>
                <a:ea typeface="Heebo Light" pitchFamily="34" charset="-122"/>
                <a:cs typeface="Heebo Light" pitchFamily="34" charset="-120"/>
              </a:rPr>
              <a:t>GDM manages supplier master data across Britain, Europe, APAC, and ME.</a:t>
            </a:r>
            <a:endParaRPr lang="en-US" sz="1750" dirty="0"/>
          </a:p>
        </p:txBody>
      </p:sp>
      <p:sp>
        <p:nvSpPr>
          <p:cNvPr id="5" name="Text 3"/>
          <p:cNvSpPr/>
          <p:nvPr/>
        </p:nvSpPr>
        <p:spPr>
          <a:xfrm>
            <a:off x="793790" y="4695944"/>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DCD7E5"/>
                </a:solidFill>
                <a:latin typeface="Heebo Light" pitchFamily="34" charset="0"/>
                <a:ea typeface="Heebo Light" pitchFamily="34" charset="-122"/>
                <a:cs typeface="Heebo Light" pitchFamily="34" charset="-120"/>
              </a:rPr>
              <a:t>Creation of new supplier setup</a:t>
            </a:r>
            <a:endParaRPr lang="en-US" sz="1750" dirty="0"/>
          </a:p>
        </p:txBody>
      </p:sp>
      <p:sp>
        <p:nvSpPr>
          <p:cNvPr id="6" name="Text 4"/>
          <p:cNvSpPr/>
          <p:nvPr/>
        </p:nvSpPr>
        <p:spPr>
          <a:xfrm>
            <a:off x="793790" y="5138142"/>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DCD7E5"/>
                </a:solidFill>
                <a:latin typeface="Heebo Light" pitchFamily="34" charset="0"/>
                <a:ea typeface="Heebo Light" pitchFamily="34" charset="-122"/>
                <a:cs typeface="Heebo Light" pitchFamily="34" charset="-120"/>
              </a:rPr>
              <a:t>Supplier deactivation requires manual SQL validation across entities.</a:t>
            </a:r>
            <a:endParaRPr lang="en-US" sz="1750" dirty="0"/>
          </a:p>
        </p:txBody>
      </p:sp>
      <p:sp>
        <p:nvSpPr>
          <p:cNvPr id="7" name="Text 5"/>
          <p:cNvSpPr/>
          <p:nvPr/>
        </p:nvSpPr>
        <p:spPr>
          <a:xfrm>
            <a:off x="793790" y="5580340"/>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DCD7E5"/>
                </a:solidFill>
                <a:latin typeface="Heebo Light" pitchFamily="34" charset="0"/>
                <a:ea typeface="Heebo Light" pitchFamily="34" charset="-122"/>
                <a:cs typeface="Heebo Light" pitchFamily="34" charset="-120"/>
              </a:rPr>
              <a:t>Growing supplier volume increased manual workload</a:t>
            </a:r>
            <a:endParaRPr lang="en-US" sz="175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sndAc>
          <p:stSnd>
            <p:snd r:embed="rId3" name="arrow.wav"/>
          </p:stSnd>
        </p:sndAc>
      </p:transition>
    </mc:Choice>
    <mc:Fallback>
      <p:transition spd="slow">
        <p:fade/>
        <p:sndAc>
          <p:stSnd>
            <p:snd r:embed="rId3" name="arrow.wav"/>
          </p:st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2286238"/>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F2F0F4"/>
                </a:solidFill>
                <a:latin typeface="Montserrat" pitchFamily="34" charset="0"/>
                <a:ea typeface="Montserrat" pitchFamily="34" charset="-122"/>
                <a:cs typeface="Montserrat" pitchFamily="34" charset="-120"/>
              </a:rPr>
              <a:t>Problem Statement</a:t>
            </a:r>
            <a:endParaRPr lang="en-US" sz="4450" dirty="0"/>
          </a:p>
        </p:txBody>
      </p:sp>
      <p:sp>
        <p:nvSpPr>
          <p:cNvPr id="3" name="Text 1"/>
          <p:cNvSpPr/>
          <p:nvPr/>
        </p:nvSpPr>
        <p:spPr>
          <a:xfrm>
            <a:off x="793790" y="3448645"/>
            <a:ext cx="13042821"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DCD7E5"/>
                </a:solidFill>
                <a:latin typeface="Heebo Light" pitchFamily="34" charset="0"/>
                <a:ea typeface="Heebo Light" pitchFamily="34" charset="-122"/>
                <a:cs typeface="Heebo Light" pitchFamily="34" charset="-120"/>
              </a:rPr>
              <a:t>Manual SQL validation caused human errors and delays. Since we have numerous entities &amp; those entity code needs to be updated in SQL query before running the output.</a:t>
            </a:r>
            <a:endParaRPr lang="en-US" sz="1750" dirty="0"/>
          </a:p>
        </p:txBody>
      </p:sp>
      <p:sp>
        <p:nvSpPr>
          <p:cNvPr id="4" name="Text 2"/>
          <p:cNvSpPr/>
          <p:nvPr/>
        </p:nvSpPr>
        <p:spPr>
          <a:xfrm>
            <a:off x="793790" y="4253746"/>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DCD7E5"/>
                </a:solidFill>
                <a:latin typeface="Heebo Light" pitchFamily="34" charset="0"/>
                <a:ea typeface="Heebo Light" pitchFamily="34" charset="-122"/>
                <a:cs typeface="Heebo Light" pitchFamily="34" charset="-120"/>
              </a:rPr>
              <a:t>Lack of performance visibility to OBS.</a:t>
            </a:r>
            <a:endParaRPr lang="en-US" sz="1750" dirty="0"/>
          </a:p>
        </p:txBody>
      </p:sp>
      <p:sp>
        <p:nvSpPr>
          <p:cNvPr id="5" name="Text 3"/>
          <p:cNvSpPr/>
          <p:nvPr/>
        </p:nvSpPr>
        <p:spPr>
          <a:xfrm>
            <a:off x="793790" y="4695944"/>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DCD7E5"/>
                </a:solidFill>
                <a:latin typeface="Heebo Light" pitchFamily="34" charset="0"/>
                <a:ea typeface="Heebo Light" pitchFamily="34" charset="-122"/>
                <a:cs typeface="Heebo Light" pitchFamily="34" charset="-120"/>
              </a:rPr>
              <a:t>Extracting manual Excel reports for cross validation increased turnaround time.</a:t>
            </a:r>
            <a:endParaRPr lang="en-US" sz="1750" dirty="0"/>
          </a:p>
        </p:txBody>
      </p:sp>
      <p:sp>
        <p:nvSpPr>
          <p:cNvPr id="6" name="Text 4"/>
          <p:cNvSpPr/>
          <p:nvPr/>
        </p:nvSpPr>
        <p:spPr>
          <a:xfrm>
            <a:off x="793790" y="5138142"/>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DCD7E5"/>
                </a:solidFill>
                <a:latin typeface="Heebo Light" pitchFamily="34" charset="0"/>
                <a:ea typeface="Heebo Light" pitchFamily="34" charset="-122"/>
                <a:cs typeface="Heebo Light" pitchFamily="34" charset="-120"/>
              </a:rPr>
              <a:t>Risk of cross-entity dependency errors.</a:t>
            </a:r>
            <a:endParaRPr lang="en-US" sz="1750" dirty="0"/>
          </a:p>
        </p:txBody>
      </p:sp>
      <p:sp>
        <p:nvSpPr>
          <p:cNvPr id="7" name="Text 5"/>
          <p:cNvSpPr/>
          <p:nvPr/>
        </p:nvSpPr>
        <p:spPr>
          <a:xfrm>
            <a:off x="793790" y="5580340"/>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DCD7E5"/>
                </a:solidFill>
                <a:latin typeface="Heebo Light" pitchFamily="34" charset="0"/>
                <a:ea typeface="Heebo Light" pitchFamily="34" charset="-122"/>
                <a:cs typeface="Heebo Light" pitchFamily="34" charset="-120"/>
              </a:rPr>
              <a:t>No KPI dashboard or proactive issue tracking.</a:t>
            </a:r>
            <a:endParaRPr lang="en-US" sz="175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sndAc>
          <p:stSnd>
            <p:snd r:embed="rId3" name="breeze.wav"/>
          </p:stSnd>
        </p:sndAc>
      </p:transition>
    </mc:Choice>
    <mc:Fallback>
      <p:transition spd="slow">
        <p:fade/>
        <p:sndAc>
          <p:stSnd>
            <p:snd r:embed="rId3" name="breeze.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1702237"/>
            <a:ext cx="6376035" cy="425291"/>
          </a:xfrm>
          <a:prstGeom prst="rect">
            <a:avLst/>
          </a:prstGeom>
          <a:noFill/>
          <a:ln/>
        </p:spPr>
        <p:txBody>
          <a:bodyPr wrap="none" lIns="0" tIns="0" rIns="0" bIns="0" rtlCol="0" anchor="t"/>
          <a:lstStyle/>
          <a:p>
            <a:pPr marL="0" indent="0" algn="l">
              <a:lnSpc>
                <a:spcPts val="3300"/>
              </a:lnSpc>
              <a:buNone/>
            </a:pPr>
            <a:r>
              <a:rPr lang="en-US" sz="2650" dirty="0">
                <a:solidFill>
                  <a:srgbClr val="F2F0F4"/>
                </a:solidFill>
                <a:latin typeface="Montserrat" pitchFamily="34" charset="0"/>
                <a:ea typeface="Montserrat" pitchFamily="34" charset="-122"/>
                <a:cs typeface="Montserrat" pitchFamily="34" charset="-120"/>
              </a:rPr>
              <a:t>Opportunities &amp; Enhancement Scope</a:t>
            </a:r>
            <a:endParaRPr lang="en-US" sz="2650" dirty="0"/>
          </a:p>
        </p:txBody>
      </p:sp>
      <p:sp>
        <p:nvSpPr>
          <p:cNvPr id="3" name="Text 1"/>
          <p:cNvSpPr/>
          <p:nvPr/>
        </p:nvSpPr>
        <p:spPr>
          <a:xfrm>
            <a:off x="793790" y="2581156"/>
            <a:ext cx="13042821"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DCD7E5"/>
                </a:solidFill>
                <a:latin typeface="Heebo Light" pitchFamily="34" charset="0"/>
                <a:ea typeface="Heebo Light" pitchFamily="34" charset="-122"/>
                <a:cs typeface="Heebo Light" pitchFamily="34" charset="-120"/>
              </a:rPr>
              <a:t>Automate SQL-based supplier validation to check the Active supplier &amp; Employee record in each entity before decommissioning it.</a:t>
            </a:r>
            <a:endParaRPr lang="en-US" sz="1750" dirty="0"/>
          </a:p>
        </p:txBody>
      </p:sp>
      <p:sp>
        <p:nvSpPr>
          <p:cNvPr id="4" name="Text 2"/>
          <p:cNvSpPr/>
          <p:nvPr/>
        </p:nvSpPr>
        <p:spPr>
          <a:xfrm>
            <a:off x="793790" y="3386257"/>
            <a:ext cx="13042821"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DCD7E5"/>
                </a:solidFill>
                <a:latin typeface="Heebo Light" pitchFamily="34" charset="0"/>
                <a:ea typeface="Heebo Light" pitchFamily="34" charset="-122"/>
                <a:cs typeface="Heebo Light" pitchFamily="34" charset="-120"/>
              </a:rPr>
              <a:t>Automate SQL-based supplier validation to check the Active supplier &amp; Employee record in each entity before transferring its ownership to another legal entity</a:t>
            </a:r>
            <a:endParaRPr lang="en-US" sz="1750" dirty="0"/>
          </a:p>
        </p:txBody>
      </p:sp>
      <p:sp>
        <p:nvSpPr>
          <p:cNvPr id="5" name="Text 3"/>
          <p:cNvSpPr/>
          <p:nvPr/>
        </p:nvSpPr>
        <p:spPr>
          <a:xfrm>
            <a:off x="793790" y="4191357"/>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DCD7E5"/>
                </a:solidFill>
                <a:latin typeface="Heebo Light" pitchFamily="34" charset="0"/>
                <a:ea typeface="Heebo Light" pitchFamily="34" charset="-122"/>
                <a:cs typeface="Heebo Light" pitchFamily="34" charset="-120"/>
              </a:rPr>
              <a:t>Create Power BI dashboards for SLA &amp; KPI tracking for client review and also to monitor team performance.</a:t>
            </a:r>
            <a:endParaRPr lang="en-US" sz="1750" dirty="0"/>
          </a:p>
        </p:txBody>
      </p:sp>
      <p:sp>
        <p:nvSpPr>
          <p:cNvPr id="6" name="Text 4"/>
          <p:cNvSpPr/>
          <p:nvPr/>
        </p:nvSpPr>
        <p:spPr>
          <a:xfrm>
            <a:off x="793790" y="4633555"/>
            <a:ext cx="13042821"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DCD7E5"/>
                </a:solidFill>
                <a:latin typeface="Heebo Light" pitchFamily="34" charset="0"/>
                <a:ea typeface="Heebo Light" pitchFamily="34" charset="-122"/>
                <a:cs typeface="Heebo Light" pitchFamily="34" charset="-120"/>
              </a:rPr>
              <a:t>Audit compliance automation for regularly checking the RED flag entities like </a:t>
            </a:r>
            <a:r>
              <a:rPr lang="en-US" sz="1750" b="1" dirty="0">
                <a:solidFill>
                  <a:srgbClr val="DCD7E5"/>
                </a:solidFill>
                <a:latin typeface="Heebo Light" pitchFamily="34" charset="0"/>
                <a:ea typeface="Heebo Light" pitchFamily="34" charset="-122"/>
                <a:cs typeface="Heebo Light" pitchFamily="34" charset="-120"/>
              </a:rPr>
              <a:t>Isrel/ South Korea &amp; North Korea , Afghanistan, Pakistan</a:t>
            </a:r>
            <a:r>
              <a:rPr lang="en-US" sz="1750" dirty="0">
                <a:solidFill>
                  <a:srgbClr val="DCD7E5"/>
                </a:solidFill>
                <a:latin typeface="Heebo Light" pitchFamily="34" charset="0"/>
                <a:ea typeface="Heebo Light" pitchFamily="34" charset="-122"/>
                <a:cs typeface="Heebo Light" pitchFamily="34" charset="-120"/>
              </a:rPr>
              <a:t> should not be active and no supplier setup or employee setup should be active in those entities</a:t>
            </a:r>
            <a:endParaRPr lang="en-US" sz="1750" dirty="0"/>
          </a:p>
        </p:txBody>
      </p:sp>
      <p:sp>
        <p:nvSpPr>
          <p:cNvPr id="7" name="Text 5"/>
          <p:cNvSpPr/>
          <p:nvPr/>
        </p:nvSpPr>
        <p:spPr>
          <a:xfrm>
            <a:off x="793790" y="5438656"/>
            <a:ext cx="13042821" cy="1088708"/>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DCD7E5"/>
                </a:solidFill>
                <a:latin typeface="Heebo Light" pitchFamily="34" charset="0"/>
                <a:ea typeface="Heebo Light" pitchFamily="34" charset="-122"/>
                <a:cs typeface="Heebo Light" pitchFamily="34" charset="-120"/>
              </a:rPr>
              <a:t>Enabling macro (Data-Load) - </a:t>
            </a:r>
            <a:r>
              <a:rPr lang="en-US" sz="1750" b="1" dirty="0">
                <a:solidFill>
                  <a:srgbClr val="DCD7E5"/>
                </a:solidFill>
                <a:latin typeface="Heebo Light" pitchFamily="34" charset="0"/>
                <a:ea typeface="Heebo Light" pitchFamily="34" charset="-122"/>
                <a:cs typeface="Heebo Light" pitchFamily="34" charset="-120"/>
              </a:rPr>
              <a:t>Granting access and user responsibility</a:t>
            </a:r>
            <a:r>
              <a:rPr lang="en-US" sz="1750" dirty="0">
                <a:solidFill>
                  <a:srgbClr val="DCD7E5"/>
                </a:solidFill>
                <a:latin typeface="Heebo Light" pitchFamily="34" charset="0"/>
                <a:ea typeface="Heebo Light" pitchFamily="34" charset="-122"/>
                <a:cs typeface="Heebo Light" pitchFamily="34" charset="-120"/>
              </a:rPr>
              <a:t> based on the request from OBS employees to be automated. Since it will have large volumes! Data load is a time efficient . uploading 300 -400 line items at a time and completing it in 2.5 hours</a:t>
            </a:r>
            <a:endParaRPr lang="en-US" sz="175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sndAc>
          <p:stSnd>
            <p:snd r:embed="rId3" name="camera.wav"/>
          </p:stSnd>
        </p:sndAc>
      </p:transition>
    </mc:Choice>
    <mc:Fallback>
      <p:transition spd="slow">
        <p:fade/>
        <p:sndAc>
          <p:stSnd>
            <p:snd r:embed="rId3" name="camera.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2136100"/>
            <a:ext cx="4536519" cy="566976"/>
          </a:xfrm>
          <a:prstGeom prst="rect">
            <a:avLst/>
          </a:prstGeom>
          <a:noFill/>
          <a:ln/>
        </p:spPr>
        <p:txBody>
          <a:bodyPr wrap="none" lIns="0" tIns="0" rIns="0" bIns="0" rtlCol="0" anchor="t"/>
          <a:lstStyle/>
          <a:p>
            <a:pPr marL="0" indent="0" algn="l">
              <a:lnSpc>
                <a:spcPts val="4450"/>
              </a:lnSpc>
              <a:buNone/>
            </a:pPr>
            <a:r>
              <a:rPr lang="en-US" sz="3550" dirty="0">
                <a:solidFill>
                  <a:srgbClr val="F2F0F4"/>
                </a:solidFill>
                <a:latin typeface="Montserrat" pitchFamily="34" charset="0"/>
                <a:ea typeface="Montserrat" pitchFamily="34" charset="-122"/>
                <a:cs typeface="Montserrat" pitchFamily="34" charset="-120"/>
              </a:rPr>
              <a:t>PURPOSE &amp; GOALS</a:t>
            </a:r>
            <a:endParaRPr lang="en-US" sz="3550" dirty="0"/>
          </a:p>
        </p:txBody>
      </p:sp>
      <p:sp>
        <p:nvSpPr>
          <p:cNvPr id="3" name="Text 1"/>
          <p:cNvSpPr/>
          <p:nvPr/>
        </p:nvSpPr>
        <p:spPr>
          <a:xfrm>
            <a:off x="793790" y="3156704"/>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DCD7E5"/>
                </a:solidFill>
                <a:latin typeface="Heebo Light" pitchFamily="34" charset="0"/>
                <a:ea typeface="Heebo Light" pitchFamily="34" charset="-122"/>
                <a:cs typeface="Heebo Light" pitchFamily="34" charset="-120"/>
              </a:rPr>
              <a:t>Automate supplier validation and create real-time dashboards for transparency and compliance.</a:t>
            </a:r>
            <a:endParaRPr lang="en-US" sz="1750" dirty="0"/>
          </a:p>
        </p:txBody>
      </p:sp>
      <p:sp>
        <p:nvSpPr>
          <p:cNvPr id="4" name="Text 2"/>
          <p:cNvSpPr/>
          <p:nvPr/>
        </p:nvSpPr>
        <p:spPr>
          <a:xfrm>
            <a:off x="793790" y="3598902"/>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DCD7E5"/>
                </a:solidFill>
                <a:latin typeface="Heebo Light" pitchFamily="34" charset="0"/>
                <a:ea typeface="Heebo Light" pitchFamily="34" charset="-122"/>
                <a:cs typeface="Heebo Light" pitchFamily="34" charset="-120"/>
              </a:rPr>
              <a:t>Eliminate manual SQL dependency.</a:t>
            </a:r>
            <a:endParaRPr lang="en-US" sz="1750" dirty="0"/>
          </a:p>
        </p:txBody>
      </p:sp>
      <p:sp>
        <p:nvSpPr>
          <p:cNvPr id="5" name="Text 3"/>
          <p:cNvSpPr/>
          <p:nvPr/>
        </p:nvSpPr>
        <p:spPr>
          <a:xfrm>
            <a:off x="793790" y="4041100"/>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DCD7E5"/>
                </a:solidFill>
                <a:latin typeface="Heebo Light" pitchFamily="34" charset="0"/>
                <a:ea typeface="Heebo Light" pitchFamily="34" charset="-122"/>
                <a:cs typeface="Heebo Light" pitchFamily="34" charset="-120"/>
              </a:rPr>
              <a:t>Provide real-time KPI visibility.</a:t>
            </a:r>
            <a:endParaRPr lang="en-US" sz="1750" dirty="0"/>
          </a:p>
        </p:txBody>
      </p:sp>
      <p:sp>
        <p:nvSpPr>
          <p:cNvPr id="6" name="Text 4"/>
          <p:cNvSpPr/>
          <p:nvPr/>
        </p:nvSpPr>
        <p:spPr>
          <a:xfrm>
            <a:off x="793790" y="4483298"/>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DCD7E5"/>
                </a:solidFill>
                <a:latin typeface="Heebo Light" pitchFamily="34" charset="0"/>
                <a:ea typeface="Heebo Light" pitchFamily="34" charset="-122"/>
                <a:cs typeface="Heebo Light" pitchFamily="34" charset="-120"/>
              </a:rPr>
              <a:t>Improve SLA adherence &amp; accuracy.</a:t>
            </a:r>
            <a:endParaRPr lang="en-US" sz="1750" dirty="0"/>
          </a:p>
        </p:txBody>
      </p:sp>
      <p:sp>
        <p:nvSpPr>
          <p:cNvPr id="7" name="Text 5"/>
          <p:cNvSpPr/>
          <p:nvPr/>
        </p:nvSpPr>
        <p:spPr>
          <a:xfrm>
            <a:off x="793790" y="4925497"/>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DCD7E5"/>
                </a:solidFill>
                <a:latin typeface="Heebo Light" pitchFamily="34" charset="0"/>
                <a:ea typeface="Heebo Light" pitchFamily="34" charset="-122"/>
                <a:cs typeface="Heebo Light" pitchFamily="34" charset="-120"/>
              </a:rPr>
              <a:t>Strengthen audit compliance</a:t>
            </a:r>
            <a:endParaRPr lang="en-US" sz="1750" dirty="0"/>
          </a:p>
        </p:txBody>
      </p:sp>
      <p:sp>
        <p:nvSpPr>
          <p:cNvPr id="8" name="Text 6"/>
          <p:cNvSpPr/>
          <p:nvPr/>
        </p:nvSpPr>
        <p:spPr>
          <a:xfrm>
            <a:off x="793790" y="5367695"/>
            <a:ext cx="13042821"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DCD7E5"/>
                </a:solidFill>
                <a:latin typeface="Heebo Light" pitchFamily="34" charset="0"/>
                <a:ea typeface="Heebo Light" pitchFamily="34" charset="-122"/>
                <a:cs typeface="Heebo Light" pitchFamily="34" charset="-120"/>
              </a:rPr>
              <a:t>Enabling Macro (Data-Load) for accuracy and time minimization. Uploading 300-400 line items at a time and completing it in 2.5 hours.</a:t>
            </a:r>
            <a:endParaRPr lang="en-US" sz="1750" dirty="0"/>
          </a:p>
        </p:txBody>
      </p:sp>
    </p:spTree>
  </p:cSld>
  <p:clrMapOvr>
    <a:masterClrMapping/>
  </p:clrMapOvr>
  <p:transition spd="slow">
    <p:comb/>
    <p:sndAc>
      <p:stSnd>
        <p:snd r:embed="rId3" name="cashreg.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2609493"/>
            <a:ext cx="3820716" cy="425291"/>
          </a:xfrm>
          <a:prstGeom prst="rect">
            <a:avLst/>
          </a:prstGeom>
          <a:noFill/>
          <a:ln/>
        </p:spPr>
        <p:txBody>
          <a:bodyPr wrap="none" lIns="0" tIns="0" rIns="0" bIns="0" rtlCol="0" anchor="t"/>
          <a:lstStyle/>
          <a:p>
            <a:pPr marL="0" indent="0" algn="l">
              <a:lnSpc>
                <a:spcPts val="3300"/>
              </a:lnSpc>
              <a:buNone/>
            </a:pPr>
            <a:r>
              <a:rPr lang="en-US" sz="2650" dirty="0">
                <a:solidFill>
                  <a:srgbClr val="F2F0F4"/>
                </a:solidFill>
                <a:latin typeface="Montserrat" pitchFamily="34" charset="0"/>
                <a:ea typeface="Montserrat" pitchFamily="34" charset="-122"/>
                <a:cs typeface="Montserrat" pitchFamily="34" charset="-120"/>
              </a:rPr>
              <a:t>PROJECT OBJECTIVES</a:t>
            </a:r>
            <a:endParaRPr lang="en-US" sz="2650" dirty="0"/>
          </a:p>
        </p:txBody>
      </p:sp>
      <p:sp>
        <p:nvSpPr>
          <p:cNvPr id="3" name="Text 1"/>
          <p:cNvSpPr/>
          <p:nvPr/>
        </p:nvSpPr>
        <p:spPr>
          <a:xfrm>
            <a:off x="793790" y="3488412"/>
            <a:ext cx="13042821" cy="362903"/>
          </a:xfrm>
          <a:prstGeom prst="rect">
            <a:avLst/>
          </a:prstGeom>
          <a:noFill/>
          <a:ln/>
        </p:spPr>
        <p:txBody>
          <a:bodyPr wrap="none" lIns="0" tIns="0" rIns="0" bIns="0" rtlCol="0" anchor="t"/>
          <a:lstStyle/>
          <a:p>
            <a:pPr marL="342900" indent="-342900" algn="l">
              <a:lnSpc>
                <a:spcPts val="2850"/>
              </a:lnSpc>
              <a:buSzPct val="100000"/>
              <a:buFont typeface="+mj-lt"/>
              <a:buAutoNum type="arabicPeriod"/>
            </a:pPr>
            <a:r>
              <a:rPr lang="en-US" sz="1750" dirty="0">
                <a:solidFill>
                  <a:srgbClr val="DCD7E5"/>
                </a:solidFill>
                <a:latin typeface="Heebo Light" pitchFamily="34" charset="0"/>
                <a:ea typeface="Heebo Light" pitchFamily="34" charset="-122"/>
                <a:cs typeface="Heebo Light" pitchFamily="34" charset="-120"/>
              </a:rPr>
              <a:t>Automate validation checks (reduce manual effort by 70%).</a:t>
            </a:r>
            <a:endParaRPr lang="en-US" sz="1750" dirty="0"/>
          </a:p>
        </p:txBody>
      </p:sp>
      <p:sp>
        <p:nvSpPr>
          <p:cNvPr id="4" name="Text 2"/>
          <p:cNvSpPr/>
          <p:nvPr/>
        </p:nvSpPr>
        <p:spPr>
          <a:xfrm>
            <a:off x="793790" y="3930610"/>
            <a:ext cx="13042821" cy="362903"/>
          </a:xfrm>
          <a:prstGeom prst="rect">
            <a:avLst/>
          </a:prstGeom>
          <a:noFill/>
          <a:ln/>
        </p:spPr>
        <p:txBody>
          <a:bodyPr wrap="none" lIns="0" tIns="0" rIns="0" bIns="0" rtlCol="0" anchor="t"/>
          <a:lstStyle/>
          <a:p>
            <a:pPr marL="342900" indent="-342900" algn="l">
              <a:lnSpc>
                <a:spcPts val="2850"/>
              </a:lnSpc>
              <a:buSzPct val="100000"/>
              <a:buFont typeface="+mj-lt"/>
              <a:buAutoNum type="arabicPeriod" startAt="2"/>
            </a:pPr>
            <a:r>
              <a:rPr lang="en-US" sz="1750" dirty="0">
                <a:solidFill>
                  <a:srgbClr val="DCD7E5"/>
                </a:solidFill>
                <a:latin typeface="Heebo Light" pitchFamily="34" charset="0"/>
                <a:ea typeface="Heebo Light" pitchFamily="34" charset="-122"/>
                <a:cs typeface="Heebo Light" pitchFamily="34" charset="-120"/>
              </a:rPr>
              <a:t>Build Power BI KPI dashboards.</a:t>
            </a:r>
            <a:endParaRPr lang="en-US" sz="1750" dirty="0"/>
          </a:p>
        </p:txBody>
      </p:sp>
      <p:sp>
        <p:nvSpPr>
          <p:cNvPr id="5" name="Text 3"/>
          <p:cNvSpPr/>
          <p:nvPr/>
        </p:nvSpPr>
        <p:spPr>
          <a:xfrm>
            <a:off x="793790" y="4372808"/>
            <a:ext cx="13042821" cy="362903"/>
          </a:xfrm>
          <a:prstGeom prst="rect">
            <a:avLst/>
          </a:prstGeom>
          <a:noFill/>
          <a:ln/>
        </p:spPr>
        <p:txBody>
          <a:bodyPr wrap="none" lIns="0" tIns="0" rIns="0" bIns="0" rtlCol="0" anchor="t"/>
          <a:lstStyle/>
          <a:p>
            <a:pPr marL="342900" indent="-342900" algn="l">
              <a:lnSpc>
                <a:spcPts val="2850"/>
              </a:lnSpc>
              <a:buSzPct val="100000"/>
              <a:buFont typeface="+mj-lt"/>
              <a:buAutoNum type="arabicPeriod" startAt="3"/>
            </a:pPr>
            <a:r>
              <a:rPr lang="en-US" sz="1750" dirty="0">
                <a:solidFill>
                  <a:srgbClr val="DCD7E5"/>
                </a:solidFill>
                <a:latin typeface="Heebo Light" pitchFamily="34" charset="0"/>
                <a:ea typeface="Heebo Light" pitchFamily="34" charset="-122"/>
                <a:cs typeface="Heebo Light" pitchFamily="34" charset="-120"/>
              </a:rPr>
              <a:t>Achieve 99% supplier data accuracy.</a:t>
            </a:r>
            <a:endParaRPr lang="en-US" sz="1750" dirty="0"/>
          </a:p>
        </p:txBody>
      </p:sp>
      <p:sp>
        <p:nvSpPr>
          <p:cNvPr id="6" name="Text 4"/>
          <p:cNvSpPr/>
          <p:nvPr/>
        </p:nvSpPr>
        <p:spPr>
          <a:xfrm>
            <a:off x="793790" y="4815007"/>
            <a:ext cx="13042821" cy="362903"/>
          </a:xfrm>
          <a:prstGeom prst="rect">
            <a:avLst/>
          </a:prstGeom>
          <a:noFill/>
          <a:ln/>
        </p:spPr>
        <p:txBody>
          <a:bodyPr wrap="none" lIns="0" tIns="0" rIns="0" bIns="0" rtlCol="0" anchor="t"/>
          <a:lstStyle/>
          <a:p>
            <a:pPr marL="342900" indent="-342900" algn="l">
              <a:lnSpc>
                <a:spcPts val="2850"/>
              </a:lnSpc>
              <a:buSzPct val="100000"/>
              <a:buFont typeface="+mj-lt"/>
              <a:buAutoNum type="arabicPeriod" startAt="4"/>
            </a:pPr>
            <a:r>
              <a:rPr lang="en-US" sz="1750" dirty="0">
                <a:solidFill>
                  <a:srgbClr val="DCD7E5"/>
                </a:solidFill>
                <a:latin typeface="Heebo Light" pitchFamily="34" charset="0"/>
                <a:ea typeface="Heebo Light" pitchFamily="34" charset="-122"/>
                <a:cs typeface="Heebo Light" pitchFamily="34" charset="-120"/>
              </a:rPr>
              <a:t>Ensure 100% SOX/GDPR compliance.</a:t>
            </a:r>
            <a:endParaRPr lang="en-US" sz="1750" dirty="0"/>
          </a:p>
        </p:txBody>
      </p:sp>
      <p:sp>
        <p:nvSpPr>
          <p:cNvPr id="7" name="Text 5"/>
          <p:cNvSpPr/>
          <p:nvPr/>
        </p:nvSpPr>
        <p:spPr>
          <a:xfrm>
            <a:off x="793790" y="5257205"/>
            <a:ext cx="13042821" cy="362903"/>
          </a:xfrm>
          <a:prstGeom prst="rect">
            <a:avLst/>
          </a:prstGeom>
          <a:noFill/>
          <a:ln/>
        </p:spPr>
        <p:txBody>
          <a:bodyPr wrap="none" lIns="0" tIns="0" rIns="0" bIns="0" rtlCol="0" anchor="t"/>
          <a:lstStyle/>
          <a:p>
            <a:pPr marL="342900" indent="-342900" algn="l">
              <a:lnSpc>
                <a:spcPts val="2850"/>
              </a:lnSpc>
              <a:buSzPct val="100000"/>
              <a:buFont typeface="+mj-lt"/>
              <a:buAutoNum type="arabicPeriod" startAt="5"/>
            </a:pPr>
            <a:r>
              <a:rPr lang="en-US" sz="1750" dirty="0">
                <a:solidFill>
                  <a:srgbClr val="DCD7E5"/>
                </a:solidFill>
                <a:latin typeface="Heebo Light" pitchFamily="34" charset="0"/>
                <a:ea typeface="Heebo Light" pitchFamily="34" charset="-122"/>
                <a:cs typeface="Heebo Light" pitchFamily="34" charset="-120"/>
              </a:rPr>
              <a:t>Reduce validation time from 5 days to 2 day.</a:t>
            </a:r>
            <a:endParaRPr lang="en-US" sz="1750" dirty="0"/>
          </a:p>
        </p:txBody>
      </p:sp>
    </p:spTree>
  </p:cSld>
  <p:clrMapOvr>
    <a:masterClrMapping/>
  </p:clrMapOvr>
  <mc:AlternateContent xmlns:mc="http://schemas.openxmlformats.org/markup-compatibility/2006">
    <mc:Choice xmlns:p14="http://schemas.microsoft.com/office/powerpoint/2010/main" Requires="p14">
      <p:transition spd="slow" p14:dur="900">
        <p14:warp dir="in"/>
        <p:sndAc>
          <p:stSnd>
            <p:snd r:embed="rId3" name="chimes.wav"/>
          </p:stSnd>
        </p:sndAc>
      </p:transition>
    </mc:Choice>
    <mc:Fallback>
      <p:transition spd="slow">
        <p:fade/>
        <p:sndAc>
          <p:stSnd>
            <p:snd r:embed="rId3" name="chimes.wav"/>
          </p:stSnd>
        </p:sndAc>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2538651"/>
            <a:ext cx="7227689" cy="566976"/>
          </a:xfrm>
          <a:prstGeom prst="rect">
            <a:avLst/>
          </a:prstGeom>
          <a:noFill/>
          <a:ln/>
        </p:spPr>
        <p:txBody>
          <a:bodyPr wrap="none" lIns="0" tIns="0" rIns="0" bIns="0" rtlCol="0" anchor="t"/>
          <a:lstStyle/>
          <a:p>
            <a:pPr marL="0" indent="0" algn="l">
              <a:lnSpc>
                <a:spcPts val="4450"/>
              </a:lnSpc>
              <a:buNone/>
            </a:pPr>
            <a:r>
              <a:rPr lang="en-US" sz="3550" b="1" u="sng" dirty="0">
                <a:solidFill>
                  <a:srgbClr val="F2F0F4"/>
                </a:solidFill>
                <a:latin typeface="Montserrat" pitchFamily="34" charset="0"/>
                <a:ea typeface="Montserrat" pitchFamily="34" charset="-122"/>
                <a:cs typeface="Montserrat" pitchFamily="34" charset="-120"/>
              </a:rPr>
              <a:t>SUCCESS CRITERIA &amp; METRICS</a:t>
            </a:r>
            <a:endParaRPr lang="en-US" sz="3550" dirty="0"/>
          </a:p>
        </p:txBody>
      </p:sp>
      <p:sp>
        <p:nvSpPr>
          <p:cNvPr id="3" name="Text 1"/>
          <p:cNvSpPr/>
          <p:nvPr/>
        </p:nvSpPr>
        <p:spPr>
          <a:xfrm>
            <a:off x="793790" y="3559254"/>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DCD7E5"/>
                </a:solidFill>
                <a:latin typeface="Heebo Light" pitchFamily="34" charset="0"/>
                <a:ea typeface="Heebo Light" pitchFamily="34" charset="-122"/>
                <a:cs typeface="Heebo Light" pitchFamily="34" charset="-120"/>
              </a:rPr>
              <a:t>Validation TAT: Reduce from 5 → 2 days (75% faster)</a:t>
            </a:r>
            <a:endParaRPr lang="en-US" sz="1750" dirty="0"/>
          </a:p>
        </p:txBody>
      </p:sp>
      <p:sp>
        <p:nvSpPr>
          <p:cNvPr id="4" name="Text 2"/>
          <p:cNvSpPr/>
          <p:nvPr/>
        </p:nvSpPr>
        <p:spPr>
          <a:xfrm>
            <a:off x="793790" y="4001453"/>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DCD7E5"/>
                </a:solidFill>
                <a:latin typeface="Heebo Light" pitchFamily="34" charset="0"/>
                <a:ea typeface="Heebo Light" pitchFamily="34" charset="-122"/>
                <a:cs typeface="Heebo Light" pitchFamily="34" charset="-120"/>
              </a:rPr>
              <a:t>Time Minimization efficiently saved 2.30 hours of work time</a:t>
            </a:r>
            <a:endParaRPr lang="en-US" sz="1750" dirty="0"/>
          </a:p>
        </p:txBody>
      </p:sp>
      <p:sp>
        <p:nvSpPr>
          <p:cNvPr id="5" name="Text 3"/>
          <p:cNvSpPr/>
          <p:nvPr/>
        </p:nvSpPr>
        <p:spPr>
          <a:xfrm>
            <a:off x="793790" y="4443651"/>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DCD7E5"/>
                </a:solidFill>
                <a:latin typeface="Heebo Light" pitchFamily="34" charset="0"/>
                <a:ea typeface="Heebo Light" pitchFamily="34" charset="-122"/>
                <a:cs typeface="Heebo Light" pitchFamily="34" charset="-120"/>
              </a:rPr>
              <a:t>Data Accuracy: 95% → 99.%</a:t>
            </a:r>
            <a:endParaRPr lang="en-US" sz="1750" dirty="0"/>
          </a:p>
        </p:txBody>
      </p:sp>
      <p:sp>
        <p:nvSpPr>
          <p:cNvPr id="6" name="Text 4"/>
          <p:cNvSpPr/>
          <p:nvPr/>
        </p:nvSpPr>
        <p:spPr>
          <a:xfrm>
            <a:off x="793790" y="4885849"/>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DCD7E5"/>
                </a:solidFill>
                <a:latin typeface="Heebo Light" pitchFamily="34" charset="0"/>
                <a:ea typeface="Heebo Light" pitchFamily="34" charset="-122"/>
                <a:cs typeface="Heebo Light" pitchFamily="34" charset="-120"/>
              </a:rPr>
              <a:t>Audit Compliance: 85% → 100%</a:t>
            </a:r>
            <a:endParaRPr lang="en-US" sz="1750" dirty="0"/>
          </a:p>
        </p:txBody>
      </p:sp>
      <p:sp>
        <p:nvSpPr>
          <p:cNvPr id="7" name="Text 5"/>
          <p:cNvSpPr/>
          <p:nvPr/>
        </p:nvSpPr>
        <p:spPr>
          <a:xfrm>
            <a:off x="793790" y="5328047"/>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DCD7E5"/>
                </a:solidFill>
                <a:latin typeface="Heebo Light" pitchFamily="34" charset="0"/>
                <a:ea typeface="Heebo Light" pitchFamily="34" charset="-122"/>
                <a:cs typeface="Heebo Light" pitchFamily="34" charset="-120"/>
              </a:rPr>
              <a:t>SLA Adherence: 92% → 98%.</a:t>
            </a:r>
            <a:endParaRPr lang="en-US" sz="1750"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sndAc>
          <p:stSnd>
            <p:snd r:embed="rId3" name="coin.wav"/>
          </p:stSnd>
        </p:sndAc>
      </p:transition>
    </mc:Choice>
    <mc:Fallback>
      <p:transition spd="slow">
        <p:fade/>
        <p:sndAc>
          <p:stSnd>
            <p:snd r:embed="rId3" name="coin.wav"/>
          </p:stSnd>
        </p:sndAc>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684967"/>
            <a:ext cx="5650468" cy="510302"/>
          </a:xfrm>
          <a:prstGeom prst="rect">
            <a:avLst/>
          </a:prstGeom>
          <a:noFill/>
          <a:ln/>
        </p:spPr>
        <p:txBody>
          <a:bodyPr wrap="none" lIns="0" tIns="0" rIns="0" bIns="0" rtlCol="0" anchor="t"/>
          <a:lstStyle/>
          <a:p>
            <a:pPr marL="0" indent="0" algn="l">
              <a:lnSpc>
                <a:spcPts val="4000"/>
              </a:lnSpc>
              <a:buNone/>
            </a:pPr>
            <a:r>
              <a:rPr lang="en-US" sz="3200" dirty="0">
                <a:solidFill>
                  <a:srgbClr val="F2F0F4"/>
                </a:solidFill>
                <a:latin typeface="Montserrat" pitchFamily="34" charset="0"/>
                <a:ea typeface="Montserrat" pitchFamily="34" charset="-122"/>
                <a:cs typeface="Montserrat" pitchFamily="34" charset="-120"/>
              </a:rPr>
              <a:t>Waterfall Phases &amp; Timeline</a:t>
            </a:r>
            <a:endParaRPr lang="en-US" sz="3200" dirty="0"/>
          </a:p>
        </p:txBody>
      </p:sp>
      <p:sp>
        <p:nvSpPr>
          <p:cNvPr id="3" name="Text 1"/>
          <p:cNvSpPr/>
          <p:nvPr/>
        </p:nvSpPr>
        <p:spPr>
          <a:xfrm>
            <a:off x="793790" y="1603534"/>
            <a:ext cx="13042821" cy="980123"/>
          </a:xfrm>
          <a:prstGeom prst="rect">
            <a:avLst/>
          </a:prstGeom>
          <a:noFill/>
          <a:ln/>
        </p:spPr>
        <p:txBody>
          <a:bodyPr wrap="square" lIns="0" tIns="0" rIns="0" bIns="0" rtlCol="0" anchor="t"/>
          <a:lstStyle/>
          <a:p>
            <a:pPr marL="0" indent="0" algn="l">
              <a:lnSpc>
                <a:spcPts val="2550"/>
              </a:lnSpc>
              <a:buNone/>
            </a:pPr>
            <a:r>
              <a:rPr lang="en-US" sz="1600" b="1" dirty="0">
                <a:solidFill>
                  <a:srgbClr val="DCD7E5"/>
                </a:solidFill>
                <a:latin typeface="Heebo Light" pitchFamily="34" charset="0"/>
                <a:ea typeface="Heebo Light" pitchFamily="34" charset="-122"/>
                <a:cs typeface="Heebo Light" pitchFamily="34" charset="-120"/>
              </a:rPr>
              <a:t>Waterfall is a linear project progression, so it's best suited for projects with a defined end goal. Each phase must be completed, before moving to the next. If a project owner has a clear and specific vision of an app, for example, and is confident it will not change throughout the project development, Waterfall methodologies could be a good system to follow.</a:t>
            </a:r>
            <a:endParaRPr lang="en-US" sz="1600" dirty="0"/>
          </a:p>
        </p:txBody>
      </p:sp>
      <p:sp>
        <p:nvSpPr>
          <p:cNvPr id="4" name="Text 2"/>
          <p:cNvSpPr/>
          <p:nvPr/>
        </p:nvSpPr>
        <p:spPr>
          <a:xfrm>
            <a:off x="793790" y="2889766"/>
            <a:ext cx="7658576" cy="382786"/>
          </a:xfrm>
          <a:prstGeom prst="rect">
            <a:avLst/>
          </a:prstGeom>
          <a:noFill/>
          <a:ln/>
        </p:spPr>
        <p:txBody>
          <a:bodyPr wrap="none" lIns="0" tIns="0" rIns="0" bIns="0" rtlCol="0" anchor="t"/>
          <a:lstStyle/>
          <a:p>
            <a:pPr marL="0" indent="0" algn="l">
              <a:lnSpc>
                <a:spcPts val="3000"/>
              </a:lnSpc>
              <a:buNone/>
            </a:pPr>
            <a:r>
              <a:rPr lang="en-US" sz="2400" dirty="0">
                <a:solidFill>
                  <a:srgbClr val="F2F0F4"/>
                </a:solidFill>
                <a:latin typeface="Montserrat" pitchFamily="34" charset="0"/>
                <a:ea typeface="Montserrat" pitchFamily="34" charset="-122"/>
                <a:cs typeface="Montserrat" pitchFamily="34" charset="-120"/>
              </a:rPr>
              <a:t>1. Requirement Gathering (2weeks) – BRD Sign-off</a:t>
            </a:r>
            <a:endParaRPr lang="en-US" sz="2400" dirty="0"/>
          </a:p>
        </p:txBody>
      </p:sp>
      <p:sp>
        <p:nvSpPr>
          <p:cNvPr id="5" name="Text 3"/>
          <p:cNvSpPr/>
          <p:nvPr/>
        </p:nvSpPr>
        <p:spPr>
          <a:xfrm>
            <a:off x="793790" y="3578662"/>
            <a:ext cx="13042821" cy="653415"/>
          </a:xfrm>
          <a:prstGeom prst="rect">
            <a:avLst/>
          </a:prstGeom>
          <a:noFill/>
          <a:ln/>
        </p:spPr>
        <p:txBody>
          <a:bodyPr wrap="square" lIns="0" tIns="0" rIns="0" bIns="0" rtlCol="0" anchor="t"/>
          <a:lstStyle/>
          <a:p>
            <a:pPr marL="342900" indent="-342900" algn="l">
              <a:lnSpc>
                <a:spcPts val="2550"/>
              </a:lnSpc>
              <a:buSzPct val="100000"/>
              <a:buChar char="•"/>
            </a:pPr>
            <a:r>
              <a:rPr lang="en-US" sz="1600" dirty="0">
                <a:solidFill>
                  <a:srgbClr val="DCD7E5"/>
                </a:solidFill>
                <a:latin typeface="Heebo Light" pitchFamily="34" charset="0"/>
                <a:ea typeface="Heebo Light" pitchFamily="34" charset="-122"/>
                <a:cs typeface="Heebo Light" pitchFamily="34" charset="-120"/>
              </a:rPr>
              <a:t>Collected the business requirement to automate the user responsibility activity to convert that into Data Load for running numerous line items leading a way to reduce the overall time taken significantly</a:t>
            </a:r>
            <a:endParaRPr lang="en-US" sz="1600" dirty="0"/>
          </a:p>
        </p:txBody>
      </p:sp>
      <p:sp>
        <p:nvSpPr>
          <p:cNvPr id="6" name="Text 4"/>
          <p:cNvSpPr/>
          <p:nvPr/>
        </p:nvSpPr>
        <p:spPr>
          <a:xfrm>
            <a:off x="793790" y="4303514"/>
            <a:ext cx="13042821" cy="326708"/>
          </a:xfrm>
          <a:prstGeom prst="rect">
            <a:avLst/>
          </a:prstGeom>
          <a:noFill/>
          <a:ln/>
        </p:spPr>
        <p:txBody>
          <a:bodyPr wrap="none" lIns="0" tIns="0" rIns="0" bIns="0" rtlCol="0" anchor="t"/>
          <a:lstStyle/>
          <a:p>
            <a:pPr marL="342900" indent="-342900" algn="l">
              <a:lnSpc>
                <a:spcPts val="2550"/>
              </a:lnSpc>
              <a:buSzPct val="100000"/>
              <a:buChar char="•"/>
            </a:pPr>
            <a:r>
              <a:rPr lang="en-US" sz="1600" dirty="0">
                <a:solidFill>
                  <a:srgbClr val="DCD7E5"/>
                </a:solidFill>
                <a:latin typeface="Heebo Light" pitchFamily="34" charset="0"/>
                <a:ea typeface="Heebo Light" pitchFamily="34" charset="-122"/>
                <a:cs typeface="Heebo Light" pitchFamily="34" charset="-120"/>
              </a:rPr>
              <a:t>Reviewed the current setup and started working on the KPI Dashboard using power BI in a more presentable way.</a:t>
            </a:r>
            <a:endParaRPr lang="en-US" sz="1600" dirty="0"/>
          </a:p>
        </p:txBody>
      </p:sp>
      <p:sp>
        <p:nvSpPr>
          <p:cNvPr id="7" name="Text 5"/>
          <p:cNvSpPr/>
          <p:nvPr/>
        </p:nvSpPr>
        <p:spPr>
          <a:xfrm>
            <a:off x="793790" y="4701659"/>
            <a:ext cx="13042821" cy="326708"/>
          </a:xfrm>
          <a:prstGeom prst="rect">
            <a:avLst/>
          </a:prstGeom>
          <a:noFill/>
          <a:ln/>
        </p:spPr>
        <p:txBody>
          <a:bodyPr wrap="none" lIns="0" tIns="0" rIns="0" bIns="0" rtlCol="0" anchor="t"/>
          <a:lstStyle/>
          <a:p>
            <a:pPr marL="342900" indent="-342900" algn="l">
              <a:lnSpc>
                <a:spcPts val="2550"/>
              </a:lnSpc>
              <a:buSzPct val="100000"/>
              <a:buChar char="•"/>
            </a:pPr>
            <a:r>
              <a:rPr lang="en-US" sz="1600" dirty="0">
                <a:solidFill>
                  <a:srgbClr val="DCD7E5"/>
                </a:solidFill>
                <a:latin typeface="Heebo Light" pitchFamily="34" charset="0"/>
                <a:ea typeface="Heebo Light" pitchFamily="34" charset="-122"/>
                <a:cs typeface="Heebo Light" pitchFamily="34" charset="-120"/>
              </a:rPr>
              <a:t>Documenting the BRD – Business Requirement Document.</a:t>
            </a:r>
            <a:endParaRPr lang="en-US" sz="1600" dirty="0"/>
          </a:p>
        </p:txBody>
      </p:sp>
      <p:sp>
        <p:nvSpPr>
          <p:cNvPr id="8" name="Text 6"/>
          <p:cNvSpPr/>
          <p:nvPr/>
        </p:nvSpPr>
        <p:spPr>
          <a:xfrm>
            <a:off x="793790" y="5099804"/>
            <a:ext cx="13042821" cy="326708"/>
          </a:xfrm>
          <a:prstGeom prst="rect">
            <a:avLst/>
          </a:prstGeom>
          <a:noFill/>
          <a:ln/>
        </p:spPr>
        <p:txBody>
          <a:bodyPr wrap="none" lIns="0" tIns="0" rIns="0" bIns="0" rtlCol="0" anchor="t"/>
          <a:lstStyle/>
          <a:p>
            <a:pPr marL="342900" indent="-342900" algn="l">
              <a:lnSpc>
                <a:spcPts val="2550"/>
              </a:lnSpc>
              <a:buSzPct val="100000"/>
              <a:buChar char="•"/>
            </a:pPr>
            <a:r>
              <a:rPr lang="en-US" sz="1600" dirty="0">
                <a:solidFill>
                  <a:srgbClr val="DCD7E5"/>
                </a:solidFill>
                <a:latin typeface="Heebo Light" pitchFamily="34" charset="0"/>
                <a:ea typeface="Heebo Light" pitchFamily="34" charset="-122"/>
                <a:cs typeface="Heebo Light" pitchFamily="34" charset="-120"/>
              </a:rPr>
              <a:t>Test case scenarios / RTM – Requirement Traceability Metrics to list down the AS-IS and TO-BE</a:t>
            </a:r>
            <a:endParaRPr lang="en-US" sz="1600" dirty="0"/>
          </a:p>
        </p:txBody>
      </p:sp>
      <p:sp>
        <p:nvSpPr>
          <p:cNvPr id="9" name="Text 7"/>
          <p:cNvSpPr/>
          <p:nvPr/>
        </p:nvSpPr>
        <p:spPr>
          <a:xfrm>
            <a:off x="793790" y="5732621"/>
            <a:ext cx="3062168" cy="382786"/>
          </a:xfrm>
          <a:prstGeom prst="rect">
            <a:avLst/>
          </a:prstGeom>
          <a:noFill/>
          <a:ln/>
        </p:spPr>
        <p:txBody>
          <a:bodyPr wrap="none" lIns="0" tIns="0" rIns="0" bIns="0" rtlCol="0" anchor="t"/>
          <a:lstStyle/>
          <a:p>
            <a:pPr marL="0" indent="0" algn="l">
              <a:lnSpc>
                <a:spcPts val="3000"/>
              </a:lnSpc>
              <a:buNone/>
            </a:pPr>
            <a:r>
              <a:rPr lang="en-US" sz="2400" dirty="0">
                <a:solidFill>
                  <a:srgbClr val="F2F0F4"/>
                </a:solidFill>
                <a:latin typeface="Montserrat" pitchFamily="34" charset="0"/>
                <a:ea typeface="Montserrat" pitchFamily="34" charset="-122"/>
                <a:cs typeface="Montserrat" pitchFamily="34" charset="-120"/>
              </a:rPr>
              <a:t>2. Design (2weeks)</a:t>
            </a:r>
            <a:endParaRPr lang="en-US" sz="2400" dirty="0"/>
          </a:p>
        </p:txBody>
      </p:sp>
      <p:sp>
        <p:nvSpPr>
          <p:cNvPr id="10" name="Text 8"/>
          <p:cNvSpPr/>
          <p:nvPr/>
        </p:nvSpPr>
        <p:spPr>
          <a:xfrm>
            <a:off x="793790" y="6421517"/>
            <a:ext cx="13042821" cy="326708"/>
          </a:xfrm>
          <a:prstGeom prst="rect">
            <a:avLst/>
          </a:prstGeom>
          <a:noFill/>
          <a:ln/>
        </p:spPr>
        <p:txBody>
          <a:bodyPr wrap="none" lIns="0" tIns="0" rIns="0" bIns="0" rtlCol="0" anchor="t"/>
          <a:lstStyle/>
          <a:p>
            <a:pPr marL="342900" indent="-342900" algn="l">
              <a:lnSpc>
                <a:spcPts val="2550"/>
              </a:lnSpc>
              <a:buSzPct val="100000"/>
              <a:buChar char="•"/>
            </a:pPr>
            <a:r>
              <a:rPr lang="en-US" sz="1600" dirty="0">
                <a:solidFill>
                  <a:srgbClr val="DCD7E5"/>
                </a:solidFill>
                <a:latin typeface="Heebo Light" pitchFamily="34" charset="0"/>
                <a:ea typeface="Heebo Light" pitchFamily="34" charset="-122"/>
                <a:cs typeface="Heebo Light" pitchFamily="34" charset="-120"/>
              </a:rPr>
              <a:t>Created UI/UX Wireframes / prototype</a:t>
            </a:r>
            <a:endParaRPr lang="en-US" sz="1600" dirty="0"/>
          </a:p>
        </p:txBody>
      </p:sp>
      <p:sp>
        <p:nvSpPr>
          <p:cNvPr id="11" name="Text 9"/>
          <p:cNvSpPr/>
          <p:nvPr/>
        </p:nvSpPr>
        <p:spPr>
          <a:xfrm>
            <a:off x="793790" y="6819662"/>
            <a:ext cx="13042821" cy="326708"/>
          </a:xfrm>
          <a:prstGeom prst="rect">
            <a:avLst/>
          </a:prstGeom>
          <a:noFill/>
          <a:ln/>
        </p:spPr>
        <p:txBody>
          <a:bodyPr wrap="none" lIns="0" tIns="0" rIns="0" bIns="0" rtlCol="0" anchor="t"/>
          <a:lstStyle/>
          <a:p>
            <a:pPr marL="342900" indent="-342900" algn="l">
              <a:lnSpc>
                <a:spcPts val="2550"/>
              </a:lnSpc>
              <a:buSzPct val="100000"/>
              <a:buChar char="•"/>
            </a:pPr>
            <a:r>
              <a:rPr lang="en-US" sz="1600" dirty="0">
                <a:solidFill>
                  <a:srgbClr val="DCD7E5"/>
                </a:solidFill>
                <a:latin typeface="Heebo Light" pitchFamily="34" charset="0"/>
                <a:ea typeface="Heebo Light" pitchFamily="34" charset="-122"/>
                <a:cs typeface="Heebo Light" pitchFamily="34" charset="-120"/>
              </a:rPr>
              <a:t>Supplier validation screen/ Red warning for red flag entities</a:t>
            </a:r>
            <a:endParaRPr lang="en-US" sz="1600" dirty="0"/>
          </a:p>
        </p:txBody>
      </p:sp>
      <p:sp>
        <p:nvSpPr>
          <p:cNvPr id="12" name="Text 10"/>
          <p:cNvSpPr/>
          <p:nvPr/>
        </p:nvSpPr>
        <p:spPr>
          <a:xfrm>
            <a:off x="793790" y="7217807"/>
            <a:ext cx="13042821" cy="326708"/>
          </a:xfrm>
          <a:prstGeom prst="rect">
            <a:avLst/>
          </a:prstGeom>
          <a:noFill/>
          <a:ln/>
        </p:spPr>
        <p:txBody>
          <a:bodyPr wrap="none" lIns="0" tIns="0" rIns="0" bIns="0" rtlCol="0" anchor="t"/>
          <a:lstStyle/>
          <a:p>
            <a:pPr marL="342900" indent="-342900" algn="l">
              <a:lnSpc>
                <a:spcPts val="2550"/>
              </a:lnSpc>
              <a:buSzPct val="100000"/>
              <a:buChar char="•"/>
            </a:pPr>
            <a:r>
              <a:rPr lang="en-US" sz="1600" dirty="0">
                <a:solidFill>
                  <a:srgbClr val="DCD7E5"/>
                </a:solidFill>
                <a:latin typeface="Heebo Light" pitchFamily="34" charset="0"/>
                <a:ea typeface="Heebo Light" pitchFamily="34" charset="-122"/>
                <a:cs typeface="Heebo Light" pitchFamily="34" charset="-120"/>
              </a:rPr>
              <a:t>Power BI / Dashboard &amp; prototype (Trend Chart/ Pie Chart (Automated vs Manual)</a:t>
            </a:r>
            <a:endParaRPr lang="en-US" sz="1600"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sndAc>
          <p:stSnd>
            <p:snd r:embed="rId3" name="laser.wav"/>
          </p:stSnd>
        </p:sndAc>
      </p:transition>
    </mc:Choice>
    <mc:Fallback>
      <p:transition spd="slow">
        <p:fade/>
        <p:sndAc>
          <p:stSnd>
            <p:snd r:embed="rId3" name="laser.wav"/>
          </p:stSnd>
        </p:sndAc>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5245060" y="738426"/>
            <a:ext cx="4140160" cy="368618"/>
          </a:xfrm>
          <a:prstGeom prst="rect">
            <a:avLst/>
          </a:prstGeom>
          <a:noFill/>
          <a:ln/>
        </p:spPr>
        <p:txBody>
          <a:bodyPr wrap="none" lIns="0" tIns="0" rIns="0" bIns="0" rtlCol="0" anchor="t"/>
          <a:lstStyle/>
          <a:p>
            <a:pPr marL="0" indent="0" algn="ctr">
              <a:lnSpc>
                <a:spcPts val="2900"/>
              </a:lnSpc>
              <a:buNone/>
            </a:pPr>
            <a:r>
              <a:rPr lang="en-US" sz="2300" b="1" u="sng" dirty="0">
                <a:solidFill>
                  <a:srgbClr val="F2F0F4"/>
                </a:solidFill>
                <a:latin typeface="Montserrat" pitchFamily="34" charset="0"/>
                <a:ea typeface="Montserrat" pitchFamily="34" charset="-122"/>
                <a:cs typeface="Montserrat" pitchFamily="34" charset="-120"/>
              </a:rPr>
              <a:t>Waterfall Phase Continuity</a:t>
            </a:r>
            <a:endParaRPr lang="en-US" sz="2300" dirty="0"/>
          </a:p>
        </p:txBody>
      </p:sp>
      <p:sp>
        <p:nvSpPr>
          <p:cNvPr id="3" name="Text 1"/>
          <p:cNvSpPr/>
          <p:nvPr/>
        </p:nvSpPr>
        <p:spPr>
          <a:xfrm>
            <a:off x="793790" y="1165979"/>
            <a:ext cx="2882027" cy="276344"/>
          </a:xfrm>
          <a:prstGeom prst="rect">
            <a:avLst/>
          </a:prstGeom>
          <a:noFill/>
          <a:ln/>
        </p:spPr>
        <p:txBody>
          <a:bodyPr wrap="none" lIns="0" tIns="0" rIns="0" bIns="0" rtlCol="0" anchor="t"/>
          <a:lstStyle/>
          <a:p>
            <a:pPr marL="0" indent="0" algn="l">
              <a:lnSpc>
                <a:spcPts val="2150"/>
              </a:lnSpc>
              <a:buNone/>
            </a:pPr>
            <a:r>
              <a:rPr lang="en-US" sz="1700" dirty="0">
                <a:solidFill>
                  <a:srgbClr val="F2F0F4"/>
                </a:solidFill>
                <a:latin typeface="Montserrat" pitchFamily="34" charset="0"/>
                <a:ea typeface="Montserrat" pitchFamily="34" charset="-122"/>
                <a:cs typeface="Montserrat" pitchFamily="34" charset="-120"/>
              </a:rPr>
              <a:t>3. Development (6 Weeks)</a:t>
            </a:r>
            <a:endParaRPr lang="en-US" sz="1700" dirty="0"/>
          </a:p>
        </p:txBody>
      </p:sp>
      <p:sp>
        <p:nvSpPr>
          <p:cNvPr id="4" name="Text 2"/>
          <p:cNvSpPr/>
          <p:nvPr/>
        </p:nvSpPr>
        <p:spPr>
          <a:xfrm>
            <a:off x="793790" y="1663422"/>
            <a:ext cx="13042821" cy="235744"/>
          </a:xfrm>
          <a:prstGeom prst="rect">
            <a:avLst/>
          </a:prstGeom>
          <a:noFill/>
          <a:ln/>
        </p:spPr>
        <p:txBody>
          <a:bodyPr wrap="none" lIns="0" tIns="0" rIns="0" bIns="0" rtlCol="0" anchor="t"/>
          <a:lstStyle/>
          <a:p>
            <a:pPr marL="342900" indent="-342900" algn="l">
              <a:lnSpc>
                <a:spcPts val="1850"/>
              </a:lnSpc>
              <a:buSzPct val="100000"/>
              <a:buChar char="•"/>
            </a:pPr>
            <a:r>
              <a:rPr lang="en-US" sz="1150" dirty="0">
                <a:solidFill>
                  <a:srgbClr val="DCD7E5"/>
                </a:solidFill>
                <a:latin typeface="Heebo Light" pitchFamily="34" charset="0"/>
                <a:ea typeface="Heebo Light" pitchFamily="34" charset="-122"/>
                <a:cs typeface="Heebo Light" pitchFamily="34" charset="-120"/>
              </a:rPr>
              <a:t>Build &amp; configure Oracle ERP automation logic (Week 1 &amp; 2)</a:t>
            </a:r>
            <a:endParaRPr lang="en-US" sz="1150" dirty="0"/>
          </a:p>
        </p:txBody>
      </p:sp>
      <p:sp>
        <p:nvSpPr>
          <p:cNvPr id="5" name="Text 3"/>
          <p:cNvSpPr/>
          <p:nvPr/>
        </p:nvSpPr>
        <p:spPr>
          <a:xfrm>
            <a:off x="793790" y="1950720"/>
            <a:ext cx="13042821" cy="471488"/>
          </a:xfrm>
          <a:prstGeom prst="rect">
            <a:avLst/>
          </a:prstGeom>
          <a:noFill/>
          <a:ln/>
        </p:spPr>
        <p:txBody>
          <a:bodyPr wrap="square" lIns="0" tIns="0" rIns="0" bIns="0" rtlCol="0" anchor="t"/>
          <a:lstStyle/>
          <a:p>
            <a:pPr marL="342900" indent="-342900" algn="l">
              <a:lnSpc>
                <a:spcPts val="1850"/>
              </a:lnSpc>
              <a:buSzPct val="100000"/>
              <a:buChar char="•"/>
            </a:pPr>
            <a:r>
              <a:rPr lang="en-US" sz="1150" dirty="0">
                <a:solidFill>
                  <a:srgbClr val="DCD7E5"/>
                </a:solidFill>
                <a:latin typeface="Heebo Light" pitchFamily="34" charset="0"/>
                <a:ea typeface="Heebo Light" pitchFamily="34" charset="-122"/>
                <a:cs typeface="Heebo Light" pitchFamily="34" charset="-120"/>
              </a:rPr>
              <a:t>Create and deploy </a:t>
            </a:r>
            <a:r>
              <a:rPr lang="en-US" sz="1150" b="1" dirty="0">
                <a:solidFill>
                  <a:srgbClr val="DCD7E5"/>
                </a:solidFill>
                <a:latin typeface="Heebo Light" pitchFamily="34" charset="0"/>
                <a:ea typeface="Heebo Light" pitchFamily="34" charset="-122"/>
                <a:cs typeface="Heebo Light" pitchFamily="34" charset="-120"/>
              </a:rPr>
              <a:t>SQL-based automation logic</a:t>
            </a:r>
            <a:r>
              <a:rPr lang="en-US" sz="1150" dirty="0">
                <a:solidFill>
                  <a:srgbClr val="DCD7E5"/>
                </a:solidFill>
                <a:latin typeface="Heebo Light" pitchFamily="34" charset="0"/>
                <a:ea typeface="Heebo Light" pitchFamily="34" charset="-122"/>
                <a:cs typeface="Heebo Light" pitchFamily="34" charset="-120"/>
              </a:rPr>
              <a:t> within Oracle ERP to run validations across multiple entities (Europe, APAC, ME). Identify "Red Flag Entities" (Israel, South Korea, North Korea, Afghanistan, Pakistan) and block supplier creation or termination (Week 3)</a:t>
            </a:r>
            <a:endParaRPr lang="en-US" sz="1150" dirty="0"/>
          </a:p>
        </p:txBody>
      </p:sp>
      <p:sp>
        <p:nvSpPr>
          <p:cNvPr id="6" name="Text 4"/>
          <p:cNvSpPr/>
          <p:nvPr/>
        </p:nvSpPr>
        <p:spPr>
          <a:xfrm>
            <a:off x="793790" y="2473762"/>
            <a:ext cx="13042821" cy="235744"/>
          </a:xfrm>
          <a:prstGeom prst="rect">
            <a:avLst/>
          </a:prstGeom>
          <a:noFill/>
          <a:ln/>
        </p:spPr>
        <p:txBody>
          <a:bodyPr wrap="none" lIns="0" tIns="0" rIns="0" bIns="0" rtlCol="0" anchor="t"/>
          <a:lstStyle/>
          <a:p>
            <a:pPr marL="342900" indent="-342900" algn="l">
              <a:lnSpc>
                <a:spcPts val="1850"/>
              </a:lnSpc>
              <a:buSzPct val="100000"/>
              <a:buChar char="•"/>
            </a:pPr>
            <a:r>
              <a:rPr lang="en-US" sz="1150" dirty="0">
                <a:solidFill>
                  <a:srgbClr val="9EC544"/>
                </a:solidFill>
                <a:latin typeface="Heebo Light" pitchFamily="34" charset="0"/>
                <a:ea typeface="Heebo Light" pitchFamily="34" charset="-122"/>
                <a:cs typeface="Heebo Light" pitchFamily="34" charset="-120"/>
              </a:rPr>
              <a:t>Develop Power BI Dashboard for KPIs &amp; TAT tracking (Week 4)</a:t>
            </a:r>
            <a:endParaRPr lang="en-US" sz="1150" dirty="0"/>
          </a:p>
        </p:txBody>
      </p:sp>
      <p:sp>
        <p:nvSpPr>
          <p:cNvPr id="7" name="Text 5"/>
          <p:cNvSpPr/>
          <p:nvPr/>
        </p:nvSpPr>
        <p:spPr>
          <a:xfrm>
            <a:off x="793790" y="2761059"/>
            <a:ext cx="13042821" cy="235744"/>
          </a:xfrm>
          <a:prstGeom prst="rect">
            <a:avLst/>
          </a:prstGeom>
          <a:noFill/>
          <a:ln/>
        </p:spPr>
        <p:txBody>
          <a:bodyPr wrap="none" lIns="0" tIns="0" rIns="0" bIns="0" rtlCol="0" anchor="t"/>
          <a:lstStyle/>
          <a:p>
            <a:pPr marL="342900" indent="-342900" algn="l">
              <a:lnSpc>
                <a:spcPts val="1850"/>
              </a:lnSpc>
              <a:buSzPct val="100000"/>
              <a:buChar char="•"/>
            </a:pPr>
            <a:r>
              <a:rPr lang="en-US" sz="1150" dirty="0">
                <a:solidFill>
                  <a:srgbClr val="9EC544"/>
                </a:solidFill>
                <a:latin typeface="Heebo Light" pitchFamily="34" charset="0"/>
                <a:ea typeface="Heebo Light" pitchFamily="34" charset="-122"/>
                <a:cs typeface="Heebo Light" pitchFamily="34" charset="-120"/>
              </a:rPr>
              <a:t>System integration testing (ERP + dashboard) (Week 5)</a:t>
            </a:r>
            <a:endParaRPr lang="en-US" sz="1150" dirty="0"/>
          </a:p>
        </p:txBody>
      </p:sp>
      <p:sp>
        <p:nvSpPr>
          <p:cNvPr id="8" name="Text 6"/>
          <p:cNvSpPr/>
          <p:nvPr/>
        </p:nvSpPr>
        <p:spPr>
          <a:xfrm>
            <a:off x="793790" y="3048357"/>
            <a:ext cx="13042821" cy="235744"/>
          </a:xfrm>
          <a:prstGeom prst="rect">
            <a:avLst/>
          </a:prstGeom>
          <a:noFill/>
          <a:ln/>
        </p:spPr>
        <p:txBody>
          <a:bodyPr wrap="none" lIns="0" tIns="0" rIns="0" bIns="0" rtlCol="0" anchor="t"/>
          <a:lstStyle/>
          <a:p>
            <a:pPr marL="342900" indent="-342900" algn="l">
              <a:lnSpc>
                <a:spcPts val="1850"/>
              </a:lnSpc>
              <a:buSzPct val="100000"/>
              <a:buChar char="•"/>
            </a:pPr>
            <a:r>
              <a:rPr lang="en-US" sz="1150" dirty="0">
                <a:solidFill>
                  <a:srgbClr val="9EC544"/>
                </a:solidFill>
                <a:latin typeface="Heebo Light" pitchFamily="34" charset="0"/>
                <a:ea typeface="Heebo Light" pitchFamily="34" charset="-122"/>
                <a:cs typeface="Heebo Light" pitchFamily="34" charset="-120"/>
              </a:rPr>
              <a:t>Final refinements, review, and preparation for UAT. Building Mockups / wireframe / Proto (Week 6)</a:t>
            </a:r>
            <a:endParaRPr lang="en-US" sz="1150" dirty="0"/>
          </a:p>
        </p:txBody>
      </p:sp>
      <p:sp>
        <p:nvSpPr>
          <p:cNvPr id="9" name="Text 7"/>
          <p:cNvSpPr/>
          <p:nvPr/>
        </p:nvSpPr>
        <p:spPr>
          <a:xfrm>
            <a:off x="793790" y="3505200"/>
            <a:ext cx="2211467" cy="276344"/>
          </a:xfrm>
          <a:prstGeom prst="rect">
            <a:avLst/>
          </a:prstGeom>
          <a:noFill/>
          <a:ln/>
        </p:spPr>
        <p:txBody>
          <a:bodyPr wrap="none" lIns="0" tIns="0" rIns="0" bIns="0" rtlCol="0" anchor="t"/>
          <a:lstStyle/>
          <a:p>
            <a:pPr marL="0" indent="0" algn="l">
              <a:lnSpc>
                <a:spcPts val="2150"/>
              </a:lnSpc>
              <a:buNone/>
            </a:pPr>
            <a:r>
              <a:rPr lang="en-US" sz="1700" dirty="0">
                <a:solidFill>
                  <a:srgbClr val="F2F0F4"/>
                </a:solidFill>
                <a:latin typeface="Montserrat" pitchFamily="34" charset="0"/>
                <a:ea typeface="Montserrat" pitchFamily="34" charset="-122"/>
                <a:cs typeface="Montserrat" pitchFamily="34" charset="-120"/>
              </a:rPr>
              <a:t>4. Testing (2 Weeks)</a:t>
            </a:r>
            <a:endParaRPr lang="en-US" sz="1700" dirty="0"/>
          </a:p>
        </p:txBody>
      </p:sp>
      <p:sp>
        <p:nvSpPr>
          <p:cNvPr id="10" name="Text 8"/>
          <p:cNvSpPr/>
          <p:nvPr/>
        </p:nvSpPr>
        <p:spPr>
          <a:xfrm>
            <a:off x="793790" y="4002643"/>
            <a:ext cx="13042821" cy="235744"/>
          </a:xfrm>
          <a:prstGeom prst="rect">
            <a:avLst/>
          </a:prstGeom>
          <a:noFill/>
          <a:ln/>
        </p:spPr>
        <p:txBody>
          <a:bodyPr wrap="none" lIns="0" tIns="0" rIns="0" bIns="0" rtlCol="0" anchor="t"/>
          <a:lstStyle/>
          <a:p>
            <a:pPr marL="342900" indent="-342900" algn="l">
              <a:lnSpc>
                <a:spcPts val="1850"/>
              </a:lnSpc>
              <a:buSzPct val="100000"/>
              <a:buChar char="•"/>
            </a:pPr>
            <a:r>
              <a:rPr lang="en-US" sz="1150" dirty="0">
                <a:solidFill>
                  <a:srgbClr val="DCD7E5"/>
                </a:solidFill>
                <a:latin typeface="Heebo Light" pitchFamily="34" charset="0"/>
                <a:ea typeface="Heebo Light" pitchFamily="34" charset="-122"/>
                <a:cs typeface="Heebo Light" pitchFamily="34" charset="-120"/>
              </a:rPr>
              <a:t>The purpose of this phase is to validate the functionality, accuracy, performance, and security of all the ERP and automation enhancements developed in the previous phase.</a:t>
            </a:r>
            <a:endParaRPr lang="en-US" sz="1150" dirty="0"/>
          </a:p>
        </p:txBody>
      </p:sp>
      <p:sp>
        <p:nvSpPr>
          <p:cNvPr id="11" name="Text 9"/>
          <p:cNvSpPr/>
          <p:nvPr/>
        </p:nvSpPr>
        <p:spPr>
          <a:xfrm>
            <a:off x="793790" y="4289941"/>
            <a:ext cx="13042821" cy="235744"/>
          </a:xfrm>
          <a:prstGeom prst="rect">
            <a:avLst/>
          </a:prstGeom>
          <a:noFill/>
          <a:ln/>
        </p:spPr>
        <p:txBody>
          <a:bodyPr wrap="none" lIns="0" tIns="0" rIns="0" bIns="0" rtlCol="0" anchor="t"/>
          <a:lstStyle/>
          <a:p>
            <a:pPr marL="342900" indent="-342900" algn="l">
              <a:lnSpc>
                <a:spcPts val="1850"/>
              </a:lnSpc>
              <a:buSzPct val="100000"/>
              <a:buChar char="•"/>
            </a:pPr>
            <a:r>
              <a:rPr lang="en-US" sz="1150" dirty="0">
                <a:solidFill>
                  <a:srgbClr val="DCD7E5"/>
                </a:solidFill>
                <a:latin typeface="Heebo Light" pitchFamily="34" charset="0"/>
                <a:ea typeface="Heebo Light" pitchFamily="34" charset="-122"/>
                <a:cs typeface="Heebo Light" pitchFamily="34" charset="-120"/>
              </a:rPr>
              <a:t>The developed solution meets all business and functional requirements (BRD/FRD).</a:t>
            </a:r>
            <a:endParaRPr lang="en-US" sz="1150" dirty="0"/>
          </a:p>
        </p:txBody>
      </p:sp>
      <p:sp>
        <p:nvSpPr>
          <p:cNvPr id="12" name="Text 10"/>
          <p:cNvSpPr/>
          <p:nvPr/>
        </p:nvSpPr>
        <p:spPr>
          <a:xfrm>
            <a:off x="793790" y="4577239"/>
            <a:ext cx="13042821" cy="235744"/>
          </a:xfrm>
          <a:prstGeom prst="rect">
            <a:avLst/>
          </a:prstGeom>
          <a:noFill/>
          <a:ln/>
        </p:spPr>
        <p:txBody>
          <a:bodyPr wrap="none" lIns="0" tIns="0" rIns="0" bIns="0" rtlCol="0" anchor="t"/>
          <a:lstStyle/>
          <a:p>
            <a:pPr marL="342900" indent="-342900" algn="l">
              <a:lnSpc>
                <a:spcPts val="1850"/>
              </a:lnSpc>
              <a:buSzPct val="100000"/>
              <a:buChar char="•"/>
            </a:pPr>
            <a:r>
              <a:rPr lang="en-US" sz="1150" b="1" dirty="0">
                <a:solidFill>
                  <a:srgbClr val="9EC544"/>
                </a:solidFill>
                <a:latin typeface="Heebo Light" pitchFamily="34" charset="0"/>
                <a:ea typeface="Heebo Light" pitchFamily="34" charset="-122"/>
                <a:cs typeface="Heebo Light" pitchFamily="34" charset="-120"/>
              </a:rPr>
              <a:t>Unit &amp; Integration Testing (Offshore) - Week 1</a:t>
            </a:r>
            <a:r>
              <a:rPr lang="en-US" sz="1150" dirty="0">
                <a:solidFill>
                  <a:srgbClr val="DCD7E5"/>
                </a:solidFill>
                <a:latin typeface="Heebo Light" pitchFamily="34" charset="0"/>
                <a:ea typeface="Heebo Light" pitchFamily="34" charset="-122"/>
                <a:cs typeface="Heebo Light" pitchFamily="34" charset="-120"/>
              </a:rPr>
              <a:t> (Validate scripts, workflows, and data flow)</a:t>
            </a:r>
            <a:endParaRPr lang="en-US" sz="1150" dirty="0"/>
          </a:p>
        </p:txBody>
      </p:sp>
      <p:sp>
        <p:nvSpPr>
          <p:cNvPr id="13" name="Text 11"/>
          <p:cNvSpPr/>
          <p:nvPr/>
        </p:nvSpPr>
        <p:spPr>
          <a:xfrm>
            <a:off x="793790" y="4864537"/>
            <a:ext cx="13042821" cy="235744"/>
          </a:xfrm>
          <a:prstGeom prst="rect">
            <a:avLst/>
          </a:prstGeom>
          <a:noFill/>
          <a:ln/>
        </p:spPr>
        <p:txBody>
          <a:bodyPr wrap="none" lIns="0" tIns="0" rIns="0" bIns="0" rtlCol="0" anchor="t"/>
          <a:lstStyle/>
          <a:p>
            <a:pPr marL="342900" indent="-342900" algn="l">
              <a:lnSpc>
                <a:spcPts val="1850"/>
              </a:lnSpc>
              <a:buSzPct val="100000"/>
              <a:buChar char="•"/>
            </a:pPr>
            <a:r>
              <a:rPr lang="en-US" sz="1150" b="1" dirty="0">
                <a:solidFill>
                  <a:srgbClr val="9EC544"/>
                </a:solidFill>
                <a:latin typeface="Heebo Light" pitchFamily="34" charset="0"/>
                <a:ea typeface="Heebo Light" pitchFamily="34" charset="-122"/>
                <a:cs typeface="Heebo Light" pitchFamily="34" charset="-120"/>
              </a:rPr>
              <a:t>System &amp; Regression Testing (Offshore) – Week 2</a:t>
            </a:r>
            <a:r>
              <a:rPr lang="en-US" sz="1150" dirty="0">
                <a:solidFill>
                  <a:srgbClr val="DCD7E5"/>
                </a:solidFill>
                <a:latin typeface="Heebo Light" pitchFamily="34" charset="0"/>
                <a:ea typeface="Heebo Light" pitchFamily="34" charset="-122"/>
                <a:cs typeface="Heebo Light" pitchFamily="34" charset="-120"/>
              </a:rPr>
              <a:t> (Test full workflow end-to-end in ERP)</a:t>
            </a:r>
            <a:endParaRPr lang="en-US" sz="1150" dirty="0"/>
          </a:p>
        </p:txBody>
      </p:sp>
      <p:sp>
        <p:nvSpPr>
          <p:cNvPr id="14" name="Text 12"/>
          <p:cNvSpPr/>
          <p:nvPr/>
        </p:nvSpPr>
        <p:spPr>
          <a:xfrm>
            <a:off x="793790" y="5151834"/>
            <a:ext cx="13042821" cy="235744"/>
          </a:xfrm>
          <a:prstGeom prst="rect">
            <a:avLst/>
          </a:prstGeom>
          <a:noFill/>
          <a:ln/>
        </p:spPr>
        <p:txBody>
          <a:bodyPr wrap="none" lIns="0" tIns="0" rIns="0" bIns="0" rtlCol="0" anchor="t"/>
          <a:lstStyle/>
          <a:p>
            <a:pPr marL="342900" indent="-342900" algn="l">
              <a:lnSpc>
                <a:spcPts val="1850"/>
              </a:lnSpc>
              <a:buSzPct val="100000"/>
              <a:buChar char="•"/>
            </a:pPr>
            <a:r>
              <a:rPr lang="en-US" sz="1150" b="1" dirty="0">
                <a:solidFill>
                  <a:srgbClr val="9EC544"/>
                </a:solidFill>
                <a:latin typeface="Heebo Light" pitchFamily="34" charset="0"/>
                <a:ea typeface="Heebo Light" pitchFamily="34" charset="-122"/>
                <a:cs typeface="Heebo Light" pitchFamily="34" charset="-120"/>
              </a:rPr>
              <a:t>User Acceptance Testing (UAT) (Onshore + Offshore) – Week 3</a:t>
            </a:r>
            <a:r>
              <a:rPr lang="en-US" sz="1150" dirty="0">
                <a:solidFill>
                  <a:srgbClr val="DCD7E5"/>
                </a:solidFill>
                <a:latin typeface="Heebo Light" pitchFamily="34" charset="0"/>
                <a:ea typeface="Heebo Light" pitchFamily="34" charset="-122"/>
                <a:cs typeface="Heebo Light" pitchFamily="34" charset="-120"/>
              </a:rPr>
              <a:t> OBS business validation and sign-off</a:t>
            </a:r>
            <a:endParaRPr lang="en-US" sz="1150" dirty="0"/>
          </a:p>
        </p:txBody>
      </p:sp>
      <p:sp>
        <p:nvSpPr>
          <p:cNvPr id="15" name="Text 13"/>
          <p:cNvSpPr/>
          <p:nvPr/>
        </p:nvSpPr>
        <p:spPr>
          <a:xfrm>
            <a:off x="793790" y="5608677"/>
            <a:ext cx="2211467" cy="276344"/>
          </a:xfrm>
          <a:prstGeom prst="rect">
            <a:avLst/>
          </a:prstGeom>
          <a:noFill/>
          <a:ln/>
        </p:spPr>
        <p:txBody>
          <a:bodyPr wrap="none" lIns="0" tIns="0" rIns="0" bIns="0" rtlCol="0" anchor="t"/>
          <a:lstStyle/>
          <a:p>
            <a:pPr marL="0" indent="0" algn="l">
              <a:lnSpc>
                <a:spcPts val="2150"/>
              </a:lnSpc>
              <a:buNone/>
            </a:pPr>
            <a:r>
              <a:rPr lang="en-US" sz="1700" dirty="0">
                <a:solidFill>
                  <a:srgbClr val="F2F0F4"/>
                </a:solidFill>
                <a:latin typeface="Montserrat" pitchFamily="34" charset="0"/>
                <a:ea typeface="Montserrat" pitchFamily="34" charset="-122"/>
                <a:cs typeface="Montserrat" pitchFamily="34" charset="-120"/>
              </a:rPr>
              <a:t>5. UAT (3 Weeks)</a:t>
            </a:r>
            <a:endParaRPr lang="en-US" sz="1700" dirty="0"/>
          </a:p>
        </p:txBody>
      </p:sp>
      <p:sp>
        <p:nvSpPr>
          <p:cNvPr id="16" name="Text 14"/>
          <p:cNvSpPr/>
          <p:nvPr/>
        </p:nvSpPr>
        <p:spPr>
          <a:xfrm>
            <a:off x="793790" y="6106120"/>
            <a:ext cx="13042821" cy="235744"/>
          </a:xfrm>
          <a:prstGeom prst="rect">
            <a:avLst/>
          </a:prstGeom>
          <a:noFill/>
          <a:ln/>
        </p:spPr>
        <p:txBody>
          <a:bodyPr wrap="none" lIns="0" tIns="0" rIns="0" bIns="0" rtlCol="0" anchor="t"/>
          <a:lstStyle/>
          <a:p>
            <a:pPr marL="342900" indent="-342900" algn="l">
              <a:lnSpc>
                <a:spcPts val="1850"/>
              </a:lnSpc>
              <a:buSzPct val="100000"/>
              <a:buChar char="•"/>
            </a:pPr>
            <a:r>
              <a:rPr lang="en-US" sz="1150" dirty="0">
                <a:solidFill>
                  <a:srgbClr val="DCD7E5"/>
                </a:solidFill>
                <a:latin typeface="Heebo Light" pitchFamily="34" charset="0"/>
                <a:ea typeface="Heebo Light" pitchFamily="34" charset="-122"/>
                <a:cs typeface="Heebo Light" pitchFamily="34" charset="-120"/>
              </a:rPr>
              <a:t>To have the OBS onshore business team (Finance, Procurement, and IT) validate that the system meets real-world functional requirements and business expectations.</a:t>
            </a:r>
            <a:endParaRPr lang="en-US" sz="1150" dirty="0"/>
          </a:p>
        </p:txBody>
      </p:sp>
      <p:sp>
        <p:nvSpPr>
          <p:cNvPr id="17" name="Text 15"/>
          <p:cNvSpPr/>
          <p:nvPr/>
        </p:nvSpPr>
        <p:spPr>
          <a:xfrm>
            <a:off x="793790" y="6393418"/>
            <a:ext cx="13042821" cy="235744"/>
          </a:xfrm>
          <a:prstGeom prst="rect">
            <a:avLst/>
          </a:prstGeom>
          <a:noFill/>
          <a:ln/>
        </p:spPr>
        <p:txBody>
          <a:bodyPr wrap="none" lIns="0" tIns="0" rIns="0" bIns="0" rtlCol="0" anchor="t"/>
          <a:lstStyle/>
          <a:p>
            <a:pPr marL="342900" indent="-342900" algn="l">
              <a:lnSpc>
                <a:spcPts val="1850"/>
              </a:lnSpc>
              <a:buSzPct val="100000"/>
              <a:buChar char="•"/>
            </a:pPr>
            <a:r>
              <a:rPr lang="en-US" sz="1150" dirty="0">
                <a:solidFill>
                  <a:srgbClr val="DCD7E5"/>
                </a:solidFill>
                <a:latin typeface="Heebo Light" pitchFamily="34" charset="0"/>
                <a:ea typeface="Heebo Light" pitchFamily="34" charset="-122"/>
                <a:cs typeface="Heebo Light" pitchFamily="34" charset="-120"/>
              </a:rPr>
              <a:t>Run supplier validation for UK supplier </a:t>
            </a:r>
            <a:r>
              <a:rPr lang="en-US" sz="1150" b="1" dirty="0">
                <a:solidFill>
                  <a:srgbClr val="9EC544"/>
                </a:solidFill>
                <a:latin typeface="Heebo Light" pitchFamily="34" charset="0"/>
                <a:ea typeface="Heebo Light" pitchFamily="34" charset="-122"/>
                <a:cs typeface="Heebo Light" pitchFamily="34" charset="-120"/>
              </a:rPr>
              <a:t>(Result accurate, log created)</a:t>
            </a:r>
            <a:endParaRPr lang="en-US" sz="1150" dirty="0"/>
          </a:p>
        </p:txBody>
      </p:sp>
      <p:sp>
        <p:nvSpPr>
          <p:cNvPr id="18" name="Text 16"/>
          <p:cNvSpPr/>
          <p:nvPr/>
        </p:nvSpPr>
        <p:spPr>
          <a:xfrm>
            <a:off x="793790" y="6680716"/>
            <a:ext cx="13042821" cy="235744"/>
          </a:xfrm>
          <a:prstGeom prst="rect">
            <a:avLst/>
          </a:prstGeom>
          <a:noFill/>
          <a:ln/>
        </p:spPr>
        <p:txBody>
          <a:bodyPr wrap="none" lIns="0" tIns="0" rIns="0" bIns="0" rtlCol="0" anchor="t"/>
          <a:lstStyle/>
          <a:p>
            <a:pPr marL="342900" indent="-342900" algn="l">
              <a:lnSpc>
                <a:spcPts val="1850"/>
              </a:lnSpc>
              <a:buSzPct val="100000"/>
              <a:buChar char="•"/>
            </a:pPr>
            <a:r>
              <a:rPr lang="en-US" sz="1150" dirty="0">
                <a:solidFill>
                  <a:srgbClr val="DCD7E5"/>
                </a:solidFill>
                <a:latin typeface="Heebo Light" pitchFamily="34" charset="0"/>
                <a:ea typeface="Heebo Light" pitchFamily="34" charset="-122"/>
                <a:cs typeface="Heebo Light" pitchFamily="34" charset="-120"/>
              </a:rPr>
              <a:t>Create employee record in restricted entity (Pakistan) - </a:t>
            </a:r>
            <a:r>
              <a:rPr lang="en-US" sz="1150" b="1" dirty="0">
                <a:solidFill>
                  <a:srgbClr val="9EC544"/>
                </a:solidFill>
                <a:latin typeface="Heebo Light" pitchFamily="34" charset="0"/>
                <a:ea typeface="Heebo Light" pitchFamily="34" charset="-122"/>
                <a:cs typeface="Heebo Light" pitchFamily="34" charset="-120"/>
              </a:rPr>
              <a:t>Record blocked, error message displayed</a:t>
            </a:r>
            <a:endParaRPr lang="en-US" sz="1150" dirty="0"/>
          </a:p>
        </p:txBody>
      </p:sp>
      <p:sp>
        <p:nvSpPr>
          <p:cNvPr id="19" name="Text 17"/>
          <p:cNvSpPr/>
          <p:nvPr/>
        </p:nvSpPr>
        <p:spPr>
          <a:xfrm>
            <a:off x="793790" y="6968014"/>
            <a:ext cx="13042821" cy="235744"/>
          </a:xfrm>
          <a:prstGeom prst="rect">
            <a:avLst/>
          </a:prstGeom>
          <a:noFill/>
          <a:ln/>
        </p:spPr>
        <p:txBody>
          <a:bodyPr wrap="none" lIns="0" tIns="0" rIns="0" bIns="0" rtlCol="0" anchor="t"/>
          <a:lstStyle/>
          <a:p>
            <a:pPr marL="342900" indent="-342900" algn="l">
              <a:lnSpc>
                <a:spcPts val="1850"/>
              </a:lnSpc>
              <a:buSzPct val="100000"/>
              <a:buChar char="•"/>
            </a:pPr>
            <a:r>
              <a:rPr lang="en-US" sz="1150" dirty="0">
                <a:solidFill>
                  <a:srgbClr val="DCD7E5"/>
                </a:solidFill>
                <a:latin typeface="Heebo Light" pitchFamily="34" charset="0"/>
                <a:ea typeface="Heebo Light" pitchFamily="34" charset="-122"/>
                <a:cs typeface="Heebo Light" pitchFamily="34" charset="-120"/>
              </a:rPr>
              <a:t>Validate dashboard metrics for weekly SLA - </a:t>
            </a:r>
            <a:r>
              <a:rPr lang="en-US" sz="1150" b="1" dirty="0">
                <a:solidFill>
                  <a:srgbClr val="9EC544"/>
                </a:solidFill>
                <a:latin typeface="Heebo Light" pitchFamily="34" charset="0"/>
                <a:ea typeface="Heebo Light" pitchFamily="34" charset="-122"/>
                <a:cs typeface="Heebo Light" pitchFamily="34" charset="-120"/>
              </a:rPr>
              <a:t>Correct data shown</a:t>
            </a:r>
            <a:endParaRPr lang="en-US" sz="1150" dirty="0"/>
          </a:p>
        </p:txBody>
      </p:sp>
      <p:sp>
        <p:nvSpPr>
          <p:cNvPr id="20" name="Text 18"/>
          <p:cNvSpPr/>
          <p:nvPr/>
        </p:nvSpPr>
        <p:spPr>
          <a:xfrm>
            <a:off x="793790" y="7255312"/>
            <a:ext cx="13042821" cy="235744"/>
          </a:xfrm>
          <a:prstGeom prst="rect">
            <a:avLst/>
          </a:prstGeom>
          <a:noFill/>
          <a:ln/>
        </p:spPr>
        <p:txBody>
          <a:bodyPr wrap="none" lIns="0" tIns="0" rIns="0" bIns="0" rtlCol="0" anchor="t"/>
          <a:lstStyle/>
          <a:p>
            <a:pPr marL="342900" indent="-342900" algn="l">
              <a:lnSpc>
                <a:spcPts val="1850"/>
              </a:lnSpc>
              <a:buSzPct val="100000"/>
              <a:buChar char="•"/>
            </a:pPr>
            <a:r>
              <a:rPr lang="en-US" sz="1150" dirty="0">
                <a:solidFill>
                  <a:srgbClr val="DCD7E5"/>
                </a:solidFill>
                <a:latin typeface="Heebo Light" pitchFamily="34" charset="0"/>
                <a:ea typeface="Heebo Light" pitchFamily="34" charset="-122"/>
                <a:cs typeface="Heebo Light" pitchFamily="34" charset="-120"/>
              </a:rPr>
              <a:t>UAT Sign-off Document - </a:t>
            </a:r>
            <a:r>
              <a:rPr lang="en-US" sz="1150" b="1" dirty="0">
                <a:solidFill>
                  <a:srgbClr val="9EC544"/>
                </a:solidFill>
                <a:latin typeface="Heebo Light" pitchFamily="34" charset="0"/>
                <a:ea typeface="Heebo Light" pitchFamily="34" charset="-122"/>
                <a:cs typeface="Heebo Light" pitchFamily="34" charset="-120"/>
              </a:rPr>
              <a:t>Client approval for go-live</a:t>
            </a:r>
            <a:endParaRPr lang="en-US" sz="1150" dirty="0"/>
          </a:p>
        </p:txBody>
      </p:sp>
    </p:spTree>
  </p:cSld>
  <p:clrMapOvr>
    <a:masterClrMapping/>
  </p:clrMapOvr>
  <p:transition spd="slow">
    <p:comb/>
    <p:sndAc>
      <p:stSnd>
        <p:snd r:embed="rId3" name="voltage.wav"/>
      </p:stSnd>
    </p:sndAc>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1577</Words>
  <Application>Microsoft Office PowerPoint</Application>
  <PresentationFormat>Custom</PresentationFormat>
  <Paragraphs>146</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Montserrat</vt:lpstr>
      <vt:lpstr>Heebo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Deepak Krishna</cp:lastModifiedBy>
  <cp:revision>3</cp:revision>
  <dcterms:created xsi:type="dcterms:W3CDTF">2025-11-10T08:53:08Z</dcterms:created>
  <dcterms:modified xsi:type="dcterms:W3CDTF">2025-11-10T09:13:43Z</dcterms:modified>
</cp:coreProperties>
</file>