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4185900" cy="7975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26" autoAdjust="0"/>
  </p:normalViewPr>
  <p:slideViewPr>
    <p:cSldViewPr>
      <p:cViewPr varScale="1">
        <p:scale>
          <a:sx n="104" d="100"/>
          <a:sy n="104" d="100"/>
        </p:scale>
        <p:origin x="79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t="39000" b="39000"/>
          <a:stretch>
            <a:fillRect/>
          </a:stretch>
        </p:blipFill>
        <p:spPr>
          <a:xfrm>
            <a:off x="0" y="0"/>
            <a:ext cx="14185900" cy="33401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800100" y="4076700"/>
            <a:ext cx="12585700" cy="226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4200" b="1">
                <a:solidFill>
                  <a:srgbClr val="7D79FF"/>
                </a:solidFill>
                <a:latin typeface="Roboto"/>
              </a:rPr>
              <a:t>Minimizing Disruption, Maximizing Impact: Delivering Change &amp; Release for Safe, Agile, and Reliable Digital Services</a:t>
            </a:r>
            <a:endParaRPr lang="en-US" sz="1100"/>
          </a:p>
        </p:txBody>
      </p:sp>
      <p:sp>
        <p:nvSpPr>
          <p:cNvPr id="5" name="TextBox 5"/>
          <p:cNvSpPr txBox="1"/>
          <p:nvPr/>
        </p:nvSpPr>
        <p:spPr>
          <a:xfrm>
            <a:off x="800100" y="6832600"/>
            <a:ext cx="12585700" cy="393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Presenter :- Sai Srinivas</a:t>
            </a:r>
            <a:endParaRPr lang="en-US" sz="11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t="23000" b="23000"/>
          <a:stretch>
            <a:fillRect/>
          </a:stretch>
        </p:blipFill>
        <p:spPr>
          <a:xfrm>
            <a:off x="0" y="0"/>
            <a:ext cx="14185900" cy="7975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800100" y="3060700"/>
            <a:ext cx="12585700" cy="11430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5200" b="1">
                <a:solidFill>
                  <a:srgbClr val="7D79FF"/>
                </a:solidFill>
                <a:latin typeface="Roboto"/>
              </a:rPr>
              <a:t>Thank You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16000" r="16000"/>
          <a:stretch>
            <a:fillRect/>
          </a:stretch>
        </p:blipFill>
        <p:spPr>
          <a:xfrm>
            <a:off x="0" y="0"/>
            <a:ext cx="5308600" cy="7975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6108700" y="2463800"/>
            <a:ext cx="7264400" cy="9271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4200" b="1">
                <a:solidFill>
                  <a:srgbClr val="7D79FF"/>
                </a:solidFill>
                <a:latin typeface="Roboto"/>
              </a:rPr>
              <a:t>Why This Matters</a:t>
            </a:r>
            <a:endParaRPr lang="en-US" sz="1100"/>
          </a:p>
        </p:txBody>
      </p:sp>
      <p:sp>
        <p:nvSpPr>
          <p:cNvPr id="5" name="TextBox 5"/>
          <p:cNvSpPr txBox="1"/>
          <p:nvPr/>
        </p:nvSpPr>
        <p:spPr>
          <a:xfrm>
            <a:off x="6108700" y="4000500"/>
            <a:ext cx="7264400" cy="1485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Digital transformation requires structured change and release management to avoid mere disruption, ensuring changes and releases are predictable, low-risk, and user-transparent.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16000" r="16000"/>
          <a:stretch>
            <a:fillRect/>
          </a:stretch>
        </p:blipFill>
        <p:spPr>
          <a:xfrm>
            <a:off x="8864600" y="0"/>
            <a:ext cx="5308600" cy="7975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800100" y="2717800"/>
            <a:ext cx="7264400" cy="9271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4200" b="1">
                <a:solidFill>
                  <a:srgbClr val="7D79FF"/>
                </a:solidFill>
                <a:latin typeface="Roboto"/>
              </a:rPr>
              <a:t>My Role in Every Change</a:t>
            </a:r>
            <a:endParaRPr lang="en-US" sz="1100"/>
          </a:p>
        </p:txBody>
      </p:sp>
      <p:sp>
        <p:nvSpPr>
          <p:cNvPr id="5" name="TextBox 5"/>
          <p:cNvSpPr txBox="1"/>
          <p:nvPr/>
        </p:nvSpPr>
        <p:spPr>
          <a:xfrm>
            <a:off x="800100" y="4241800"/>
            <a:ext cx="7264400" cy="99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I have lead change and release management by acting as Architect, Operator, Advisor, and Collaborator to ensure smooth delivery.</a:t>
            </a:r>
            <a:endParaRPr lang="en-US"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8000" r="8000"/>
          <a:stretch>
            <a:fillRect/>
          </a:stretch>
        </p:blipFill>
        <p:spPr>
          <a:xfrm>
            <a:off x="1066800" y="1879600"/>
            <a:ext cx="5524500" cy="3403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rcRect t="1000" b="1000"/>
          <a:stretch>
            <a:fillRect/>
          </a:stretch>
        </p:blipFill>
        <p:spPr>
          <a:xfrm>
            <a:off x="7366000" y="1879600"/>
            <a:ext cx="5524500" cy="340360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800100" y="596900"/>
            <a:ext cx="12585700" cy="622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4000" b="1">
                <a:solidFill>
                  <a:srgbClr val="7D79FF"/>
                </a:solidFill>
                <a:latin typeface="Roboto"/>
              </a:rPr>
              <a:t>Building Governance – Post Office Modernisation</a:t>
            </a:r>
            <a:endParaRPr lang="en-US" sz="1100"/>
          </a:p>
        </p:txBody>
      </p:sp>
      <p:sp>
        <p:nvSpPr>
          <p:cNvPr id="6" name="TextBox 6"/>
          <p:cNvSpPr txBox="1"/>
          <p:nvPr/>
        </p:nvSpPr>
        <p:spPr>
          <a:xfrm>
            <a:off x="1066800" y="5549900"/>
            <a:ext cx="5727700" cy="304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000" b="1">
                <a:solidFill>
                  <a:srgbClr val="7D79FF"/>
                </a:solidFill>
                <a:latin typeface="Roboto"/>
              </a:rPr>
              <a:t>Project Overview</a:t>
            </a:r>
            <a:endParaRPr lang="en-US" sz="1100"/>
          </a:p>
        </p:txBody>
      </p:sp>
      <p:sp>
        <p:nvSpPr>
          <p:cNvPr id="7" name="TextBox 7"/>
          <p:cNvSpPr txBox="1"/>
          <p:nvPr/>
        </p:nvSpPr>
        <p:spPr>
          <a:xfrm>
            <a:off x="7366000" y="5549900"/>
            <a:ext cx="5727700" cy="304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000" b="1">
                <a:solidFill>
                  <a:srgbClr val="7D79FF"/>
                </a:solidFill>
                <a:latin typeface="Roboto"/>
              </a:rPr>
              <a:t>Key Achievement</a:t>
            </a:r>
            <a:endParaRPr lang="en-US" sz="1100"/>
          </a:p>
        </p:txBody>
      </p:sp>
      <p:sp>
        <p:nvSpPr>
          <p:cNvPr id="8" name="TextBox 8"/>
          <p:cNvSpPr txBox="1"/>
          <p:nvPr/>
        </p:nvSpPr>
        <p:spPr>
          <a:xfrm>
            <a:off x="1066800" y="6096000"/>
            <a:ext cx="5727700" cy="99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700" b="0">
                <a:solidFill>
                  <a:srgbClr val="676776"/>
                </a:solidFill>
                <a:latin typeface="Roboto"/>
              </a:rPr>
              <a:t>The Strategic Platform Modernisation Programme covers over 11,500 branches and handles 7 million transactions daily.</a:t>
            </a:r>
            <a:endParaRPr lang="en-US" sz="1100"/>
          </a:p>
        </p:txBody>
      </p:sp>
      <p:sp>
        <p:nvSpPr>
          <p:cNvPr id="9" name="TextBox 9"/>
          <p:cNvSpPr txBox="1"/>
          <p:nvPr/>
        </p:nvSpPr>
        <p:spPr>
          <a:xfrm>
            <a:off x="7366000" y="6096000"/>
            <a:ext cx="5727700" cy="99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700" b="0">
                <a:solidFill>
                  <a:srgbClr val="676776"/>
                </a:solidFill>
                <a:latin typeface="Roboto"/>
              </a:rPr>
              <a:t>Implemented new change policies and governance, resulting in zero critical incidents during the cutover phase.</a:t>
            </a:r>
            <a:endParaRPr lang="en-US"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33020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t="20000" b="20000"/>
          <a:stretch>
            <a:fillRect/>
          </a:stretch>
        </p:blipFill>
        <p:spPr>
          <a:xfrm>
            <a:off x="1092200" y="863600"/>
            <a:ext cx="3535860" cy="21844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6102350" y="1473200"/>
            <a:ext cx="6991350" cy="1574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100" b="1" dirty="0">
                <a:solidFill>
                  <a:srgbClr val="7D79FF"/>
                </a:solidFill>
                <a:latin typeface="Roboto"/>
              </a:rPr>
              <a:t>Agile Release Excellence – Aviva &amp; SQA</a:t>
            </a:r>
            <a:endParaRPr lang="en-US" sz="1100" dirty="0"/>
          </a:p>
        </p:txBody>
      </p:sp>
      <p:sp>
        <p:nvSpPr>
          <p:cNvPr id="5" name="TextBox 5"/>
          <p:cNvSpPr txBox="1"/>
          <p:nvPr/>
        </p:nvSpPr>
        <p:spPr>
          <a:xfrm>
            <a:off x="5949950" y="3594100"/>
            <a:ext cx="7391400" cy="2603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 dirty="0">
                <a:solidFill>
                  <a:srgbClr val="676776"/>
                </a:solidFill>
                <a:latin typeface="Roboto"/>
              </a:rPr>
              <a:t>Aviva managed over 30,000 changes and release annually, implemented CI/CD, GDPR compliance, and platform upgrades, achieving a 99.8% change success rate.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sp>
        <p:nvSpPr>
          <p:cNvPr id="3" name="AutoShape 3"/>
          <p:cNvSpPr/>
          <p:nvPr/>
        </p:nvSpPr>
        <p:spPr>
          <a:xfrm>
            <a:off x="800100" y="4445000"/>
            <a:ext cx="12585700" cy="25400"/>
          </a:xfrm>
          <a:prstGeom prst="rect">
            <a:avLst/>
          </a:prstGeom>
          <a:solidFill>
            <a:srgbClr val="443EFF"/>
          </a:solidFill>
        </p:spPr>
      </p:sp>
      <p:sp>
        <p:nvSpPr>
          <p:cNvPr id="4" name="AutoShape 4"/>
          <p:cNvSpPr/>
          <p:nvPr/>
        </p:nvSpPr>
        <p:spPr>
          <a:xfrm>
            <a:off x="4927600" y="3644900"/>
            <a:ext cx="12700" cy="787400"/>
          </a:xfrm>
          <a:prstGeom prst="rect">
            <a:avLst/>
          </a:prstGeom>
          <a:solidFill>
            <a:srgbClr val="443EFF"/>
          </a:solidFill>
        </p:spPr>
      </p:sp>
      <p:sp>
        <p:nvSpPr>
          <p:cNvPr id="5" name="AutoShape 5"/>
          <p:cNvSpPr/>
          <p:nvPr/>
        </p:nvSpPr>
        <p:spPr>
          <a:xfrm>
            <a:off x="9220200" y="4445000"/>
            <a:ext cx="12700" cy="787400"/>
          </a:xfrm>
          <a:prstGeom prst="rect">
            <a:avLst/>
          </a:prstGeom>
          <a:solidFill>
            <a:srgbClr val="443EFF"/>
          </a:solidFill>
        </p:spPr>
      </p:sp>
      <p:sp>
        <p:nvSpPr>
          <p:cNvPr id="6" name="AutoShape 6"/>
          <p:cNvSpPr/>
          <p:nvPr/>
        </p:nvSpPr>
        <p:spPr>
          <a:xfrm>
            <a:off x="4686300" y="4140200"/>
            <a:ext cx="508000" cy="584200"/>
          </a:xfrm>
          <a:prstGeom prst="roundRect">
            <a:avLst>
              <a:gd name="adj" fmla="val 15000"/>
            </a:avLst>
          </a:prstGeom>
          <a:solidFill>
            <a:srgbClr val="BDBBFF"/>
          </a:solidFill>
          <a:ln w="12700">
            <a:solidFill>
              <a:srgbClr val="443EFF"/>
            </a:solidFill>
          </a:ln>
        </p:spPr>
      </p:sp>
      <p:sp>
        <p:nvSpPr>
          <p:cNvPr id="7" name="AutoShape 7"/>
          <p:cNvSpPr/>
          <p:nvPr/>
        </p:nvSpPr>
        <p:spPr>
          <a:xfrm>
            <a:off x="8978900" y="4140200"/>
            <a:ext cx="508000" cy="584200"/>
          </a:xfrm>
          <a:prstGeom prst="roundRect">
            <a:avLst>
              <a:gd name="adj" fmla="val 15000"/>
            </a:avLst>
          </a:prstGeom>
          <a:solidFill>
            <a:srgbClr val="BDBBFF"/>
          </a:solidFill>
          <a:ln w="12700">
            <a:solidFill>
              <a:srgbClr val="443EFF"/>
            </a:solidFill>
          </a:ln>
        </p:spPr>
      </p:sp>
      <p:sp>
        <p:nvSpPr>
          <p:cNvPr id="8" name="TextBox 8"/>
          <p:cNvSpPr txBox="1"/>
          <p:nvPr/>
        </p:nvSpPr>
        <p:spPr>
          <a:xfrm>
            <a:off x="800100" y="723900"/>
            <a:ext cx="12585700" cy="736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4200" b="1">
                <a:solidFill>
                  <a:srgbClr val="7D79FF"/>
                </a:solidFill>
                <a:latin typeface="Roboto"/>
              </a:rPr>
              <a:t>Engineering Risk-Smart Change</a:t>
            </a:r>
            <a:endParaRPr lang="en-US" sz="1100"/>
          </a:p>
        </p:txBody>
      </p:sp>
      <p:sp>
        <p:nvSpPr>
          <p:cNvPr id="9" name="TextBox 9"/>
          <p:cNvSpPr txBox="1"/>
          <p:nvPr/>
        </p:nvSpPr>
        <p:spPr>
          <a:xfrm>
            <a:off x="1028700" y="1930400"/>
            <a:ext cx="78359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100" b="1">
                <a:solidFill>
                  <a:srgbClr val="7D79FF"/>
                </a:solidFill>
                <a:latin typeface="Roboto"/>
              </a:rPr>
              <a:t>Zero Downtime Achieved at TSB</a:t>
            </a:r>
            <a:endParaRPr lang="en-US" sz="1100"/>
          </a:p>
        </p:txBody>
      </p:sp>
      <p:sp>
        <p:nvSpPr>
          <p:cNvPr id="10" name="TextBox 10"/>
          <p:cNvSpPr txBox="1"/>
          <p:nvPr/>
        </p:nvSpPr>
        <p:spPr>
          <a:xfrm>
            <a:off x="5308600" y="5499100"/>
            <a:ext cx="78359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100" b="1" dirty="0">
                <a:solidFill>
                  <a:srgbClr val="7D79FF"/>
                </a:solidFill>
                <a:latin typeface="Roboto"/>
              </a:rPr>
              <a:t>Comprehensive Change and release Management at NatWest</a:t>
            </a:r>
            <a:endParaRPr lang="en-US" sz="1100" dirty="0"/>
          </a:p>
        </p:txBody>
      </p:sp>
      <p:sp>
        <p:nvSpPr>
          <p:cNvPr id="11" name="TextBox 11"/>
          <p:cNvSpPr txBox="1"/>
          <p:nvPr/>
        </p:nvSpPr>
        <p:spPr>
          <a:xfrm>
            <a:off x="4876800" y="4241800"/>
            <a:ext cx="114300" cy="393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1</a:t>
            </a:r>
            <a:endParaRPr lang="en-US" sz="1100"/>
          </a:p>
        </p:txBody>
      </p:sp>
      <p:sp>
        <p:nvSpPr>
          <p:cNvPr id="12" name="TextBox 12"/>
          <p:cNvSpPr txBox="1"/>
          <p:nvPr/>
        </p:nvSpPr>
        <p:spPr>
          <a:xfrm>
            <a:off x="1028700" y="2590800"/>
            <a:ext cx="7835900" cy="7874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TSB implemented runbooks, SOEs, and governance packs enabling weekend Dynamics 365 go-lives with zero downtime.</a:t>
            </a:r>
            <a:endParaRPr lang="en-US" sz="1100"/>
          </a:p>
        </p:txBody>
      </p:sp>
      <p:sp>
        <p:nvSpPr>
          <p:cNvPr id="13" name="TextBox 13"/>
          <p:cNvSpPr txBox="1"/>
          <p:nvPr/>
        </p:nvSpPr>
        <p:spPr>
          <a:xfrm>
            <a:off x="9169400" y="4241800"/>
            <a:ext cx="114300" cy="393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2</a:t>
            </a:r>
            <a:endParaRPr lang="en-US" sz="1100"/>
          </a:p>
        </p:txBody>
      </p:sp>
      <p:sp>
        <p:nvSpPr>
          <p:cNvPr id="14" name="TextBox 14"/>
          <p:cNvSpPr txBox="1"/>
          <p:nvPr/>
        </p:nvSpPr>
        <p:spPr>
          <a:xfrm>
            <a:off x="5308600" y="6159500"/>
            <a:ext cx="7835900" cy="7874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NatWest managed over 2500 changes during a global payments migration with full lifecycle oversight.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t="22000" b="22000"/>
          <a:stretch>
            <a:fillRect/>
          </a:stretch>
        </p:blipFill>
        <p:spPr>
          <a:xfrm>
            <a:off x="6940550" y="1625600"/>
            <a:ext cx="6813550" cy="4209307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1066800" y="3086100"/>
            <a:ext cx="5727700" cy="4572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100" b="1">
                <a:solidFill>
                  <a:srgbClr val="7D79FF"/>
                </a:solidFill>
                <a:latin typeface="Roboto"/>
              </a:rPr>
              <a:t>Change Management Framework</a:t>
            </a:r>
            <a:endParaRPr lang="en-US" sz="1100"/>
          </a:p>
        </p:txBody>
      </p:sp>
      <p:sp>
        <p:nvSpPr>
          <p:cNvPr id="5" name="TextBox 5"/>
          <p:cNvSpPr txBox="1"/>
          <p:nvPr/>
        </p:nvSpPr>
        <p:spPr>
          <a:xfrm>
            <a:off x="1066800" y="3898900"/>
            <a:ext cx="5727700" cy="9652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The framework utilizes ServiceNow, Jira, and Iceflo to manage change processes effectively.</a:t>
            </a: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sp>
        <p:nvSpPr>
          <p:cNvPr id="3" name="AutoShape 3"/>
          <p:cNvSpPr/>
          <p:nvPr/>
        </p:nvSpPr>
        <p:spPr>
          <a:xfrm>
            <a:off x="800100" y="3149600"/>
            <a:ext cx="508000" cy="952500"/>
          </a:xfrm>
          <a:prstGeom prst="roundRect">
            <a:avLst>
              <a:gd name="adj" fmla="val 15000"/>
            </a:avLst>
          </a:prstGeom>
          <a:solidFill>
            <a:srgbClr val="BDBBFF"/>
          </a:solidFill>
          <a:ln w="12700">
            <a:solidFill>
              <a:srgbClr val="443EFF"/>
            </a:solidFill>
          </a:ln>
        </p:spPr>
      </p:sp>
      <p:sp>
        <p:nvSpPr>
          <p:cNvPr id="4" name="AutoShape 4"/>
          <p:cNvSpPr/>
          <p:nvPr/>
        </p:nvSpPr>
        <p:spPr>
          <a:xfrm>
            <a:off x="7226300" y="3149600"/>
            <a:ext cx="508000" cy="952500"/>
          </a:xfrm>
          <a:prstGeom prst="roundRect">
            <a:avLst>
              <a:gd name="adj" fmla="val 15000"/>
            </a:avLst>
          </a:prstGeom>
          <a:solidFill>
            <a:srgbClr val="BDBBFF"/>
          </a:solidFill>
          <a:ln w="12700">
            <a:solidFill>
              <a:srgbClr val="443EFF"/>
            </a:solidFill>
          </a:ln>
        </p:spPr>
      </p:sp>
      <p:sp>
        <p:nvSpPr>
          <p:cNvPr id="5" name="TextBox 5"/>
          <p:cNvSpPr txBox="1"/>
          <p:nvPr/>
        </p:nvSpPr>
        <p:spPr>
          <a:xfrm>
            <a:off x="800100" y="1168400"/>
            <a:ext cx="12585700" cy="1206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4200" b="1">
                <a:solidFill>
                  <a:srgbClr val="7D79FF"/>
                </a:solidFill>
                <a:latin typeface="Roboto"/>
              </a:rPr>
              <a:t>Minimizing Disruption</a:t>
            </a:r>
            <a:endParaRPr lang="en-US" sz="1100"/>
          </a:p>
        </p:txBody>
      </p:sp>
      <p:sp>
        <p:nvSpPr>
          <p:cNvPr id="6" name="TextBox 6"/>
          <p:cNvSpPr txBox="1"/>
          <p:nvPr/>
        </p:nvSpPr>
        <p:spPr>
          <a:xfrm>
            <a:off x="1536700" y="3289300"/>
            <a:ext cx="5397500" cy="596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100" b="1">
                <a:solidFill>
                  <a:srgbClr val="7D79FF"/>
                </a:solidFill>
                <a:latin typeface="Roboto"/>
              </a:rPr>
              <a:t>Anticipating and Mitigating Risks</a:t>
            </a:r>
            <a:endParaRPr lang="en-US" sz="1100"/>
          </a:p>
        </p:txBody>
      </p:sp>
      <p:sp>
        <p:nvSpPr>
          <p:cNvPr id="7" name="TextBox 7"/>
          <p:cNvSpPr txBox="1"/>
          <p:nvPr/>
        </p:nvSpPr>
        <p:spPr>
          <a:xfrm>
            <a:off x="7975600" y="3289300"/>
            <a:ext cx="5397500" cy="596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100" b="1">
                <a:solidFill>
                  <a:srgbClr val="7D79FF"/>
                </a:solidFill>
                <a:latin typeface="Roboto"/>
              </a:rPr>
              <a:t>Ensuring Smooth Change Implementation</a:t>
            </a:r>
            <a:endParaRPr lang="en-US" sz="1100"/>
          </a:p>
        </p:txBody>
      </p:sp>
      <p:sp>
        <p:nvSpPr>
          <p:cNvPr id="8" name="TextBox 8"/>
          <p:cNvSpPr txBox="1"/>
          <p:nvPr/>
        </p:nvSpPr>
        <p:spPr>
          <a:xfrm>
            <a:off x="990600" y="3302000"/>
            <a:ext cx="114300" cy="6350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1</a:t>
            </a:r>
            <a:endParaRPr lang="en-US" sz="1100"/>
          </a:p>
        </p:txBody>
      </p:sp>
      <p:sp>
        <p:nvSpPr>
          <p:cNvPr id="9" name="TextBox 9"/>
          <p:cNvSpPr txBox="1"/>
          <p:nvPr/>
        </p:nvSpPr>
        <p:spPr>
          <a:xfrm>
            <a:off x="1536700" y="4381500"/>
            <a:ext cx="5397500" cy="1917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Pre-empting risk means identifying potential issues early and designing controls to mitigate them effectively.</a:t>
            </a:r>
            <a:endParaRPr lang="en-US" sz="1100"/>
          </a:p>
        </p:txBody>
      </p:sp>
      <p:sp>
        <p:nvSpPr>
          <p:cNvPr id="10" name="TextBox 10"/>
          <p:cNvSpPr txBox="1"/>
          <p:nvPr/>
        </p:nvSpPr>
        <p:spPr>
          <a:xfrm>
            <a:off x="7429500" y="3302000"/>
            <a:ext cx="114300" cy="6350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2</a:t>
            </a:r>
            <a:endParaRPr lang="en-US" sz="1100"/>
          </a:p>
        </p:txBody>
      </p:sp>
      <p:sp>
        <p:nvSpPr>
          <p:cNvPr id="11" name="TextBox 11"/>
          <p:cNvSpPr txBox="1"/>
          <p:nvPr/>
        </p:nvSpPr>
        <p:spPr>
          <a:xfrm>
            <a:off x="7975600" y="4381500"/>
            <a:ext cx="5397500" cy="1917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Empowering teams with runbooks and governance, plus smart decisions and clear communication, ensures disruption-free changes.</a:t>
            </a: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4185900" cy="7975600"/>
          </a:xfrm>
          <a:prstGeom prst="rect">
            <a:avLst/>
          </a:prstGeom>
          <a:solidFill>
            <a:srgbClr val="F8F8FF"/>
          </a:solidFill>
          <a:ln w="12700">
            <a:solidFill>
              <a:srgbClr val="E2E5FF"/>
            </a:solidFill>
          </a:ln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16000" r="16000"/>
          <a:stretch>
            <a:fillRect/>
          </a:stretch>
        </p:blipFill>
        <p:spPr>
          <a:xfrm>
            <a:off x="0" y="0"/>
            <a:ext cx="5308600" cy="7975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6108700" y="2184400"/>
            <a:ext cx="7264400" cy="9271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4200" b="1">
                <a:solidFill>
                  <a:srgbClr val="7D79FF"/>
                </a:solidFill>
                <a:latin typeface="Roboto"/>
              </a:rPr>
              <a:t>Maximizing Impact</a:t>
            </a:r>
            <a:endParaRPr lang="en-US" sz="1100"/>
          </a:p>
        </p:txBody>
      </p:sp>
      <p:sp>
        <p:nvSpPr>
          <p:cNvPr id="5" name="TextBox 5"/>
          <p:cNvSpPr txBox="1"/>
          <p:nvPr/>
        </p:nvSpPr>
        <p:spPr>
          <a:xfrm>
            <a:off x="6337300" y="3708400"/>
            <a:ext cx="7035800" cy="1993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800" b="0">
                <a:solidFill>
                  <a:srgbClr val="676776"/>
                </a:solidFill>
                <a:latin typeface="Roboto"/>
              </a:rPr>
              <a:t>Repeatable, Scalable Release Process : Change acts as a value enabler by supporting stakeholder's trust and service reliability, ensuring agile and legacy systems coexist for sustainable, scalable release processes.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308</Words>
  <Application>Microsoft Macintosh PowerPoint</Application>
  <PresentationFormat>Custom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sai srinivas achuta</cp:lastModifiedBy>
  <cp:revision>2</cp:revision>
  <dcterms:created xsi:type="dcterms:W3CDTF">2006-08-16T00:00:00Z</dcterms:created>
  <dcterms:modified xsi:type="dcterms:W3CDTF">2025-06-03T22:46:40Z</dcterms:modified>
</cp:coreProperties>
</file>