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D7FD6-5FFE-9271-2E96-75491D23D7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89BC27-DAC5-81A1-701D-95B062E1B5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2E3D-886E-69B1-8300-6765B88AD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84D5-3D6A-4DF9-AE34-803ABF832100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EAA7F-73AB-8479-EBB9-B5D4FD62E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068E5-B6B5-ABAB-7769-1300EE134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3770-BF27-4648-8160-46AEB74157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308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D0B7A-42BC-50F6-02ED-920485C2B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4CCFD-A994-66E9-341D-9E946AFBE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80181-E971-7DBF-256E-D8CCA0C3A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84D5-3D6A-4DF9-AE34-803ABF832100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F41A1-E68D-F01D-003B-AF82057FF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2F89E-613F-DB85-E9B3-E5EA79F57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3770-BF27-4648-8160-46AEB74157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7645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1C332D-3B07-8FFE-0A1C-1930E9F645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2ED5CB-8DB2-13CC-B532-5AA07A40E7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2526B-93B3-4B69-20E2-34B62A859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84D5-3D6A-4DF9-AE34-803ABF832100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083BB-E1EC-677B-CDA4-05D9DB083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0442A-39E6-4CC4-C98D-314E1A8AB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3770-BF27-4648-8160-46AEB74157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400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22D81-1602-E708-4AFA-71956C0D4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05974-F6EC-CD25-5A38-47C7651CD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0F18F-EB8A-B3DA-DC74-DA1A77D0A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84D5-3D6A-4DF9-AE34-803ABF832100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00017-8A66-9A7D-D4F6-94C7FB7EF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2459A-37AC-6B44-495C-DDE003AF9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3770-BF27-4648-8160-46AEB74157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6244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E08D7-DA31-E5E7-2083-5C9DD2686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F9CBCF-BE3F-CB03-A9C0-388426B40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96619-E2BB-0171-B311-2E4EBABBA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84D5-3D6A-4DF9-AE34-803ABF832100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6FA2D-3323-A9B9-1235-3038A1EDF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10EF0-3DC6-B782-DA05-02F1FAD3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3770-BF27-4648-8160-46AEB74157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0086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598CE-CC43-1E58-C738-33E638CB0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51DDE-BC6F-0687-EDA0-221DD89BCA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3D7B1B-9D4E-E1D2-67AE-166E1BD12D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5819E-47C9-644F-B737-AEEFBC842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84D5-3D6A-4DF9-AE34-803ABF832100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23AD2-4268-17E2-8762-6229D871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F10AB-5843-AB4D-EAEA-BF89FDFF3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3770-BF27-4648-8160-46AEB74157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4612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06078-DAC1-6BDA-0D3D-600511C3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D10AF9-C402-8503-7C47-E1C99DB8D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93E38-12EC-400E-0A71-C2AEAEDCDC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8585A0-25C8-8B33-18C4-55B0887505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9C9576-0AB5-B481-FA0C-5E9795877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86E6E-DCA3-2650-4921-0138805BB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84D5-3D6A-4DF9-AE34-803ABF832100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8A44A-C39C-A048-0090-0C561CE24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18EE6C-C3C5-1C8E-BF6D-8B9391D4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3770-BF27-4648-8160-46AEB74157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114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FE1CA-B356-61B3-39AB-FE032B304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83840-2594-6EFA-BCFD-237471BC2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84D5-3D6A-4DF9-AE34-803ABF832100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1CEB3-DB28-A9BD-E059-CAF0BE80F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E2E8FB-11BA-3352-EF36-E376E3F89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3770-BF27-4648-8160-46AEB74157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3235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93EE0-56C3-F003-E812-92B1CBCDB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84D5-3D6A-4DF9-AE34-803ABF832100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3667A1-0866-8CF8-86FD-1178DE312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79253D-0757-754A-35BE-873AEF696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3770-BF27-4648-8160-46AEB74157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9339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ABE64-6DFE-7A32-C04B-24EE54180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75251-F715-987D-28E0-049B1D882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B7E32-0680-8F70-0E61-04DF13FD1C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0262DB-CB1B-E089-E54E-48CF10780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84D5-3D6A-4DF9-AE34-803ABF832100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E389EE-67B5-ED26-3D12-9978A4701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9C4C0D-76A9-92B9-D646-15F7D8959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3770-BF27-4648-8160-46AEB74157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5564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9A2A6-315F-F8F2-4A71-084D86B03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841F4B-276E-E7E3-1A6A-52004F2F07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DFB50C-A913-348A-7640-DE50F1CE8A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B5439E-77A5-3917-6B1C-084A7F3E3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84D5-3D6A-4DF9-AE34-803ABF832100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15212-B214-C47E-C0A7-B6B3C8435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35993-6269-961B-7C0F-3ACEE9040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3770-BF27-4648-8160-46AEB74157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86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BEF701-BC2F-4337-06A0-C4C035345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C3B789-656E-77D6-C305-377BE9C99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FAD6C-F7BB-E8FB-79E3-AF01206D66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E84D5-3D6A-4DF9-AE34-803ABF832100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CCABA-5331-F8A9-8B82-FEF09B83D7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DCD79-4074-AB89-08FE-39AF64DA8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C3770-BF27-4648-8160-46AEB74157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6443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2AA80-783C-A362-350C-453917D332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Loan Management System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32727D-BD0F-B926-0326-D55E526078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 SAYANEE PRAMANICK</a:t>
            </a:r>
          </a:p>
          <a:p>
            <a:r>
              <a:rPr lang="en-US" dirty="0"/>
              <a:t>ON 17</a:t>
            </a:r>
            <a:r>
              <a:rPr lang="en-US" baseline="30000" dirty="0"/>
              <a:t>TH</a:t>
            </a:r>
            <a:r>
              <a:rPr lang="en-US" dirty="0"/>
              <a:t> OCTOBER 2025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3734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691DC-BA2F-084E-D354-0C327FA70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661"/>
            <a:ext cx="10515600" cy="462377"/>
          </a:xfrm>
        </p:spPr>
        <p:txBody>
          <a:bodyPr>
            <a:noAutofit/>
          </a:bodyPr>
          <a:lstStyle/>
          <a:p>
            <a:r>
              <a:rPr lang="en-IN" sz="2000" b="1" i="1" u="sng" dirty="0">
                <a:latin typeface="+mn-lt"/>
              </a:rPr>
              <a:t>Technical</a:t>
            </a:r>
            <a:r>
              <a:rPr lang="en-IN" sz="2000" b="1" i="1" u="sng" dirty="0"/>
              <a:t> </a:t>
            </a:r>
            <a:r>
              <a:rPr lang="en-IN" sz="2000" b="1" i="1" u="sng" dirty="0">
                <a:latin typeface="+mn-lt"/>
              </a:rPr>
              <a:t>Resources</a:t>
            </a:r>
            <a:br>
              <a:rPr lang="en-IN" sz="2000" b="1" i="1" u="sng" dirty="0"/>
            </a:br>
            <a:endParaRPr lang="en-IN" sz="2000" b="1" i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859A1-F94D-94D0-0ECE-944B26E33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4522"/>
            <a:ext cx="10273748" cy="5396948"/>
          </a:xfrm>
        </p:spPr>
        <p:txBody>
          <a:bodyPr>
            <a:normAutofit/>
          </a:bodyPr>
          <a:lstStyle/>
          <a:p>
            <a:r>
              <a:rPr lang="en-US" sz="1800" dirty="0"/>
              <a:t>Hardware</a:t>
            </a:r>
          </a:p>
          <a:p>
            <a:pPr marL="0" indent="0">
              <a:buNone/>
            </a:pPr>
            <a:r>
              <a:rPr lang="en-US" sz="1800" dirty="0"/>
              <a:t>Servers or cloud infrastructure for hosting</a:t>
            </a:r>
          </a:p>
          <a:p>
            <a:pPr marL="0" indent="0">
              <a:buNone/>
            </a:pPr>
            <a:r>
              <a:rPr lang="en-IN" sz="1800" dirty="0"/>
              <a:t>Developer workstations/laptops</a:t>
            </a:r>
          </a:p>
          <a:p>
            <a:pPr marL="0" indent="0">
              <a:buNone/>
            </a:pPr>
            <a:r>
              <a:rPr lang="en-IN" sz="1800" dirty="0"/>
              <a:t>Backup storage devices</a:t>
            </a:r>
            <a:endParaRPr lang="en-US" sz="1800" dirty="0"/>
          </a:p>
          <a:p>
            <a:r>
              <a:rPr lang="en-US" sz="1800" dirty="0"/>
              <a:t>Software &amp; Tools</a:t>
            </a:r>
          </a:p>
          <a:p>
            <a:pPr marL="0" indent="0">
              <a:buNone/>
            </a:pPr>
            <a:r>
              <a:rPr lang="en-IN" sz="1800" dirty="0"/>
              <a:t>Programming Languages: Python / Java / .NET</a:t>
            </a:r>
          </a:p>
          <a:p>
            <a:pPr marL="0" indent="0">
              <a:buNone/>
            </a:pPr>
            <a:r>
              <a:rPr lang="en-IN" sz="1800" dirty="0"/>
              <a:t>Database: MySQL / Oracle / PostgreSQL</a:t>
            </a:r>
          </a:p>
          <a:p>
            <a:pPr marL="0" indent="0">
              <a:buNone/>
            </a:pPr>
            <a:r>
              <a:rPr lang="en-US" sz="1800" dirty="0"/>
              <a:t>Front-end Tools: HTML, CSS, JavaScript, React</a:t>
            </a:r>
          </a:p>
          <a:p>
            <a:pPr marL="0" indent="0">
              <a:buNone/>
            </a:pPr>
            <a:r>
              <a:rPr lang="en-US" sz="1800" dirty="0"/>
              <a:t>Reporting Tools: Power BI / Tableau / Excel</a:t>
            </a:r>
          </a:p>
          <a:p>
            <a:pPr marL="0" indent="0">
              <a:buNone/>
            </a:pPr>
            <a:r>
              <a:rPr lang="en-IN" sz="1800" dirty="0"/>
              <a:t>Project Management: Jira / Trello</a:t>
            </a:r>
          </a:p>
          <a:p>
            <a:pPr marL="0" indent="0">
              <a:buNone/>
            </a:pPr>
            <a:r>
              <a:rPr lang="en-IN" sz="1800" dirty="0"/>
              <a:t>Version Control: Git / GitHub</a:t>
            </a:r>
          </a:p>
          <a:p>
            <a:pPr marL="0" indent="0">
              <a:buNone/>
            </a:pPr>
            <a:r>
              <a:rPr lang="en-IN" sz="1800" b="1" i="1" u="sng" dirty="0"/>
              <a:t>Time</a:t>
            </a:r>
          </a:p>
          <a:p>
            <a:r>
              <a:rPr lang="en-US" sz="1800" dirty="0"/>
              <a:t>Implementation to be completed within </a:t>
            </a:r>
            <a:r>
              <a:rPr lang="en-US" sz="1800" b="1" dirty="0"/>
              <a:t>8 months.</a:t>
            </a:r>
          </a:p>
        </p:txBody>
      </p:sp>
    </p:spTree>
    <p:extLst>
      <p:ext uri="{BB962C8B-B14F-4D97-AF65-F5344CB8AC3E}">
        <p14:creationId xmlns:p14="http://schemas.microsoft.com/office/powerpoint/2010/main" val="3520288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5599A-FC71-FA1C-06FA-45AF8DDC3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1215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2200" b="1" i="1" u="sng" dirty="0">
                <a:latin typeface="+mn-lt"/>
              </a:rPr>
              <a:t>Budget</a:t>
            </a:r>
            <a:br>
              <a:rPr lang="en-US" sz="2000" b="1" i="1" u="sng" dirty="0">
                <a:latin typeface="+mn-lt"/>
              </a:rPr>
            </a:br>
            <a:r>
              <a:rPr lang="en-US" sz="2000" dirty="0">
                <a:latin typeface="+mn-lt"/>
              </a:rPr>
              <a:t>Covers </a:t>
            </a:r>
            <a:r>
              <a:rPr lang="en-US" sz="2000" b="1" dirty="0">
                <a:latin typeface="+mn-lt"/>
              </a:rPr>
              <a:t>hardware, software, training, and services</a:t>
            </a:r>
            <a:r>
              <a:rPr lang="en-US" sz="2000" dirty="0">
                <a:latin typeface="+mn-lt"/>
              </a:rPr>
              <a:t>.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Total estimated cost not to exceed </a:t>
            </a:r>
            <a:r>
              <a:rPr lang="en-US" sz="2000" b="1" dirty="0">
                <a:latin typeface="+mn-lt"/>
              </a:rPr>
              <a:t>Rs. 1,00,000</a:t>
            </a:r>
            <a:r>
              <a:rPr lang="en-US" sz="2000" dirty="0">
                <a:latin typeface="+mn-lt"/>
              </a:rPr>
              <a:t>.</a:t>
            </a:r>
            <a:br>
              <a:rPr lang="en-IN" sz="2000" dirty="0">
                <a:latin typeface="+mn-lt"/>
              </a:rPr>
            </a:br>
            <a:endParaRPr lang="en-IN" sz="2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5856D-9890-9615-2D62-BE010B1AE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8373"/>
            <a:ext cx="10711070" cy="4278589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IN" sz="2000" b="1" i="1" u="sng" dirty="0"/>
              <a:t>Other Resources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Third-party software evaluation, site visits, and Dataquest reports.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Additional expenses not to exceed Rs. 5,00,000.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929163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3102A-96FD-0436-93A2-CD74DDA0A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/>
          </a:bodyPr>
          <a:lstStyle/>
          <a:p>
            <a:r>
              <a:rPr lang="en-IN" sz="2000" b="1" i="1" u="sng" dirty="0"/>
              <a:t>Risks and Dependencies: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1D385-5151-6EAA-E9D3-BB520A2CB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487"/>
            <a:ext cx="10515600" cy="5113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i="1" dirty="0"/>
              <a:t>Risks</a:t>
            </a:r>
          </a:p>
          <a:p>
            <a:r>
              <a:rPr lang="en-IN" sz="1800" b="1" i="1" dirty="0"/>
              <a:t>Requirement risk</a:t>
            </a:r>
          </a:p>
          <a:p>
            <a:pPr marL="0" indent="0">
              <a:buNone/>
            </a:pPr>
            <a:r>
              <a:rPr lang="en-US" sz="1800" dirty="0"/>
              <a:t>Incomplete or unclear requirements may lead to rework or project delays.</a:t>
            </a:r>
          </a:p>
          <a:p>
            <a:pPr marL="0" indent="0">
              <a:buNone/>
            </a:pPr>
            <a:r>
              <a:rPr lang="en-US" sz="1800" dirty="0"/>
              <a:t>Mitigation strategy: Conduct detailed requirement workshops and get formal sign-off from stakeholders.</a:t>
            </a:r>
          </a:p>
          <a:p>
            <a:r>
              <a:rPr lang="en-IN" sz="1800" b="1" i="1" dirty="0"/>
              <a:t>Technical Risk</a:t>
            </a:r>
          </a:p>
          <a:p>
            <a:pPr marL="0" indent="0">
              <a:buNone/>
            </a:pPr>
            <a:r>
              <a:rPr lang="en-US" sz="1800" dirty="0"/>
              <a:t>Integration issues between modules or with third-party systems.</a:t>
            </a:r>
          </a:p>
          <a:p>
            <a:pPr marL="0" indent="0">
              <a:buNone/>
            </a:pPr>
            <a:r>
              <a:rPr lang="en-US" sz="1800" dirty="0"/>
              <a:t>Mitigation strategy: Perform early integration testing and use standardized APIs.</a:t>
            </a:r>
          </a:p>
          <a:p>
            <a:r>
              <a:rPr lang="en-IN" sz="1800" b="1" i="1" dirty="0"/>
              <a:t>Schedule Risk</a:t>
            </a:r>
          </a:p>
          <a:p>
            <a:pPr marL="0" indent="0">
              <a:buNone/>
            </a:pPr>
            <a:r>
              <a:rPr lang="en-US" sz="1800" dirty="0"/>
              <a:t>Delays in development, testing, or deployment due to dependency on resources.</a:t>
            </a:r>
          </a:p>
          <a:p>
            <a:pPr marL="0" indent="0">
              <a:buNone/>
            </a:pPr>
            <a:r>
              <a:rPr lang="en-US" sz="1800" dirty="0"/>
              <a:t>Mitigation strategy: Create realistic timelines and track progress through weekly reviews.</a:t>
            </a:r>
          </a:p>
          <a:p>
            <a:r>
              <a:rPr lang="en-IN" sz="1800" b="1" i="1" dirty="0"/>
              <a:t>Resource Risk</a:t>
            </a:r>
            <a:endParaRPr lang="en-US" sz="1800" b="1" i="1" dirty="0"/>
          </a:p>
          <a:p>
            <a:pPr marL="0" indent="0">
              <a:buNone/>
            </a:pPr>
            <a:r>
              <a:rPr lang="en-US" sz="1800" dirty="0"/>
              <a:t>Create realistic timelines and track progress through weekly reviews.</a:t>
            </a:r>
            <a:endParaRPr lang="en-IN" sz="1800" dirty="0"/>
          </a:p>
          <a:p>
            <a:pPr marL="0" indent="0">
              <a:buNone/>
            </a:pPr>
            <a:r>
              <a:rPr lang="en-US" sz="1800" dirty="0"/>
              <a:t>Mitigation strategy: Cross-train team members and maintain backup resources.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345140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37DD7-4725-652B-1465-0255734A8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7990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IN" sz="1800" b="1" i="1" dirty="0">
                <a:latin typeface="+mn-lt"/>
              </a:rPr>
              <a:t>Security Risk</a:t>
            </a:r>
            <a:br>
              <a:rPr lang="en-IN" sz="1800" b="1" i="1" dirty="0">
                <a:latin typeface="+mn-lt"/>
              </a:rPr>
            </a:br>
            <a:r>
              <a:rPr lang="en-US" sz="1800" dirty="0">
                <a:latin typeface="+mn-lt"/>
              </a:rPr>
              <a:t>Unauthorized access or data breach of loan/customer information.</a:t>
            </a:r>
            <a:br>
              <a:rPr lang="en-US" sz="1800" dirty="0">
                <a:latin typeface="+mn-lt"/>
              </a:rPr>
            </a:br>
            <a:r>
              <a:rPr lang="en-IN" sz="1800" dirty="0">
                <a:latin typeface="+mn-lt"/>
              </a:rPr>
              <a:t>Mitigation Strategy: </a:t>
            </a:r>
            <a:r>
              <a:rPr lang="en-US" sz="1800" dirty="0">
                <a:latin typeface="+mn-lt"/>
              </a:rPr>
              <a:t>Implement role-based access control, encryption, and regular audits.</a:t>
            </a:r>
            <a:br>
              <a:rPr lang="en-US" sz="1800" dirty="0">
                <a:latin typeface="+mn-lt"/>
              </a:rPr>
            </a:br>
            <a:r>
              <a:rPr lang="en-IN" sz="1800" b="1" i="1" dirty="0">
                <a:latin typeface="+mn-lt"/>
              </a:rPr>
              <a:t>Financial Risk</a:t>
            </a:r>
            <a:br>
              <a:rPr lang="en-IN" sz="1800" b="1" i="1" dirty="0">
                <a:latin typeface="+mn-lt"/>
              </a:rPr>
            </a:br>
            <a:r>
              <a:rPr lang="en-US" sz="1800" dirty="0">
                <a:latin typeface="+mn-lt"/>
              </a:rPr>
              <a:t>Budget overruns due to unforeseen expenses or tool requirements.</a:t>
            </a:r>
            <a:br>
              <a:rPr lang="en-US" sz="1800" dirty="0">
                <a:latin typeface="+mn-lt"/>
              </a:rPr>
            </a:br>
            <a:r>
              <a:rPr lang="en-IN" sz="1800" dirty="0">
                <a:latin typeface="+mn-lt"/>
              </a:rPr>
              <a:t>Mitigation Strategy: </a:t>
            </a:r>
            <a:r>
              <a:rPr lang="en-US" sz="1800" dirty="0">
                <a:latin typeface="+mn-lt"/>
              </a:rPr>
              <a:t>Maintain a contingency fund and track expenditures closely.</a:t>
            </a:r>
            <a:br>
              <a:rPr lang="en-US" sz="1800" dirty="0"/>
            </a:br>
            <a:endParaRPr lang="en-IN" sz="1800" b="1" i="1" u="sng" dirty="0">
              <a:latin typeface="+mn-lt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F57B39D-AEE5-2AA9-37CB-8722452E92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66956"/>
            <a:ext cx="10919792" cy="2722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1600" b="1" i="1" dirty="0"/>
              <a:t>Dependencies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0" b="1" dirty="0"/>
              <a:t>Availability of client and ITS team members</a:t>
            </a:r>
            <a:r>
              <a:rPr lang="en-US" sz="1600" dirty="0"/>
              <a:t> for requirement gathering and user acceptance testing (UAT).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0" b="1" dirty="0"/>
              <a:t>Timely procurement</a:t>
            </a:r>
            <a:r>
              <a:rPr lang="en-US" sz="1600" dirty="0"/>
              <a:t> of required hardware, software, and licenses.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0" b="1" dirty="0"/>
              <a:t>Third-party software integrations</a:t>
            </a:r>
            <a:r>
              <a:rPr lang="en-US" sz="1600" dirty="0"/>
              <a:t> (e.g., credit check APIs or payment gateways).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0" b="1" dirty="0"/>
              <a:t>Management approval</a:t>
            </a:r>
            <a:r>
              <a:rPr lang="en-US" sz="1600" dirty="0"/>
              <a:t> for project budget and timeline.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0" b="1" dirty="0"/>
              <a:t>Data migration</a:t>
            </a:r>
            <a:r>
              <a:rPr lang="en-US" sz="1600" dirty="0"/>
              <a:t> from legacy systems to the new Loan Management System.</a:t>
            </a:r>
            <a:endParaRPr lang="en-IN" sz="1600" b="1" i="1" dirty="0"/>
          </a:p>
          <a:p>
            <a:pPr marL="0" lvl="0" indent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6825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2389E-3291-3F0D-3EF6-CB8A91C01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2209"/>
            <a:ext cx="10515600" cy="847241"/>
          </a:xfrm>
        </p:spPr>
        <p:txBody>
          <a:bodyPr>
            <a:normAutofit/>
          </a:bodyPr>
          <a:lstStyle/>
          <a:p>
            <a:r>
              <a:rPr lang="en-US" sz="1800" b="1" i="1" dirty="0"/>
              <a:t>I</a:t>
            </a:r>
            <a:r>
              <a:rPr lang="en-IN" sz="1800" b="1" i="1" dirty="0"/>
              <a:t>NTRODUCTION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7ACCE36-839C-C15C-1751-DAE16D2E65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46837" y="2541482"/>
            <a:ext cx="8139088" cy="2057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 Loan Management System (LMS) is software that automates the loan lifecycle —</a:t>
            </a:r>
          </a:p>
          <a:p>
            <a:pPr marL="0" indent="0" algn="just" eaLnBrk="0" fontAlgn="base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/>
              <a:t>   f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rom application to disbursement and repayment.</a:t>
            </a:r>
          </a:p>
          <a:p>
            <a:pPr eaLnBrk="0" fontAlgn="base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It helps banks and financial institutions manage customer loan requests efficiently.</a:t>
            </a:r>
          </a:p>
        </p:txBody>
      </p:sp>
    </p:spTree>
    <p:extLst>
      <p:ext uri="{BB962C8B-B14F-4D97-AF65-F5344CB8AC3E}">
        <p14:creationId xmlns:p14="http://schemas.microsoft.com/office/powerpoint/2010/main" val="3941252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57286-437E-6D9D-31F1-CC0B64FC7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9458"/>
          </a:xfrm>
        </p:spPr>
        <p:txBody>
          <a:bodyPr>
            <a:normAutofit/>
          </a:bodyPr>
          <a:lstStyle/>
          <a:p>
            <a:r>
              <a:rPr lang="en-IN" sz="2000" b="1" i="1" u="sng" dirty="0"/>
              <a:t>Situation/Problem/Opportunity: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63FF8-AF7C-4412-5CC1-9AC752532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4096"/>
            <a:ext cx="10515600" cy="552877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800" b="1" i="1" dirty="0"/>
              <a:t>Situation: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800" dirty="0"/>
              <a:t>Financial institutions and organizations receive numerous loan applications daily. Traditionally, these processes are handled manually — from collecting applications and verifying documents to approval and repayment tracking. This leads to inefficiencies and data inconsistencies.</a:t>
            </a:r>
          </a:p>
          <a:p>
            <a:pPr marL="0" indent="0">
              <a:buNone/>
            </a:pPr>
            <a:r>
              <a:rPr lang="en-US" sz="1800" b="1" i="1" dirty="0"/>
              <a:t>Problem:</a:t>
            </a:r>
            <a:endParaRPr lang="en-US" sz="1800" i="1" dirty="0"/>
          </a:p>
          <a:p>
            <a:r>
              <a:rPr lang="en-US" sz="1800" dirty="0"/>
              <a:t>Manual loan processing consumes significant time and resources.</a:t>
            </a:r>
          </a:p>
          <a:p>
            <a:r>
              <a:rPr lang="en-US" sz="1800" dirty="0"/>
              <a:t>High chances of human error in calculations and approvals.</a:t>
            </a:r>
          </a:p>
          <a:p>
            <a:r>
              <a:rPr lang="en-US" sz="1800" dirty="0"/>
              <a:t>Difficulty in tracking loan statuses and repayments.</a:t>
            </a:r>
          </a:p>
          <a:p>
            <a:r>
              <a:rPr lang="en-US" sz="1800" dirty="0"/>
              <a:t>Lack of centralized data management and real-time reporting.</a:t>
            </a:r>
          </a:p>
          <a:p>
            <a:r>
              <a:rPr lang="en-US" sz="1800" dirty="0"/>
              <a:t>Limited transparency between departments and customers.</a:t>
            </a:r>
          </a:p>
          <a:p>
            <a:pPr marL="0" indent="0">
              <a:buNone/>
            </a:pPr>
            <a:r>
              <a:rPr lang="en-US" sz="1800" b="1" i="1" dirty="0"/>
              <a:t>Opportunity:</a:t>
            </a:r>
            <a:endParaRPr lang="en-US" sz="1800" i="1" dirty="0"/>
          </a:p>
          <a:p>
            <a:r>
              <a:rPr lang="en-US" sz="1800" dirty="0"/>
              <a:t>Automate the complete loan lifecycle using a centralized Loan Management System.</a:t>
            </a:r>
          </a:p>
          <a:p>
            <a:r>
              <a:rPr lang="en-US" sz="1800" dirty="0"/>
              <a:t>Improve accuracy, speed, and efficiency in loan operations.</a:t>
            </a:r>
          </a:p>
          <a:p>
            <a:r>
              <a:rPr lang="en-US" sz="1800" dirty="0"/>
              <a:t>Enable quick decision-making through real-time dashboards and reports.</a:t>
            </a:r>
          </a:p>
          <a:p>
            <a:r>
              <a:rPr lang="en-US" sz="1800" dirty="0"/>
              <a:t>Enhance customer satisfaction by providing faster loan processing and status updates.</a:t>
            </a:r>
          </a:p>
          <a:p>
            <a:r>
              <a:rPr lang="en-US" sz="1800" dirty="0"/>
              <a:t>Ensure compliance and audit readiness with secure and traceable digital records.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 algn="just">
              <a:lnSpc>
                <a:spcPct val="150000"/>
              </a:lnSpc>
              <a:buNone/>
            </a:pPr>
            <a:endParaRPr lang="en-IN" sz="1800" b="1" i="1" dirty="0"/>
          </a:p>
        </p:txBody>
      </p:sp>
    </p:spTree>
    <p:extLst>
      <p:ext uri="{BB962C8B-B14F-4D97-AF65-F5344CB8AC3E}">
        <p14:creationId xmlns:p14="http://schemas.microsoft.com/office/powerpoint/2010/main" val="4027383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E382-790D-46DE-FD53-F08559EC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rmAutofit/>
          </a:bodyPr>
          <a:lstStyle/>
          <a:p>
            <a:r>
              <a:rPr lang="en-IN" sz="2000" b="1" i="1" u="sng" dirty="0"/>
              <a:t>Purpose Statement (Goals):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3DEDC-E9D3-92F9-9AFF-903969527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3609"/>
            <a:ext cx="10515600" cy="513335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1800" b="1" i="1" dirty="0"/>
              <a:t>Purpose: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800" dirty="0"/>
              <a:t>The purpose of the Loan Management System is to </a:t>
            </a:r>
            <a:r>
              <a:rPr lang="en-US" sz="1800" b="1" dirty="0"/>
              <a:t>automate and streamline the end-to-end loan process</a:t>
            </a:r>
            <a:r>
              <a:rPr lang="en-US" sz="1800" dirty="0"/>
              <a:t> — from loan application to disbursement and repayment — ensuring efficiency, accuracy, and transparency in loan management operations.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1800" b="1" i="1" dirty="0"/>
              <a:t>Goals: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To reduce manual effort and processing time through automation.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To centralize customer and loan data for easier access and management.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To ensure accurate calculation of EMIs, interests, and repayments.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To provide timely and data-driven loan approval decisions.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To generate analytical and financial reports for better decision-making.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To enhance transparency and customer satisfaction through system-driven tracking and notifications.</a:t>
            </a:r>
            <a:endParaRPr lang="en-IN" sz="1800" b="1" i="1" dirty="0"/>
          </a:p>
          <a:p>
            <a:pPr marL="0" indent="0">
              <a:buNone/>
            </a:pPr>
            <a:endParaRPr lang="en-IN" sz="1800" b="1" i="1" dirty="0"/>
          </a:p>
        </p:txBody>
      </p:sp>
    </p:spTree>
    <p:extLst>
      <p:ext uri="{BB962C8B-B14F-4D97-AF65-F5344CB8AC3E}">
        <p14:creationId xmlns:p14="http://schemas.microsoft.com/office/powerpoint/2010/main" val="3023722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6A474-4BE3-E76B-85D0-82BAEFFAB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8545"/>
          </a:xfrm>
        </p:spPr>
        <p:txBody>
          <a:bodyPr>
            <a:normAutofit/>
          </a:bodyPr>
          <a:lstStyle/>
          <a:p>
            <a:r>
              <a:rPr lang="en-IN" sz="2000" b="1" i="1" u="sng" dirty="0"/>
              <a:t>Project Objectives: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C3F5CDD-571F-AABE-D5CF-6B2E78BCBE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37695" y="1231305"/>
            <a:ext cx="9797234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Automation:</a:t>
            </a:r>
            <a:endParaRPr kumimoji="0" lang="en-US" altLang="en-US" sz="1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To automate the process of loan application, verification, approval, and repayment tracking.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Centralized Data Management:</a:t>
            </a:r>
            <a:endParaRPr kumimoji="0" lang="en-US" altLang="en-US" sz="1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To maintain a unified database containing all customer, loan, and payment details.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Accuracy and Transparency:</a:t>
            </a:r>
            <a:endParaRPr kumimoji="0" lang="en-US" altLang="en-US" sz="1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To ensure accurate EMI and interest calculations, reducing the scope for human error.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Reporting and Analytics:</a:t>
            </a:r>
            <a:endParaRPr kumimoji="0" lang="en-US" altLang="en-US" sz="1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To generate comprehensive reports on loan applications, disbursements, and repayments for management analysis.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User Access and Security:</a:t>
            </a:r>
            <a:endParaRPr kumimoji="0" lang="en-US" altLang="en-US" sz="1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To implement secure login and role-based access control for different stakeholders.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Customer Satisfaction:</a:t>
            </a:r>
            <a:endParaRPr kumimoji="0" lang="en-US" altLang="en-US" sz="1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To improve customer experience through faster processing and better communication.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Regulatory Compliance:</a:t>
            </a:r>
            <a:endParaRPr kumimoji="0" lang="en-US" altLang="en-US" sz="1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To maintain audit trails and ensure compliance with financial regulations and policies.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913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1F774-F515-CCDD-8593-A61F6F9E5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583"/>
            <a:ext cx="10515600" cy="667427"/>
          </a:xfrm>
        </p:spPr>
        <p:txBody>
          <a:bodyPr>
            <a:normAutofit/>
          </a:bodyPr>
          <a:lstStyle/>
          <a:p>
            <a:r>
              <a:rPr lang="en-IN" sz="2000" b="1" i="1" u="sng" dirty="0"/>
              <a:t>Success Criteria: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726ED9C-00FF-567B-390D-DA453A61BF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619069"/>
            <a:ext cx="8032776" cy="6091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Operational Efficiency:</a:t>
            </a:r>
            <a:endParaRPr kumimoji="0" lang="en-US" altLang="en-US" sz="1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Reduction in loan processing time by at least 50%.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Smooth end-to-end automation of loan workflow (application → approval → disbursement → repayment).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Accuracy &amp; Reliability:</a:t>
            </a:r>
            <a:endParaRPr kumimoji="0" lang="en-US" altLang="en-US" sz="1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100% accurate EMI and interest calculations.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Minimal data entry errors due to system validation and automation.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User Adoption:</a:t>
            </a:r>
            <a:endParaRPr kumimoji="0" lang="en-US" altLang="en-US" sz="1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Positive feedback from employees and customers using the system.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At least 90% of loan applications processed through the system within 3 months of deployment.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Data Management &amp; Reporting: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All loan-related data centralized and easily retrievable.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Real-time reporting and analytics available to management.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Compliance &amp; Security: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Adherence to organizational and financial data protection policies.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Successful completion of security and audit checks.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Customer Satisfaction: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Faster response times and improved transparency.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Increase in customer trust and service satisfaction scores.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15441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844F4-ECEA-07C4-253E-B0128B80B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808" y="188843"/>
            <a:ext cx="10515600" cy="93427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IN" sz="2000" b="1" i="1" u="sng" dirty="0"/>
              <a:t>Methods/Approach:</a:t>
            </a:r>
            <a:br>
              <a:rPr lang="en-IN" sz="2000" b="1" i="1" u="sng" dirty="0"/>
            </a:br>
            <a:r>
              <a:rPr lang="en-US" sz="1800" dirty="0"/>
              <a:t>The Loan Management System project follows a systematic and structured approach to ensure successful development, testing, and implementation.</a:t>
            </a:r>
            <a:endParaRPr lang="en-IN" sz="1800" b="1" i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ECA98-2309-4DBD-4A8B-A14F2ED3A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660"/>
            <a:ext cx="10515600" cy="512859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N" sz="1600" b="1" i="1" dirty="0"/>
              <a:t>Requirement Analysis</a:t>
            </a:r>
          </a:p>
          <a:p>
            <a:pPr algn="just">
              <a:lnSpc>
                <a:spcPct val="100000"/>
              </a:lnSpc>
            </a:pPr>
            <a:r>
              <a:rPr lang="en-US" sz="1600" dirty="0"/>
              <a:t>Collect system requirements through discussions with stakeholders (HR, Accounts, Loan Officers).</a:t>
            </a:r>
          </a:p>
          <a:p>
            <a:pPr algn="just">
              <a:lnSpc>
                <a:spcPct val="100000"/>
              </a:lnSpc>
            </a:pPr>
            <a:r>
              <a:rPr lang="en-US" sz="1600" dirty="0"/>
              <a:t>Identify functional requirements (loan application, approval, disbursement, reporting) and non-functional requirements (security, performance, usability).</a:t>
            </a:r>
          </a:p>
          <a:p>
            <a:pPr algn="just">
              <a:lnSpc>
                <a:spcPct val="100000"/>
              </a:lnSpc>
            </a:pPr>
            <a:r>
              <a:rPr lang="en-US" sz="1600" dirty="0"/>
              <a:t>Document all requirements clearly in the Software Requirements Specification (SRS).</a:t>
            </a:r>
            <a:endParaRPr lang="en-IN" sz="1600" dirty="0"/>
          </a:p>
          <a:p>
            <a:pPr marL="0" indent="0">
              <a:lnSpc>
                <a:spcPct val="100000"/>
              </a:lnSpc>
              <a:buNone/>
            </a:pPr>
            <a:r>
              <a:rPr lang="en-IN" sz="1600" b="1" i="1" dirty="0"/>
              <a:t>System Design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Design the system architecture based on three-tier architecture (Presentation, Business Logic, and Data Layer).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Create UML diagrams (Use Case, DFD, Class Diagram, ER Diagram).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Design database schema for managing customers, loans, and transactions.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Prepare user interface prototypes and workflow diagrams.</a:t>
            </a:r>
            <a:endParaRPr lang="en-IN" sz="1600" dirty="0"/>
          </a:p>
          <a:p>
            <a:pPr marL="0" indent="0">
              <a:lnSpc>
                <a:spcPct val="100000"/>
              </a:lnSpc>
              <a:buNone/>
            </a:pPr>
            <a:r>
              <a:rPr lang="en-IN" sz="1600" b="1" i="1" dirty="0"/>
              <a:t>Implementation (Coding)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Develop the front-end using </a:t>
            </a:r>
            <a:r>
              <a:rPr lang="en-US" sz="1600" b="1" dirty="0"/>
              <a:t>HTML, CSS, JavaScript (or React)</a:t>
            </a:r>
            <a:r>
              <a:rPr lang="en-US" sz="1600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Build the back-end using </a:t>
            </a:r>
            <a:r>
              <a:rPr lang="en-US" sz="1600" b="1" dirty="0"/>
              <a:t>Python / Java / .NET</a:t>
            </a:r>
            <a:r>
              <a:rPr lang="en-US" sz="1600" dirty="0"/>
              <a:t>, integrated with </a:t>
            </a:r>
            <a:r>
              <a:rPr lang="en-US" sz="1600" b="1" dirty="0"/>
              <a:t>MySQL / PostgreSQL</a:t>
            </a:r>
            <a:r>
              <a:rPr lang="en-US" sz="1600" dirty="0"/>
              <a:t> database.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Implement business logic for loan processing, EMI calculation, and approval workflows.</a:t>
            </a:r>
            <a:endParaRPr lang="en-IN" sz="1600" dirty="0"/>
          </a:p>
          <a:p>
            <a:pPr marL="342900" indent="-342900">
              <a:buFont typeface="+mj-lt"/>
              <a:buAutoNum type="arabicPeriod"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7147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D8E15-EBFD-61C6-6CEC-CEC76E748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IN" sz="2000" b="1" i="1" u="sng" dirty="0"/>
              <a:t>Methods/Approach:</a:t>
            </a:r>
            <a:br>
              <a:rPr lang="en-IN" sz="2000" b="1" i="1" u="sng" dirty="0"/>
            </a:br>
            <a:r>
              <a:rPr lang="en-US" sz="2000" dirty="0"/>
              <a:t>The Loan Management System project follows a systematic and structured approach to ensure successful development, testing, and implementation.</a:t>
            </a:r>
            <a:endParaRPr lang="en-IN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5E87A-C183-3020-E5F7-542BDF7AD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440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1800" b="1" i="1" dirty="0"/>
              <a:t>Testing</a:t>
            </a:r>
          </a:p>
          <a:p>
            <a:r>
              <a:rPr lang="en-US" sz="1800" dirty="0"/>
              <a:t>Conduct unit testing, integration testing, and user acceptance testing (UAT).</a:t>
            </a:r>
          </a:p>
          <a:p>
            <a:r>
              <a:rPr lang="en-US" sz="1800" dirty="0"/>
              <a:t>Verify system performance, data accuracy, and usability.</a:t>
            </a:r>
            <a:endParaRPr lang="en-IN" sz="1800" dirty="0"/>
          </a:p>
          <a:p>
            <a:pPr marL="0" indent="0">
              <a:buNone/>
            </a:pPr>
            <a:r>
              <a:rPr lang="en-IN" sz="1800" b="1" i="1" dirty="0"/>
              <a:t>Deployment</a:t>
            </a:r>
          </a:p>
          <a:p>
            <a:r>
              <a:rPr lang="en-US" sz="1800" dirty="0"/>
              <a:t>Deploy the system on a secure web server or cloud environment.</a:t>
            </a:r>
          </a:p>
          <a:p>
            <a:r>
              <a:rPr lang="en-US" sz="1800" dirty="0"/>
              <a:t>Provide role-based access for admin, HR, and customer modules.</a:t>
            </a:r>
            <a:endParaRPr lang="en-IN" sz="1800" dirty="0"/>
          </a:p>
          <a:p>
            <a:pPr marL="0" indent="0">
              <a:buNone/>
            </a:pPr>
            <a:r>
              <a:rPr lang="en-IN" sz="1800" b="1" i="1" dirty="0"/>
              <a:t>Maintenance</a:t>
            </a:r>
          </a:p>
          <a:p>
            <a:r>
              <a:rPr lang="en-US" sz="1800" dirty="0"/>
              <a:t>Perform regular updates, bug fixes, and performance monitoring.</a:t>
            </a:r>
          </a:p>
          <a:p>
            <a:r>
              <a:rPr lang="en-US" sz="1800" dirty="0"/>
              <a:t>Gather user feedback for continuous improvement.</a:t>
            </a:r>
            <a:endParaRPr lang="en-IN" sz="1800" b="1" i="1" dirty="0"/>
          </a:p>
          <a:p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114226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D189C-E401-18C6-0ABD-520CED147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7691"/>
          </a:xfrm>
        </p:spPr>
        <p:txBody>
          <a:bodyPr>
            <a:normAutofit/>
          </a:bodyPr>
          <a:lstStyle/>
          <a:p>
            <a:r>
              <a:rPr lang="en-IN" sz="2000" b="1" i="1" u="sng" dirty="0"/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7C647-AE7E-9572-7163-8DB6DAAA1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422835" cy="5103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i="1" u="sng" dirty="0"/>
              <a:t>People</a:t>
            </a:r>
          </a:p>
          <a:p>
            <a:r>
              <a:rPr lang="en-IN" sz="1800" b="1" i="1" dirty="0"/>
              <a:t>Project Manager / Team Lead</a:t>
            </a:r>
          </a:p>
          <a:p>
            <a:pPr marL="0" indent="0">
              <a:buNone/>
            </a:pPr>
            <a:r>
              <a:rPr lang="en-US" sz="1800" dirty="0"/>
              <a:t>Oversees project planning, execution, and delivery.</a:t>
            </a:r>
            <a:endParaRPr lang="en-IN" sz="1800" dirty="0"/>
          </a:p>
          <a:p>
            <a:r>
              <a:rPr lang="en-IN" sz="1800" b="1" i="1" dirty="0"/>
              <a:t>Business Analyst</a:t>
            </a:r>
          </a:p>
          <a:p>
            <a:pPr marL="0" indent="0">
              <a:buNone/>
            </a:pPr>
            <a:r>
              <a:rPr lang="en-US" sz="1800" dirty="0"/>
              <a:t>Gathers requirements, prepares documentation, and ensures business alignment.</a:t>
            </a:r>
            <a:endParaRPr lang="en-IN" sz="1800" dirty="0"/>
          </a:p>
          <a:p>
            <a:r>
              <a:rPr lang="en-IN" sz="1800" b="1" i="1" dirty="0"/>
              <a:t>System Architect</a:t>
            </a:r>
          </a:p>
          <a:p>
            <a:pPr marL="0" indent="0">
              <a:buNone/>
            </a:pPr>
            <a:r>
              <a:rPr lang="en-US" sz="1800" dirty="0"/>
              <a:t>Designs the overall system and database architecture.</a:t>
            </a:r>
            <a:endParaRPr lang="en-IN" sz="1800" dirty="0"/>
          </a:p>
          <a:p>
            <a:r>
              <a:rPr lang="en-IN" sz="1800" b="1" i="1" dirty="0"/>
              <a:t>Developers (Front-end &amp; Back-end)</a:t>
            </a:r>
          </a:p>
          <a:p>
            <a:pPr marL="0" indent="0">
              <a:buNone/>
            </a:pPr>
            <a:r>
              <a:rPr lang="en-US" sz="1800" dirty="0"/>
              <a:t>Build and integrate modules of the Loan Management System.</a:t>
            </a:r>
            <a:endParaRPr lang="en-IN" sz="1800" dirty="0"/>
          </a:p>
          <a:p>
            <a:r>
              <a:rPr lang="en-IN" sz="1800" b="1" i="1" dirty="0"/>
              <a:t>Tester / QA Engineer</a:t>
            </a:r>
          </a:p>
          <a:p>
            <a:pPr marL="0" indent="0">
              <a:buNone/>
            </a:pPr>
            <a:r>
              <a:rPr lang="en-US" sz="1800" dirty="0"/>
              <a:t>Conducts functional and performance testing to ensure quality.</a:t>
            </a:r>
            <a:endParaRPr lang="en-IN" sz="1800" dirty="0"/>
          </a:p>
          <a:p>
            <a:r>
              <a:rPr lang="en-IN" sz="1800" b="1" i="1" dirty="0"/>
              <a:t>Database Administrator (DBA)</a:t>
            </a:r>
          </a:p>
          <a:p>
            <a:pPr marL="0" indent="0">
              <a:buNone/>
            </a:pPr>
            <a:r>
              <a:rPr lang="en-US" sz="1800" dirty="0"/>
              <a:t>Manages data storage, security, and backup.</a:t>
            </a:r>
            <a:endParaRPr lang="en-IN" sz="1800" dirty="0"/>
          </a:p>
          <a:p>
            <a:r>
              <a:rPr lang="en-US" sz="1800" b="1" i="1" dirty="0"/>
              <a:t>End Users (HR, Accounts, Admin)</a:t>
            </a:r>
          </a:p>
          <a:p>
            <a:pPr marL="0" indent="0">
              <a:buNone/>
            </a:pPr>
            <a:r>
              <a:rPr lang="en-US" sz="1800" dirty="0"/>
              <a:t>Validate usability and provide feedback during UAT.</a:t>
            </a:r>
          </a:p>
          <a:p>
            <a:pPr marL="0" indent="0">
              <a:buNone/>
            </a:pP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703188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1307</Words>
  <Application>Microsoft Office PowerPoint</Application>
  <PresentationFormat>Widescreen</PresentationFormat>
  <Paragraphs>145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Loan Management System</vt:lpstr>
      <vt:lpstr>INTRODUCTION</vt:lpstr>
      <vt:lpstr>Situation/Problem/Opportunity:</vt:lpstr>
      <vt:lpstr>Purpose Statement (Goals):</vt:lpstr>
      <vt:lpstr>Project Objectives:</vt:lpstr>
      <vt:lpstr>Success Criteria:</vt:lpstr>
      <vt:lpstr>Methods/Approach: The Loan Management System project follows a systematic and structured approach to ensure successful development, testing, and implementation.</vt:lpstr>
      <vt:lpstr>Methods/Approach: The Loan Management System project follows a systematic and structured approach to ensure successful development, testing, and implementation.</vt:lpstr>
      <vt:lpstr>Resources:</vt:lpstr>
      <vt:lpstr>Technical Resources </vt:lpstr>
      <vt:lpstr>Budget Covers hardware, software, training, and services. Total estimated cost not to exceed Rs. 1,00,000. </vt:lpstr>
      <vt:lpstr>Risks and Dependencies:</vt:lpstr>
      <vt:lpstr>Security Risk Unauthorized access or data breach of loan/customer information. Mitigation Strategy: Implement role-based access control, encryption, and regular audits. Financial Risk Budget overruns due to unforeseen expenses or tool requirements. Mitigation Strategy: Maintain a contingency fund and track expenditures closely.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Sattam Pal</dc:creator>
  <cp:lastModifiedBy>Sattam Pal</cp:lastModifiedBy>
  <cp:revision>2</cp:revision>
  <dcterms:created xsi:type="dcterms:W3CDTF">2025-10-17T17:58:52Z</dcterms:created>
  <dcterms:modified xsi:type="dcterms:W3CDTF">2025-10-17T17:59:54Z</dcterms:modified>
</cp:coreProperties>
</file>