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1C5E08-6F80-49F8-9326-81BEF82D2EBA}" v="8" dt="2025-07-25T12:35:37.0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HER YOUSUF" userId="57b58adc172dab7d" providerId="LiveId" clId="{771C5E08-6F80-49F8-9326-81BEF82D2EBA}"/>
    <pc:docChg chg="custSel delSld modSld">
      <pc:chgData name="TAHER YOUSUF" userId="57b58adc172dab7d" providerId="LiveId" clId="{771C5E08-6F80-49F8-9326-81BEF82D2EBA}" dt="2025-07-26T15:21:25.003" v="79" actId="2696"/>
      <pc:docMkLst>
        <pc:docMk/>
      </pc:docMkLst>
      <pc:sldChg chg="modSp mod">
        <pc:chgData name="TAHER YOUSUF" userId="57b58adc172dab7d" providerId="LiveId" clId="{771C5E08-6F80-49F8-9326-81BEF82D2EBA}" dt="2025-07-25T12:32:43.978" v="62"/>
        <pc:sldMkLst>
          <pc:docMk/>
          <pc:sldMk cId="4082264869" sldId="260"/>
        </pc:sldMkLst>
        <pc:spChg chg="mod">
          <ac:chgData name="TAHER YOUSUF" userId="57b58adc172dab7d" providerId="LiveId" clId="{771C5E08-6F80-49F8-9326-81BEF82D2EBA}" dt="2025-07-25T12:32:43.978" v="62"/>
          <ac:spMkLst>
            <pc:docMk/>
            <pc:sldMk cId="4082264869" sldId="260"/>
            <ac:spMk id="3" creationId="{1DF7998D-7A7B-A50A-AE20-7E0672CE0AC3}"/>
          </ac:spMkLst>
        </pc:spChg>
      </pc:sldChg>
      <pc:sldChg chg="modSp mod">
        <pc:chgData name="TAHER YOUSUF" userId="57b58adc172dab7d" providerId="LiveId" clId="{771C5E08-6F80-49F8-9326-81BEF82D2EBA}" dt="2025-07-25T12:35:56.009" v="78" actId="1076"/>
        <pc:sldMkLst>
          <pc:docMk/>
          <pc:sldMk cId="3742816410" sldId="264"/>
        </pc:sldMkLst>
        <pc:spChg chg="mod">
          <ac:chgData name="TAHER YOUSUF" userId="57b58adc172dab7d" providerId="LiveId" clId="{771C5E08-6F80-49F8-9326-81BEF82D2EBA}" dt="2025-07-25T12:35:56.009" v="78" actId="1076"/>
          <ac:spMkLst>
            <pc:docMk/>
            <pc:sldMk cId="3742816410" sldId="264"/>
            <ac:spMk id="2" creationId="{EF155227-C991-414C-0C4B-C579385267FA}"/>
          </ac:spMkLst>
        </pc:spChg>
        <pc:spChg chg="mod">
          <ac:chgData name="TAHER YOUSUF" userId="57b58adc172dab7d" providerId="LiveId" clId="{771C5E08-6F80-49F8-9326-81BEF82D2EBA}" dt="2025-07-25T12:35:39.762" v="77" actId="27636"/>
          <ac:spMkLst>
            <pc:docMk/>
            <pc:sldMk cId="3742816410" sldId="264"/>
            <ac:spMk id="3" creationId="{63367098-AA73-BBBB-33D7-5D4348B669FA}"/>
          </ac:spMkLst>
        </pc:spChg>
      </pc:sldChg>
      <pc:sldChg chg="del">
        <pc:chgData name="TAHER YOUSUF" userId="57b58adc172dab7d" providerId="LiveId" clId="{771C5E08-6F80-49F8-9326-81BEF82D2EBA}" dt="2025-07-26T15:21:25.003" v="79" actId="2696"/>
        <pc:sldMkLst>
          <pc:docMk/>
          <pc:sldMk cId="2110270330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17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683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87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2102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068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582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97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969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6171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40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78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07F86-7B99-43ED-83E4-BB5A17945D74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50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76F43-0140-BFFC-0FCD-089023DD07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22866"/>
          </a:xfrm>
        </p:spPr>
        <p:txBody>
          <a:bodyPr>
            <a:normAutofit fontScale="90000"/>
          </a:bodyPr>
          <a:lstStyle/>
          <a:p>
            <a:r>
              <a:rPr lang="en-IN" dirty="0"/>
              <a:t>  CIBC CM </a:t>
            </a:r>
            <a:r>
              <a:rPr lang="en-IN" dirty="0" err="1"/>
              <a:t>Simpli</a:t>
            </a:r>
            <a:r>
              <a:rPr lang="en-IN" dirty="0"/>
              <a:t> –   Project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47239F-A337-CFA6-56D4-51DA1DAF2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35829"/>
            <a:ext cx="8795657" cy="2099808"/>
          </a:xfrm>
        </p:spPr>
        <p:txBody>
          <a:bodyPr/>
          <a:lstStyle/>
          <a:p>
            <a:r>
              <a:rPr lang="en-US" b="1" dirty="0"/>
              <a:t>Project Title:</a:t>
            </a:r>
            <a:r>
              <a:rPr lang="en-US" dirty="0"/>
              <a:t> Implementation of CIBC CM </a:t>
            </a:r>
            <a:r>
              <a:rPr lang="en-US" dirty="0" err="1"/>
              <a:t>Simpli</a:t>
            </a:r>
            <a:r>
              <a:rPr lang="en-US" dirty="0"/>
              <a:t> – Enterprise Content Management</a:t>
            </a:r>
          </a:p>
          <a:p>
            <a:r>
              <a:rPr lang="en-US" b="1" dirty="0"/>
              <a:t>Prepared By:</a:t>
            </a:r>
            <a:r>
              <a:rPr lang="en-US" dirty="0"/>
              <a:t> Mohammed Taher Yousuf</a:t>
            </a:r>
            <a:br>
              <a:rPr lang="en-US" dirty="0"/>
            </a:br>
            <a:r>
              <a:rPr lang="en-US" b="1" dirty="0"/>
              <a:t>Date:</a:t>
            </a:r>
            <a:r>
              <a:rPr lang="en-US" dirty="0"/>
              <a:t> 22/07/2025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06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C9EC1-6ADA-3158-E952-8221FF921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Stakeholder Benefits</a:t>
            </a:r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E3973E43-D8A6-C10B-C8EA-4C0E7238648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50975" y="2643664"/>
          <a:ext cx="9604374" cy="2194560"/>
        </p:xfrm>
        <a:graphic>
          <a:graphicData uri="http://schemas.openxmlformats.org/drawingml/2006/table">
            <a:tbl>
              <a:tblPr/>
              <a:tblGrid>
                <a:gridCol w="4802187">
                  <a:extLst>
                    <a:ext uri="{9D8B030D-6E8A-4147-A177-3AD203B41FA5}">
                      <a16:colId xmlns:a16="http://schemas.microsoft.com/office/drawing/2014/main" val="601022011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3131572238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Stakeholder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Benefit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90969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Operations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Faster access to forms &amp; customer docs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10399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Easier maintenance, stronger security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643682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Compliance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Audit trail, version control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26694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Employees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Centralized access, reduced wait time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839052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Customers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dirty="0"/>
                        <a:t>Faster service delivery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237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846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26E5B-0D7E-EA8B-6254-E4E4A1DB9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Governance &amp;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589F9-7517-50B1-0E40-80855A758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Project Sponsor:</a:t>
            </a:r>
            <a:r>
              <a:rPr lang="en-US" dirty="0"/>
              <a:t> SVP – Digital Operations, CIBC</a:t>
            </a:r>
          </a:p>
          <a:p>
            <a:r>
              <a:rPr lang="en-US" b="1" dirty="0"/>
              <a:t>Project Manager:</a:t>
            </a:r>
            <a:r>
              <a:rPr lang="en-US" dirty="0"/>
              <a:t> Director – Enterprise IT Delivery</a:t>
            </a:r>
          </a:p>
          <a:p>
            <a:r>
              <a:rPr lang="en-US" b="1" dirty="0"/>
              <a:t>Steering Committee:</a:t>
            </a:r>
            <a:r>
              <a:rPr lang="en-US" dirty="0"/>
              <a:t> IT, Compliance, Operations, Risk</a:t>
            </a:r>
          </a:p>
          <a:p>
            <a:r>
              <a:rPr lang="en-US" b="1" dirty="0"/>
              <a:t>Reporting Cadence:</a:t>
            </a:r>
            <a:endParaRPr lang="en-US" dirty="0"/>
          </a:p>
          <a:p>
            <a:pPr lvl="1"/>
            <a:r>
              <a:rPr lang="en-US" dirty="0"/>
              <a:t>Bi-weekly standups</a:t>
            </a:r>
          </a:p>
          <a:p>
            <a:pPr lvl="1"/>
            <a:r>
              <a:rPr lang="en-US" dirty="0"/>
              <a:t>Monthly stakeholder reviews</a:t>
            </a:r>
          </a:p>
          <a:p>
            <a:pPr lvl="1"/>
            <a:r>
              <a:rPr lang="en-US" dirty="0"/>
              <a:t>Post-Go-Live success review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444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04196-2226-4DB8-C8ED-08D614B35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35167"/>
          </a:xfrm>
        </p:spPr>
        <p:txBody>
          <a:bodyPr/>
          <a:lstStyle/>
          <a:p>
            <a:r>
              <a:rPr lang="en-US" dirty="0"/>
              <a:t>                       </a:t>
            </a:r>
            <a:r>
              <a:rPr lang="en-US" sz="4800" dirty="0"/>
              <a:t>Thank You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317715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C630-F5F1-1689-FC19-0F9EB2E45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67824"/>
          </a:xfrm>
        </p:spPr>
        <p:txBody>
          <a:bodyPr/>
          <a:lstStyle/>
          <a:p>
            <a:r>
              <a:rPr lang="en-IN" dirty="0"/>
              <a:t>Situation / Problem /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D0648-3147-7A28-EDF8-CFE5BB98F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72343"/>
            <a:ext cx="9603275" cy="4181138"/>
          </a:xfrm>
        </p:spPr>
        <p:txBody>
          <a:bodyPr>
            <a:normAutofit fontScale="62500" lnSpcReduction="20000"/>
          </a:bodyPr>
          <a:lstStyle/>
          <a:p>
            <a:r>
              <a:rPr lang="en-US" sz="2200" b="1" dirty="0"/>
              <a:t>Situation:</a:t>
            </a:r>
            <a:br>
              <a:rPr lang="en-US" sz="2200" dirty="0"/>
            </a:br>
            <a:r>
              <a:rPr lang="en-US" sz="2200" dirty="0"/>
              <a:t>CIBC is currently using a fragmented, outdated content management solution that struggles to meet current operational and compliance demands.</a:t>
            </a:r>
          </a:p>
          <a:p>
            <a:r>
              <a:rPr lang="en-US" sz="2200" b="1" dirty="0"/>
              <a:t>Problem:</a:t>
            </a:r>
            <a:endParaRPr lang="en-US" sz="2200" dirty="0"/>
          </a:p>
          <a:p>
            <a:r>
              <a:rPr lang="en-US" sz="2200" dirty="0"/>
              <a:t>Delays in retrieving key documents</a:t>
            </a:r>
          </a:p>
          <a:p>
            <a:r>
              <a:rPr lang="en-US" sz="2200" dirty="0"/>
              <a:t>System downtime during peak hours</a:t>
            </a:r>
          </a:p>
          <a:p>
            <a:r>
              <a:rPr lang="en-US" sz="2200" dirty="0"/>
              <a:t>Siloed storage of information across departments</a:t>
            </a:r>
          </a:p>
          <a:p>
            <a:r>
              <a:rPr lang="en-US" sz="2200" dirty="0"/>
              <a:t>Poor integration with CRM and banking systems</a:t>
            </a:r>
          </a:p>
          <a:p>
            <a:r>
              <a:rPr lang="en-US" sz="2200" dirty="0"/>
              <a:t>Inability to meet regulatory audit standards</a:t>
            </a:r>
          </a:p>
          <a:p>
            <a:r>
              <a:rPr lang="en-US" sz="2200" b="1" dirty="0"/>
              <a:t>Opportunity:</a:t>
            </a:r>
            <a:endParaRPr lang="en-US" sz="2200" dirty="0"/>
          </a:p>
          <a:p>
            <a:r>
              <a:rPr lang="en-US" sz="2200" dirty="0"/>
              <a:t>Implement CM </a:t>
            </a:r>
            <a:r>
              <a:rPr lang="en-US" sz="2200" dirty="0" err="1"/>
              <a:t>Simpli</a:t>
            </a:r>
            <a:r>
              <a:rPr lang="en-US" sz="2200" dirty="0"/>
              <a:t> to centralize and digitize content across the organization</a:t>
            </a:r>
          </a:p>
          <a:p>
            <a:r>
              <a:rPr lang="en-US" sz="2200" dirty="0"/>
              <a:t>Improve document lifecycle management, collaboration, and compliance</a:t>
            </a:r>
          </a:p>
          <a:p>
            <a:r>
              <a:rPr lang="en-US" sz="2200" dirty="0"/>
              <a:t>Enhance operational efficiency and employee productivity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7267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19D2E-2412-8346-699E-9A1D21BDC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83974-2D69-AD77-B13A-A7C40EA22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purpose of this project is to analyze, select, and implement the </a:t>
            </a:r>
            <a:r>
              <a:rPr lang="en-US" b="1" dirty="0"/>
              <a:t>CIBC CM </a:t>
            </a:r>
            <a:r>
              <a:rPr lang="en-US" b="1" dirty="0" err="1"/>
              <a:t>Simpli</a:t>
            </a:r>
            <a:r>
              <a:rPr lang="en-US" dirty="0"/>
              <a:t> solution.</a:t>
            </a:r>
            <a:br>
              <a:rPr lang="en-US" dirty="0"/>
            </a:br>
            <a:r>
              <a:rPr lang="en-US" dirty="0"/>
              <a:t>The goal is to deliver a modern, secure, and scalable content management system that supports:</a:t>
            </a:r>
          </a:p>
          <a:p>
            <a:r>
              <a:rPr lang="en-US" dirty="0"/>
              <a:t>Quick access to structured information</a:t>
            </a:r>
          </a:p>
          <a:p>
            <a:r>
              <a:rPr lang="en-US" dirty="0"/>
              <a:t>Streamlined workflows</a:t>
            </a:r>
          </a:p>
          <a:p>
            <a:r>
              <a:rPr lang="en-US" dirty="0"/>
              <a:t>Improved compliance and audit-readiness</a:t>
            </a:r>
          </a:p>
          <a:p>
            <a:r>
              <a:rPr lang="en-US" dirty="0"/>
              <a:t>Digital transformation of document handling processes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50240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5E0F6-8594-B57D-75BB-32EF3C2A4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308DD-F123-0465-61B5-93ED615DA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 the CM </a:t>
            </a:r>
            <a:r>
              <a:rPr lang="en-US" dirty="0" err="1"/>
              <a:t>Simpli</a:t>
            </a:r>
            <a:r>
              <a:rPr lang="en-US" dirty="0"/>
              <a:t> solution that aligns with enterprise requirements and scalability goals</a:t>
            </a:r>
          </a:p>
          <a:p>
            <a:r>
              <a:rPr lang="en-US" dirty="0"/>
              <a:t>Prototype and test the system with real CIBC workflows</a:t>
            </a:r>
          </a:p>
          <a:p>
            <a:r>
              <a:rPr lang="en-US" dirty="0"/>
              <a:t>Integrate CM </a:t>
            </a:r>
            <a:r>
              <a:rPr lang="en-US" dirty="0" err="1"/>
              <a:t>Simpli</a:t>
            </a:r>
            <a:r>
              <a:rPr lang="en-US" dirty="0"/>
              <a:t> with existing systems (CRM, core banking, portals)</a:t>
            </a:r>
          </a:p>
          <a:p>
            <a:r>
              <a:rPr lang="en-US" dirty="0"/>
              <a:t>Migrate legacy data and documents without data loss</a:t>
            </a:r>
          </a:p>
          <a:p>
            <a:r>
              <a:rPr lang="en-US" dirty="0"/>
              <a:t>Provide role-based access and governance controls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257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B4906-8DC6-2516-ADD9-156C4A9CC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5543"/>
            <a:ext cx="9603275" cy="1034143"/>
          </a:xfrm>
        </p:spPr>
        <p:txBody>
          <a:bodyPr/>
          <a:lstStyle/>
          <a:p>
            <a:r>
              <a:rPr lang="en-IN" dirty="0"/>
              <a:t>Success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7998D-7A7B-A50A-AE20-7E0672CE0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80% reduction in average document retrieval time</a:t>
            </a:r>
          </a:p>
          <a:p>
            <a:r>
              <a:rPr lang="en-US" dirty="0"/>
              <a:t>Significantly improve records availability and data accessibility.</a:t>
            </a:r>
          </a:p>
          <a:p>
            <a:r>
              <a:rPr lang="en-US" dirty="0"/>
              <a:t>99.5% uptime of the new CM system</a:t>
            </a:r>
          </a:p>
          <a:p>
            <a:r>
              <a:rPr lang="en-US" dirty="0"/>
              <a:t>Seamless access to forms, collateral, and records for employees</a:t>
            </a:r>
          </a:p>
          <a:p>
            <a:r>
              <a:rPr lang="en-US" dirty="0"/>
              <a:t>Reduced internal support tickets for document access issues</a:t>
            </a:r>
          </a:p>
          <a:p>
            <a:r>
              <a:rPr lang="en-US" dirty="0"/>
              <a:t>100% regulatory compliance with ICBS and ISI standards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2264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210A5-45FD-D139-68CC-B51BF19ED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5DC2714-CEEB-3F4F-28C1-D65F030679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Establish Selection Committee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Cross-functional team from IT, Compliance, and Operations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Requirements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Functional, technical, security, and compliance-based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Vendor Selection through RFP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Review responses, conduct demos and sandbox testing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Configure system, migrate data, set up integrations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Training &amp; Support Setup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User onboarding, help desk, knowledge base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 Live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Rollout in phases, monitor adoption, collect feedback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262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B9757-91EC-39A1-FE70-1FA94BEE9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 Timeline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59F22D4-017B-BED2-44BE-9DE5FA56DD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471636"/>
              </p:ext>
            </p:extLst>
          </p:nvPr>
        </p:nvGraphicFramePr>
        <p:xfrm>
          <a:off x="1450975" y="2460784"/>
          <a:ext cx="9543596" cy="2560320"/>
        </p:xfrm>
        <a:graphic>
          <a:graphicData uri="http://schemas.openxmlformats.org/drawingml/2006/table">
            <a:tbl>
              <a:tblPr/>
              <a:tblGrid>
                <a:gridCol w="4802187">
                  <a:extLst>
                    <a:ext uri="{9D8B030D-6E8A-4147-A177-3AD203B41FA5}">
                      <a16:colId xmlns:a16="http://schemas.microsoft.com/office/drawing/2014/main" val="4258438023"/>
                    </a:ext>
                  </a:extLst>
                </a:gridCol>
                <a:gridCol w="4741409">
                  <a:extLst>
                    <a:ext uri="{9D8B030D-6E8A-4147-A177-3AD203B41FA5}">
                      <a16:colId xmlns:a16="http://schemas.microsoft.com/office/drawing/2014/main" val="1310322728"/>
                    </a:ext>
                  </a:extLst>
                </a:gridCol>
              </a:tblGrid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Phase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Duration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293232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Requirements Gathering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1 Month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577998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RFP &amp; Vendor Evaluation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1.5 Months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351330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Prototype &amp; Testing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1 Month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460036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Configuration &amp; Build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2 Months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647000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Training &amp; Go Live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2.5 Months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947049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Total Duration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 dirty="0"/>
                        <a:t>~8 Months</a:t>
                      </a:r>
                      <a:endParaRPr lang="en-IN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10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939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A9348-5635-6C70-6BE0-B839351EB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A7D81-B878-0712-6A4D-31F034561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89846"/>
          </a:xfrm>
        </p:spPr>
        <p:txBody>
          <a:bodyPr>
            <a:normAutofit fontScale="92500" lnSpcReduction="20000"/>
          </a:bodyPr>
          <a:lstStyle/>
          <a:p>
            <a:r>
              <a:rPr lang="en-IN" b="1" dirty="0"/>
              <a:t>People:</a:t>
            </a:r>
            <a:endParaRPr lang="en-IN" dirty="0"/>
          </a:p>
          <a:p>
            <a:pPr lvl="1"/>
            <a:r>
              <a:rPr lang="en-IN" dirty="0"/>
              <a:t>CIBC project manager, ITS team, compliance lead, business users, vendor team</a:t>
            </a:r>
          </a:p>
          <a:p>
            <a:r>
              <a:rPr lang="en-IN" b="1" dirty="0"/>
              <a:t>Time:</a:t>
            </a:r>
            <a:endParaRPr lang="en-IN" dirty="0"/>
          </a:p>
          <a:p>
            <a:pPr lvl="1"/>
            <a:r>
              <a:rPr lang="en-IN" dirty="0"/>
              <a:t>8 months total project duration</a:t>
            </a:r>
          </a:p>
          <a:p>
            <a:r>
              <a:rPr lang="en-IN" b="1" dirty="0"/>
              <a:t>Budget:</a:t>
            </a:r>
            <a:endParaRPr lang="en-IN" dirty="0"/>
          </a:p>
          <a:p>
            <a:pPr lvl="1"/>
            <a:r>
              <a:rPr lang="en-IN" dirty="0"/>
              <a:t>Software Licensing: ₹5,00,000</a:t>
            </a:r>
          </a:p>
          <a:p>
            <a:pPr lvl="1"/>
            <a:r>
              <a:rPr lang="en-IN" dirty="0"/>
              <a:t>Training &amp; Implementation: ₹4,00,000</a:t>
            </a:r>
          </a:p>
          <a:p>
            <a:pPr lvl="1"/>
            <a:r>
              <a:rPr lang="en-IN" dirty="0"/>
              <a:t>Data Migration &amp; Integration: ₹4,50,000</a:t>
            </a:r>
          </a:p>
          <a:p>
            <a:pPr lvl="1"/>
            <a:r>
              <a:rPr lang="en-IN" b="1" dirty="0"/>
              <a:t>Total Budget:</a:t>
            </a:r>
            <a:r>
              <a:rPr lang="en-IN" dirty="0"/>
              <a:t> ₹13,50,000</a:t>
            </a:r>
          </a:p>
          <a:p>
            <a:r>
              <a:rPr lang="en-IN" b="1" dirty="0"/>
              <a:t>Other:</a:t>
            </a:r>
            <a:endParaRPr lang="en-IN" dirty="0"/>
          </a:p>
          <a:p>
            <a:pPr lvl="1"/>
            <a:r>
              <a:rPr lang="en-IN" dirty="0"/>
              <a:t>Evaluation reports, third-party consultancy, site visits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735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55227-C991-414C-0C4B-C57938526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50090"/>
            <a:ext cx="9603275" cy="1049235"/>
          </a:xfrm>
        </p:spPr>
        <p:txBody>
          <a:bodyPr/>
          <a:lstStyle/>
          <a:p>
            <a:r>
              <a:rPr lang="en-IN" dirty="0"/>
              <a:t>Risks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67098-AA73-BBBB-33D7-5D4348B66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1698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Resistance to Change:</a:t>
            </a:r>
            <a:r>
              <a:rPr lang="en-US" dirty="0"/>
              <a:t> Users are comfortable with legacy systems.</a:t>
            </a:r>
          </a:p>
          <a:p>
            <a:r>
              <a:rPr lang="en-US" b="1" dirty="0"/>
              <a:t>ROI Visibility:</a:t>
            </a:r>
            <a:r>
              <a:rPr lang="en-US" dirty="0"/>
              <a:t> Benefits like speed and ease of access are hard to quantify</a:t>
            </a:r>
          </a:p>
          <a:p>
            <a:r>
              <a:rPr lang="en-US" b="1" dirty="0"/>
              <a:t>Integration Complexity:</a:t>
            </a:r>
            <a:r>
              <a:rPr lang="en-US" dirty="0"/>
              <a:t> With CRM, compliance platforms, and core banking</a:t>
            </a:r>
          </a:p>
          <a:p>
            <a:r>
              <a:rPr lang="en-IN" dirty="0"/>
              <a:t>Change management and training must be effective to prevent adoption issues</a:t>
            </a:r>
          </a:p>
          <a:p>
            <a:r>
              <a:rPr lang="en-US" b="1" dirty="0"/>
              <a:t>Downtime:</a:t>
            </a:r>
            <a:r>
              <a:rPr lang="en-US" dirty="0"/>
              <a:t> During cutover, services may be briefly interrupted.</a:t>
            </a:r>
          </a:p>
          <a:p>
            <a:pPr marL="0" indent="0">
              <a:buNone/>
            </a:pPr>
            <a:r>
              <a:rPr lang="en-US" b="1" dirty="0"/>
              <a:t>Dependencies</a:t>
            </a:r>
          </a:p>
          <a:p>
            <a:r>
              <a:rPr lang="en-US" dirty="0"/>
              <a:t>Stakeholder availability for testing and feedback.</a:t>
            </a:r>
          </a:p>
          <a:p>
            <a:r>
              <a:rPr lang="en-US" dirty="0"/>
              <a:t>Vendor responsiveness and delivery timelines.</a:t>
            </a:r>
          </a:p>
          <a:p>
            <a:r>
              <a:rPr lang="en-US" dirty="0"/>
              <a:t>CIBC IT infrastructure compatibility.</a:t>
            </a:r>
          </a:p>
          <a:p>
            <a:r>
              <a:rPr lang="en-US" dirty="0"/>
              <a:t>Budget approval cycles and procurement processes.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281641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78</TotalTime>
  <Words>616</Words>
  <Application>Microsoft Office PowerPoint</Application>
  <PresentationFormat>Widescreen</PresentationFormat>
  <Paragraphs>107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  CIBC CM Simpli –   Project Proposal</vt:lpstr>
      <vt:lpstr>Situation / Problem / Opportunity</vt:lpstr>
      <vt:lpstr>Purpose Statement (Goals)</vt:lpstr>
      <vt:lpstr>Project Objectives</vt:lpstr>
      <vt:lpstr>Success Criteria</vt:lpstr>
      <vt:lpstr>Methods / Approach</vt:lpstr>
      <vt:lpstr>Project  Timeline</vt:lpstr>
      <vt:lpstr>Resources Required</vt:lpstr>
      <vt:lpstr>Risks and Dependencies</vt:lpstr>
      <vt:lpstr>Stakeholder Benefits</vt:lpstr>
      <vt:lpstr>Governance &amp; Roles</vt:lpstr>
      <vt:lpstr>                      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TAHER YOUSUF</dc:creator>
  <cp:lastModifiedBy>TAHER YOUSUF</cp:lastModifiedBy>
  <cp:revision>1</cp:revision>
  <dcterms:created xsi:type="dcterms:W3CDTF">2025-07-22T04:31:21Z</dcterms:created>
  <dcterms:modified xsi:type="dcterms:W3CDTF">2025-07-26T15:21:33Z</dcterms:modified>
</cp:coreProperties>
</file>