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68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089390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32D13388-26BE-4DA6-ACBD-4CCDB9BB6DFB}" type="datetimeFigureOut">
              <a:rPr lang="en-IN" smtClean="0"/>
              <a:t>07-06-2025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9592" y="3226820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en-IN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E53D4269-96BD-471F-9A3D-2BD42942A2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60875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6674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13388-26BE-4DA6-ACBD-4CCDB9BB6DFB}" type="datetimeFigureOut">
              <a:rPr lang="en-IN" smtClean="0"/>
              <a:t>07-06-2025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D4269-96BD-471F-9A3D-2BD42942A2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73979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13388-26BE-4DA6-ACBD-4CCDB9BB6DFB}" type="datetimeFigureOut">
              <a:rPr lang="en-IN" smtClean="0"/>
              <a:t>07-06-2025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D4269-96BD-471F-9A3D-2BD42942A2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236774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3" name="TextBox 12"/>
          <p:cNvSpPr txBox="1"/>
          <p:nvPr/>
        </p:nvSpPr>
        <p:spPr>
          <a:xfrm>
            <a:off x="9719438" y="2631815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591093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0517"/>
            <a:ext cx="8453906" cy="2698249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13388-26BE-4DA6-ACBD-4CCDB9BB6DFB}" type="datetimeFigureOut">
              <a:rPr lang="en-IN" smtClean="0"/>
              <a:t>07-06-2025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2" name="Rectangle 3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D4269-96BD-471F-9A3D-2BD42942A2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925192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33068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13388-26BE-4DA6-ACBD-4CCDB9BB6DFB}" type="datetimeFigureOut">
              <a:rPr lang="en-IN" smtClean="0"/>
              <a:t>07-06-2025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D4269-96BD-471F-9A3D-2BD42942A2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924824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72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93561"/>
            <a:ext cx="3129168" cy="28334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2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93561"/>
            <a:ext cx="3145380" cy="28334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617299"/>
            <a:ext cx="3161029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93561"/>
            <a:ext cx="3164719" cy="28334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13388-26BE-4DA6-ACBD-4CCDB9BB6DFB}" type="datetimeFigureOut">
              <a:rPr lang="en-IN" smtClean="0"/>
              <a:t>07-06-2025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D4269-96BD-471F-9A3D-2BD42942A2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581294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2" y="4532845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50437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537" y="4532846"/>
            <a:ext cx="3046766" cy="651156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1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84002"/>
            <a:ext cx="3050438" cy="8430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7"/>
            <a:ext cx="3050438" cy="65115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84001"/>
            <a:ext cx="3050437" cy="84305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8153" y="2603500"/>
            <a:ext cx="0" cy="351759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1905" y="2603500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13388-26BE-4DA6-ACBD-4CCDB9BB6DFB}" type="datetimeFigureOut">
              <a:rPr lang="en-IN" smtClean="0"/>
              <a:t>07-06-2025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D4269-96BD-471F-9A3D-2BD42942A2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340957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825660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13388-26BE-4DA6-ACBD-4CCDB9BB6DFB}" type="datetimeFigureOut">
              <a:rPr lang="en-IN" smtClean="0"/>
              <a:t>07-06-2025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D4269-96BD-471F-9A3D-2BD42942A2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408371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8"/>
            <a:ext cx="1413933" cy="4748589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8"/>
            <a:ext cx="6247546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13388-26BE-4DA6-ACBD-4CCDB9BB6DFB}" type="datetimeFigureOut">
              <a:rPr lang="en-IN" smtClean="0"/>
              <a:t>07-06-2025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D4269-96BD-471F-9A3D-2BD42942A2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63085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13388-26BE-4DA6-ACBD-4CCDB9BB6DFB}" type="datetimeFigureOut">
              <a:rPr lang="en-IN" smtClean="0"/>
              <a:t>07-06-2025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D4269-96BD-471F-9A3D-2BD42942A2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05254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3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8" y="2677644"/>
            <a:ext cx="3755379" cy="228382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13388-26BE-4DA6-ACBD-4CCDB9BB6DFB}" type="datetimeFigureOut">
              <a:rPr lang="en-IN" smtClean="0"/>
              <a:t>07-06-2025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D4269-96BD-471F-9A3D-2BD42942A2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00683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13388-26BE-4DA6-ACBD-4CCDB9BB6DFB}" type="datetimeFigureOut">
              <a:rPr lang="en-IN" smtClean="0"/>
              <a:t>07-06-2025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D4269-96BD-471F-9A3D-2BD42942A2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91102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0" y="3179762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13388-26BE-4DA6-ACBD-4CCDB9BB6DFB}" type="datetimeFigureOut">
              <a:rPr lang="en-IN" smtClean="0"/>
              <a:t>07-06-2025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D4269-96BD-471F-9A3D-2BD42942A2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44587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13388-26BE-4DA6-ACBD-4CCDB9BB6DFB}" type="datetimeFigureOut">
              <a:rPr lang="en-IN" smtClean="0"/>
              <a:t>07-06-2025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D4269-96BD-471F-9A3D-2BD42942A2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50994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13388-26BE-4DA6-ACBD-4CCDB9BB6DFB}" type="datetimeFigureOut">
              <a:rPr lang="en-IN" smtClean="0"/>
              <a:t>07-06-2025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D4269-96BD-471F-9A3D-2BD42942A2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06973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2895600"/>
            <a:ext cx="2793158" cy="312927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13388-26BE-4DA6-ACBD-4CCDB9BB6DFB}" type="datetimeFigureOut">
              <a:rPr lang="en-IN" smtClean="0"/>
              <a:t>07-06-2025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D4269-96BD-471F-9A3D-2BD42942A2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27805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60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13388-26BE-4DA6-ACBD-4CCDB9BB6DFB}" type="datetimeFigureOut">
              <a:rPr lang="en-IN" smtClean="0"/>
              <a:t>07-06-2025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D4269-96BD-471F-9A3D-2BD42942A2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28894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6" name="Rectangle 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0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3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2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06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32D13388-26BE-4DA6-ACBD-4CCDB9BB6DFB}" type="datetimeFigureOut">
              <a:rPr lang="en-IN" smtClean="0"/>
              <a:t>07-06-2025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8358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  <a:latin typeface="+mn-lt"/>
              </a:defRPr>
            </a:lvl1pPr>
          </a:lstStyle>
          <a:p>
            <a:endParaRPr lang="en-IN"/>
          </a:p>
        </p:txBody>
      </p:sp>
      <p:sp>
        <p:nvSpPr>
          <p:cNvPr id="22" name="Rectangle 2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E53D4269-96BD-471F-9A3D-2BD42942A2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27853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86139DB-0E53-CB71-B91C-598A01131E4F}"/>
              </a:ext>
            </a:extLst>
          </p:cNvPr>
          <p:cNvSpPr txBox="1"/>
          <p:nvPr/>
        </p:nvSpPr>
        <p:spPr>
          <a:xfrm>
            <a:off x="1310326" y="697584"/>
            <a:ext cx="855953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Hospital Management System</a:t>
            </a:r>
            <a:endParaRPr lang="en-IN" sz="4400" b="1" dirty="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29E260A-FDF2-AD12-2866-8B95BF75B42F}"/>
              </a:ext>
            </a:extLst>
          </p:cNvPr>
          <p:cNvSpPr txBox="1"/>
          <p:nvPr/>
        </p:nvSpPr>
        <p:spPr>
          <a:xfrm>
            <a:off x="8305013" y="5684363"/>
            <a:ext cx="36670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Prepared By: Ritika Hiwarale</a:t>
            </a:r>
          </a:p>
          <a:p>
            <a:r>
              <a:rPr lang="en-US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Date: 05</a:t>
            </a:r>
            <a:r>
              <a:rPr lang="en-US" baseline="30000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June 2025</a:t>
            </a:r>
            <a:endParaRPr lang="en-IN" dirty="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7385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C3548DC-E693-1A15-2C23-B532D41661D4}"/>
              </a:ext>
            </a:extLst>
          </p:cNvPr>
          <p:cNvSpPr txBox="1"/>
          <p:nvPr/>
        </p:nvSpPr>
        <p:spPr>
          <a:xfrm>
            <a:off x="461912" y="537328"/>
            <a:ext cx="11359299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Method: Agile</a:t>
            </a:r>
          </a:p>
          <a:p>
            <a:endParaRPr lang="en-US" sz="2800" dirty="0">
              <a:solidFill>
                <a:schemeClr val="bg1"/>
              </a:solidFill>
            </a:endParaRPr>
          </a:p>
          <a:p>
            <a:endParaRPr lang="en-US" sz="2800" dirty="0">
              <a:solidFill>
                <a:schemeClr val="bg1"/>
              </a:solidFill>
            </a:endParaRPr>
          </a:p>
          <a:p>
            <a:endParaRPr lang="en-US" sz="2800" dirty="0">
              <a:solidFill>
                <a:schemeClr val="bg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existing HMS was developed using Agile, so continuing ensures consistency and smooth integration.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Teams are already familiar with Agile tools and processes, reducing training and transition time.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Agile allows flexible, incremental enhancement of features like appointment booking, lab management, and notifications.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Reusing Agile artifacts (backlogs, sprints, user stories) speeds up development.</a:t>
            </a:r>
          </a:p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supports quick feedback, continuous improvement, and low-risk parallel maintenance of current features.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605244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CDEA7AA-E367-B0BC-C8D3-1ECED55C64B8}"/>
              </a:ext>
            </a:extLst>
          </p:cNvPr>
          <p:cNvSpPr txBox="1"/>
          <p:nvPr/>
        </p:nvSpPr>
        <p:spPr>
          <a:xfrm>
            <a:off x="490194" y="301658"/>
            <a:ext cx="11415860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800" dirty="0">
              <a:solidFill>
                <a:schemeClr val="bg1"/>
              </a:solidFill>
            </a:endParaRPr>
          </a:p>
          <a:p>
            <a:r>
              <a:rPr lang="en-US" sz="2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Approach:</a:t>
            </a:r>
          </a:p>
          <a:p>
            <a:endParaRPr lang="en-US" sz="28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800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sz="1800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sz="1800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sz="1800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sz="1800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sz="1800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sz="1800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sz="1800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sz="1800" dirty="0">
              <a:solidFill>
                <a:schemeClr val="bg1"/>
              </a:solidFill>
            </a:endParaRPr>
          </a:p>
          <a:p>
            <a:endParaRPr lang="en-IN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EC02112-3628-518B-3924-927331D78523}"/>
              </a:ext>
            </a:extLst>
          </p:cNvPr>
          <p:cNvSpPr txBox="1"/>
          <p:nvPr/>
        </p:nvSpPr>
        <p:spPr>
          <a:xfrm>
            <a:off x="490193" y="1159497"/>
            <a:ext cx="11211613" cy="7212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</a:t>
            </a:r>
            <a:r>
              <a:rPr lang="en-US" b="1" dirty="0">
                <a:solidFill>
                  <a:schemeClr val="bg1"/>
                </a:solidFill>
              </a:rPr>
              <a:t>1</a:t>
            </a:r>
            <a:r>
              <a:rPr lang="en-US" sz="1600" b="1" dirty="0">
                <a:solidFill>
                  <a:schemeClr val="bg1"/>
                </a:solidFill>
              </a:rPr>
              <a:t>. </a:t>
            </a:r>
            <a:r>
              <a:rPr lang="en-US" sz="1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Project Initiation &amp; Requirement Gathering :</a:t>
            </a:r>
          </a:p>
          <a:p>
            <a:pPr marL="285750" lvl="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sz="16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Identified key HMS modules to enhance:</a:t>
            </a:r>
            <a:endParaRPr lang="en-IN" sz="16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200150" lvl="2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sz="16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Appointment Scheduling</a:t>
            </a:r>
            <a:endParaRPr lang="en-IN" sz="16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200150" lvl="2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Lab Test Management</a:t>
            </a:r>
            <a:endParaRPr lang="en-IN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200150" lvl="2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Notification &amp; Alerts</a:t>
            </a:r>
            <a:endParaRPr lang="en-IN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200150" lvl="2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E-Prescription &amp; Patient Records Integration</a:t>
            </a:r>
            <a:endParaRPr lang="en-IN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Stakeholder meetings conducted with doctors, </a:t>
            </a:r>
            <a:r>
              <a:rPr lang="en-IN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Lab Technicians</a:t>
            </a: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receptionists, Patients and IT staff to gather high-level requirements.</a:t>
            </a:r>
            <a:endParaRPr lang="en-IN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Created epics and user stories for each module, then documented them in the product backlog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Product Backlog Creation</a:t>
            </a:r>
            <a:endParaRPr lang="en-IN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Developed a detailed product backlog with categorized user stories:</a:t>
            </a:r>
            <a:endParaRPr lang="en-IN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E.g., Appointment → Book, Reschedule, Cancel; Lab Test → Assign, Collect, Report</a:t>
            </a:r>
            <a:endParaRPr lang="en-IN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Prioritized backlog items based on:</a:t>
            </a:r>
            <a:endParaRPr lang="en-IN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Patient impact</a:t>
            </a:r>
            <a:endParaRPr lang="en-IN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Staff dependency</a:t>
            </a:r>
            <a:endParaRPr lang="en-IN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Regulatory compliance</a:t>
            </a:r>
            <a:endParaRPr lang="en-IN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Estimated stories using story points or planning poker with the team.</a:t>
            </a:r>
            <a:endParaRPr lang="en-IN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endParaRPr lang="en-US" kern="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endParaRPr lang="en-IN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5698427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6A9BB1C-80B5-16A2-A470-B99F35CD86A7}"/>
              </a:ext>
            </a:extLst>
          </p:cNvPr>
          <p:cNvSpPr txBox="1"/>
          <p:nvPr/>
        </p:nvSpPr>
        <p:spPr>
          <a:xfrm>
            <a:off x="424206" y="527901"/>
            <a:ext cx="11444140" cy="7653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1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IN" sz="1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Sprint Planning</a:t>
            </a:r>
            <a:endParaRPr lang="en-IN" sz="18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18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Chose a </a:t>
            </a:r>
            <a:r>
              <a:rPr lang="en-IN" sz="1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2-week sprint duration</a:t>
            </a:r>
            <a:r>
              <a:rPr lang="en-IN" sz="18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18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Selected </a:t>
            </a:r>
            <a:r>
              <a:rPr lang="en-IN" sz="1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top-priority stories</a:t>
            </a:r>
            <a:r>
              <a:rPr lang="en-IN" sz="18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(e.g., Online Appointment Booking) for the first sprint.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Broke</a:t>
            </a:r>
            <a:r>
              <a:rPr lang="en-IN" sz="18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them down into </a:t>
            </a:r>
            <a:r>
              <a:rPr lang="en-IN" sz="1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subtasks</a:t>
            </a:r>
            <a:r>
              <a:rPr lang="en-IN" sz="18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(UI design, API development, testing).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Defined sprint goals, e.g., “Enable patients to schedule and cancel appointments by themself.”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US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 Sprint Execution (Development &amp; Testing)</a:t>
            </a:r>
            <a:endParaRPr lang="en-IN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Team began work on the selected tasks:</a:t>
            </a:r>
            <a:endParaRPr lang="en-IN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Frontend design (Patient portal/mobile app)</a:t>
            </a:r>
            <a:endParaRPr lang="en-IN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Backend integration (Doctor availability, booking logic)</a:t>
            </a:r>
            <a:endParaRPr lang="en-IN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Notification triggers (email/SMS/in-app)</a:t>
            </a:r>
            <a:endParaRPr lang="en-IN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Held daily stand-ups to track blockers and progress.</a:t>
            </a:r>
            <a:endParaRPr lang="en-IN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Performed continuous integration and unit testing for each module.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Sprint Review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Held a sprint review meeting at the end of each sprint.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Demonstrated working functionality to hospital stakeholders (e.g., Doctors, admins, IT head).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Collected feedback and change requests, e.g., “Add reschedule option to appointments.”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endParaRPr lang="en-IN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604159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2A02190-3DB8-299A-CFD9-7490D9FD8BE7}"/>
              </a:ext>
            </a:extLst>
          </p:cNvPr>
          <p:cNvSpPr txBox="1"/>
          <p:nvPr/>
        </p:nvSpPr>
        <p:spPr>
          <a:xfrm>
            <a:off x="518474" y="433634"/>
            <a:ext cx="11312164" cy="78365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6. Sprint Retrospective</a:t>
            </a:r>
            <a:endParaRPr lang="en-IN" sz="16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Reflected on the sprint with the team:</a:t>
            </a:r>
            <a:endParaRPr lang="en-IN" sz="16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6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went well? </a:t>
            </a:r>
            <a:endParaRPr lang="en-IN" sz="16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6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to improve? 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Logged actionable items to enhance collaboration, reduce bugs, and speed up delivery.</a:t>
            </a:r>
          </a:p>
          <a:p>
            <a:pPr lvl="1">
              <a:lnSpc>
                <a:spcPct val="107000"/>
              </a:lnSpc>
              <a:spcAft>
                <a:spcPts val="800"/>
              </a:spcAft>
              <a:tabLst>
                <a:tab pos="914400" algn="l"/>
              </a:tabLst>
            </a:pP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7. Incremental Delivery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Delivered modules incrementally across sprints:</a:t>
            </a:r>
          </a:p>
          <a:p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Sprint           Module Delivered</a:t>
            </a:r>
          </a:p>
          <a:p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1                    Online Appointment Booking</a:t>
            </a:r>
          </a:p>
          <a:p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2                     Doctor Availability + Notification System</a:t>
            </a:r>
          </a:p>
          <a:p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3 		      Lab Order Digitization &amp; Reporting</a:t>
            </a:r>
          </a:p>
          <a:p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4 		      Task Alerts + EHR Integration</a:t>
            </a:r>
          </a:p>
          <a:p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Each module was: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Fully tested (manual + automation)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Demoed to stakeholders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Approved for internal use</a:t>
            </a:r>
          </a:p>
          <a:p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tabLst>
                <a:tab pos="914400" algn="l"/>
              </a:tabLst>
            </a:pP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tabLst>
                <a:tab pos="914400" algn="l"/>
              </a:tabLst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</a:p>
          <a:p>
            <a:pPr lvl="1">
              <a:lnSpc>
                <a:spcPct val="107000"/>
              </a:lnSpc>
              <a:spcAft>
                <a:spcPts val="800"/>
              </a:spcAft>
              <a:tabLst>
                <a:tab pos="914400" algn="l"/>
              </a:tabLst>
            </a:pP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endParaRPr lang="en-US" sz="16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endParaRPr lang="en-IN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090990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86B054C-A313-02A0-11AA-65FB26A9A92B}"/>
              </a:ext>
            </a:extLst>
          </p:cNvPr>
          <p:cNvSpPr txBox="1"/>
          <p:nvPr/>
        </p:nvSpPr>
        <p:spPr>
          <a:xfrm>
            <a:off x="455629" y="575034"/>
            <a:ext cx="11280742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8. Deployment &amp; Post-Go-Live Support</a:t>
            </a:r>
          </a:p>
          <a:p>
            <a:endParaRPr lang="en-US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Deployed the </a:t>
            </a:r>
            <a:r>
              <a:rPr lang="en-US" sz="1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entire HMS system to production</a:t>
            </a:r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Conducted training sessions for doctors, nurses, and admin staff.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Provided post-deployment support via ticketing/helpdesk for smooth onboarding.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9. Final Integration &amp; UAT</a:t>
            </a:r>
          </a:p>
          <a:p>
            <a:endParaRPr lang="en-US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Integrated all developed modules into a unified HMS platform.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Carried out User Acceptance Testing (UAT) with real users from different departments.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Gathered feedback, performed final tweaks, and confirmed system readiness for hospital-wide usage.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668696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26A7B65-5CD0-F21A-95C5-6511C6873B6F}"/>
              </a:ext>
            </a:extLst>
          </p:cNvPr>
          <p:cNvSpPr txBox="1"/>
          <p:nvPr/>
        </p:nvSpPr>
        <p:spPr>
          <a:xfrm>
            <a:off x="565608" y="527901"/>
            <a:ext cx="11368726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Resources:</a:t>
            </a:r>
          </a:p>
          <a:p>
            <a:r>
              <a:rPr lang="en-US" sz="3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people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Business Analyst</a:t>
            </a:r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To gather requirements from doctors, lab staff, receptionists, and patients; convert them into user 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stories and workflows.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Scrum Master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To facilitate Agile ceremonies and remove blockers for the team.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Hospital Stakeholders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</a:t>
            </a:r>
            <a:b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Doctors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For workflows related to appointments and lab test prescriptions.</a:t>
            </a:r>
            <a:b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Lab Technicians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For test management and process digitization.</a:t>
            </a:r>
            <a:b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Receptionists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For appointment handling and notification insights.</a:t>
            </a:r>
            <a:b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Patients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For feedback on usability and features via interviews/surveys.</a:t>
            </a:r>
          </a:p>
          <a:p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UI/UX Designer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To design user-friendly screens for booking, results, and notifications.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Frontend Developer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To build interfaces for appointments, lab modules, and notifications.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Backend Developer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To develop logic for appointment scheduling, lab tracking, and notifications.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QA Tester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To perform functional, integration, and UAT testing.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Deployment Engineer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To manage environment setup and production deployment.</a:t>
            </a:r>
          </a:p>
          <a:p>
            <a:endParaRPr lang="en-US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IN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33619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FA7EF138-ABB3-A29A-E647-3AACD7B7E1B2}"/>
              </a:ext>
            </a:extLst>
          </p:cNvPr>
          <p:cNvSpPr txBox="1"/>
          <p:nvPr/>
        </p:nvSpPr>
        <p:spPr>
          <a:xfrm>
            <a:off x="414779" y="358219"/>
            <a:ext cx="11510128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Time Estimation:</a:t>
            </a:r>
          </a:p>
          <a:p>
            <a:endParaRPr lang="en-IN" sz="2000" dirty="0"/>
          </a:p>
          <a:p>
            <a:endParaRPr lang="en-IN" sz="2000" dirty="0"/>
          </a:p>
          <a:p>
            <a:r>
              <a:rPr lang="en-IN" sz="2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Phase								Duration</a:t>
            </a:r>
          </a:p>
          <a:p>
            <a:endParaRPr lang="en-IN" sz="20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Sprint 1								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Appointment Booking (Booking, Cancellation, Rescheduling by patient) – 2 weeks</a:t>
            </a:r>
          </a:p>
          <a:p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Sprint 2								Real-time Scheduling Visibility + Notification system (Email/SMS/app) – 2 weeks</a:t>
            </a:r>
          </a:p>
          <a:p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Sprint 3								Lab Management: Order tests, manage samples, track results – 2 weeks</a:t>
            </a:r>
          </a:p>
          <a:p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Sprint 4								</a:t>
            </a:r>
            <a:r>
              <a:rPr lang="en-IN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Lab Report Integration + System refinements + UAT – 2 weeks</a:t>
            </a:r>
          </a:p>
          <a:p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Final UAT + Go Live						1 week</a:t>
            </a:r>
          </a:p>
          <a:p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Staff Training &amp; Support					 1 week</a:t>
            </a:r>
          </a:p>
          <a:p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Total Duration							10 weeks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IN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14789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37D77F1-3B3E-44DE-7A77-A001C505166B}"/>
              </a:ext>
            </a:extLst>
          </p:cNvPr>
          <p:cNvSpPr txBox="1"/>
          <p:nvPr/>
        </p:nvSpPr>
        <p:spPr>
          <a:xfrm>
            <a:off x="424206" y="433633"/>
            <a:ext cx="11557262" cy="7468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24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Budget Estimation</a:t>
            </a:r>
            <a:endParaRPr lang="en-IN" sz="24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Human Resources Cost:</a:t>
            </a:r>
            <a:endParaRPr lang="en-IN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N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Product Owner, Scrum Master, Developers, QA testers, UI/UX Designers, and Business Analysts for the project duration.</a:t>
            </a:r>
          </a:p>
          <a:p>
            <a:r>
              <a:rPr lang="en-IN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Tools and Software: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Licenses for Agile project management tools (e.g., JIRA, Confluence).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Development and testing tools (e.g., Postman, Selenium, Git, VS Code).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Notification service APIs (SMS gateway, email service).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Database and backend support (MySQL, MongoDB, Node.js/Java backend).</a:t>
            </a:r>
          </a:p>
          <a:p>
            <a:pPr>
              <a:buFont typeface="Arial" panose="020B0604020202020204" pitchFamily="34" charset="0"/>
              <a:buChar char="•"/>
            </a:pP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Infrastructure Cost: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Hosting (cloud-based like AWS/Azure or on-premise hospital servers).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Load balancer, data backup, and failover setup.</a:t>
            </a:r>
          </a:p>
          <a:p>
            <a:pPr>
              <a:buFont typeface="Arial" panose="020B0604020202020204" pitchFamily="34" charset="0"/>
              <a:buChar char="•"/>
            </a:pP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Training and Support: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Training sessions for receptionists, doctors, and lab staff.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Post-launch support and issue resolution plan (2-3 months).</a:t>
            </a:r>
          </a:p>
          <a:p>
            <a:pPr>
              <a:buFont typeface="Arial" panose="020B0604020202020204" pitchFamily="34" charset="0"/>
              <a:buChar char="•"/>
            </a:pP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Estimated Budget Range: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Based on tool usage, staffing hours, API costs, and infrastructure:</a:t>
            </a:r>
            <a:br>
              <a:rPr lang="en-I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IN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Estimated Budget: ₹1,200,000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n-IN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endParaRPr lang="en-IN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408814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7F813D0-1B52-F180-C439-E9721FB5F64D}"/>
              </a:ext>
            </a:extLst>
          </p:cNvPr>
          <p:cNvSpPr txBox="1"/>
          <p:nvPr/>
        </p:nvSpPr>
        <p:spPr>
          <a:xfrm>
            <a:off x="412955" y="471948"/>
            <a:ext cx="11395587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Risks:</a:t>
            </a:r>
          </a:p>
          <a:p>
            <a:r>
              <a:rPr lang="en-US" dirty="0"/>
              <a:t>								</a:t>
            </a:r>
            <a:endParaRPr lang="en-US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Risk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                               </a:t>
            </a:r>
            <a:r>
              <a:rPr lang="en-US" dirty="0"/>
              <a:t> </a:t>
            </a:r>
            <a:r>
              <a:rPr lang="en-US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Description</a:t>
            </a:r>
          </a:p>
          <a:p>
            <a:endParaRPr lang="en-US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 Privacy Breach 	: Sensitive patient data may be exposed if proper encryption 	and access controls aren't in place.</a:t>
            </a:r>
          </a:p>
          <a:p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System Downtime	: Technical failures could disrupt appointment scheduling, lab tracking, etc.</a:t>
            </a:r>
          </a:p>
          <a:p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User Adoption		: Issues Staff may resist adopting the new modules without proper training.</a:t>
            </a:r>
          </a:p>
          <a:p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Integration Failures	: Difficulty integrating new features with existing hospital infrastructure.</a:t>
            </a:r>
          </a:p>
          <a:p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Compliance Risk		:  Non-adherence to healthcare regulations may lead to penalties.</a:t>
            </a:r>
          </a:p>
          <a:p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Scalability Challenges	: The system may not perform well under increased load or expansion.</a:t>
            </a:r>
          </a:p>
          <a:p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Testing Gaps		:  Incomplete testing may allow critical bugs to enter production.</a:t>
            </a:r>
          </a:p>
          <a:p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Budget Overrun 		:  Costs may exceed estimates if feature creep or delays occur.</a:t>
            </a:r>
          </a:p>
          <a:p>
            <a:endParaRPr lang="en-IN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01733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7133FB4-25DB-305C-92B7-19B186D20F46}"/>
              </a:ext>
            </a:extLst>
          </p:cNvPr>
          <p:cNvSpPr txBox="1"/>
          <p:nvPr/>
        </p:nvSpPr>
        <p:spPr>
          <a:xfrm>
            <a:off x="216816" y="235670"/>
            <a:ext cx="11689238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US" sz="3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Dependencies:</a:t>
            </a:r>
          </a:p>
          <a:p>
            <a:endParaRPr lang="en-US" sz="3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Dependency 				Description</a:t>
            </a:r>
          </a:p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Third-party APIs                                :  For SMS, email notifications, payment gateways, and lab test integration.</a:t>
            </a:r>
          </a:p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Hospital Database                              :  Existing patient, appointment, and test data must be accessible and accurate.</a:t>
            </a:r>
          </a:p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Hardware Infrastructure                   : Servers, network bandwidth, and hospital devices must support system load.</a:t>
            </a:r>
          </a:p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Regulatory Compliance                     : Adherence to healthcare data standards like HIPAA or local health regulations.</a:t>
            </a:r>
          </a:p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Support Availability                       : Timely assistance required for deployment, updates, and troubleshooting.</a:t>
            </a:r>
          </a:p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User Training Schedule                      :  Availability of staff (doctors, nurses, receptionists) for system training.</a:t>
            </a:r>
          </a:p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Cross-department Coordination      :    Departments (e.g., lab, reception, pharmacy) must align workflows for </a:t>
            </a: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consistency.</a:t>
            </a:r>
          </a:p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Existing HMS Modules                        :New features must work with current modules like patient records and billing.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53598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E91DE47-70C0-C4AC-4D3B-FFF8277A807B}"/>
              </a:ext>
            </a:extLst>
          </p:cNvPr>
          <p:cNvSpPr txBox="1"/>
          <p:nvPr/>
        </p:nvSpPr>
        <p:spPr>
          <a:xfrm>
            <a:off x="678730" y="433633"/>
            <a:ext cx="79090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>
                    <a:lumMod val="95000"/>
                  </a:schemeClr>
                </a:solidFill>
              </a:rPr>
              <a:t>Current situation</a:t>
            </a:r>
            <a:endParaRPr lang="en-IN" sz="28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95A33BE-D77F-3247-EFAC-C18F190451D5}"/>
              </a:ext>
            </a:extLst>
          </p:cNvPr>
          <p:cNvSpPr txBox="1"/>
          <p:nvPr/>
        </p:nvSpPr>
        <p:spPr>
          <a:xfrm>
            <a:off x="329938" y="1027522"/>
            <a:ext cx="11510128" cy="56126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"/>
            </a:pPr>
            <a:r>
              <a:rPr lang="en-US" sz="18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Appointments are scheduled only by receptionists.</a:t>
            </a:r>
            <a:endParaRPr lang="en-IN" sz="18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"/>
            </a:pPr>
            <a:r>
              <a:rPr lang="en-US" sz="18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Patients must visit or call to fix/reschedule appointments.</a:t>
            </a:r>
            <a:endParaRPr lang="en-IN" sz="18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"/>
            </a:pPr>
            <a:r>
              <a:rPr lang="en-US" sz="18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self-service portal or mobile interface exists for appointment booking or modifications.</a:t>
            </a:r>
            <a:endParaRPr lang="en-IN" sz="18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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Laboratory processes are fully manual.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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Test orders are written or conveyed verbally.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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Sample collection, labeling, and result entry are done using paper forms or spreadsheets.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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Test results are either printed or emailed.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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digital integration of lab results with the patient's HMS record.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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test tracking, automated workflows, or alerts.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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There is no notification system in the HMS.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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Patients are not alerted about: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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Appointments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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Test results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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Prescriptions or follow-up reminders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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Doctors and staff also do not receive alerts for tasks or events.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System depends on manual memory and tracking.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45396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062B66-912A-6F85-4083-7BDA7BB37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072" y="405353"/>
            <a:ext cx="11594969" cy="59860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Problem:</a:t>
            </a:r>
          </a:p>
          <a:p>
            <a:pPr marL="342900" lvl="0" indent="-342900">
              <a:lnSpc>
                <a:spcPct val="107000"/>
              </a:lnSpc>
              <a:buClr>
                <a:schemeClr val="bg1"/>
              </a:buClr>
              <a:buFont typeface="Wingdings" panose="05000000000000000000" pitchFamily="2" charset="2"/>
              <a:buChar char=""/>
            </a:pPr>
            <a:r>
              <a:rPr lang="en-US" sz="18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High dependency on staff for booking and rescheduling appointments.</a:t>
            </a:r>
            <a:endParaRPr lang="en-IN" sz="18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Clr>
                <a:schemeClr val="bg1"/>
              </a:buClr>
              <a:buFont typeface="Wingdings" panose="05000000000000000000" pitchFamily="2" charset="2"/>
              <a:buChar char=""/>
            </a:pPr>
            <a:r>
              <a:rPr lang="en-US" sz="18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Patient inconvenience due to lack of remote or self-service access.</a:t>
            </a:r>
            <a:endParaRPr lang="en-IN" sz="18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buClrTx/>
              <a:buFont typeface="Wingdings" panose="05000000000000000000" pitchFamily="2" charset="2"/>
              <a:buChar char="Ø"/>
            </a:pPr>
            <a:r>
              <a:rPr lang="en-US" sz="18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Increased reception workload, especially during peak hours.</a:t>
            </a:r>
            <a:endParaRPr lang="en-IN" sz="18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Clr>
                <a:schemeClr val="tx1"/>
              </a:buClr>
              <a:buFont typeface="Wingdings" panose="05000000000000000000" pitchFamily="2" charset="2"/>
              <a:buChar char="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visibility for patients to view or manage their appointment status.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Clr>
                <a:schemeClr val="tx1"/>
              </a:buClr>
              <a:buFont typeface="Wingdings" panose="05000000000000000000" pitchFamily="2" charset="2"/>
              <a:buChar char="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Error-prone process due to verbal or handwritten test orders.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Clr>
                <a:schemeClr val="tx1"/>
              </a:buClr>
              <a:buFont typeface="Wingdings" panose="05000000000000000000" pitchFamily="2" charset="2"/>
              <a:buChar char="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sample tracking, leading to possible misplacement or delays.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Clr>
                <a:schemeClr val="tx1"/>
              </a:buClr>
              <a:buFont typeface="Wingdings" panose="05000000000000000000" pitchFamily="2" charset="2"/>
              <a:buChar char="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Disjointed workflow – results are not linked to patient records digitally.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Clr>
                <a:schemeClr val="tx1"/>
              </a:buClr>
              <a:buFont typeface="Wingdings" panose="05000000000000000000" pitchFamily="2" charset="2"/>
              <a:buChar char="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Lack of audit trail, making it difficult to verify test status and responsibilities.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Clr>
                <a:schemeClr val="tx1"/>
              </a:buClr>
              <a:buFont typeface="Wingdings" panose="05000000000000000000" pitchFamily="2" charset="2"/>
              <a:buChar char="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Time-consuming reporting – printed or emailed reports delay result delivery.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Clr>
                <a:schemeClr val="tx1"/>
              </a:buClr>
              <a:buFont typeface="Wingdings" panose="05000000000000000000" pitchFamily="2" charset="2"/>
              <a:buChar char="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automated reminders for appointments → increases no-show rates.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Clr>
                <a:schemeClr val="tx1"/>
              </a:buClr>
              <a:buFont typeface="Wingdings" panose="05000000000000000000" pitchFamily="2" charset="2"/>
              <a:buChar char="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Patients are unaware when test results are ready → delays in treatment.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Clr>
                <a:schemeClr val="tx1"/>
              </a:buClr>
              <a:buFont typeface="Wingdings" panose="05000000000000000000" pitchFamily="2" charset="2"/>
              <a:buChar char="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prescription or follow-up alerts, risking medication non-adherence.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Clr>
                <a:schemeClr val="tx1"/>
              </a:buClr>
              <a:buFont typeface="Wingdings" panose="05000000000000000000" pitchFamily="2" charset="2"/>
              <a:buChar char="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Doctors and staff miss tasks or deadlines without system reminders.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Clr>
                <a:schemeClr val="tx1"/>
              </a:buClr>
              <a:buFont typeface="Wingdings" panose="05000000000000000000" pitchFamily="2" charset="2"/>
              <a:buChar char="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Entire system relies on memory/manual tracking, leading to inefficiencies and human error.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IN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6346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3F6B9-D74D-0CE4-EEA4-73449F159D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9088" y="414778"/>
            <a:ext cx="11613823" cy="6443221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1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Opportunity: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ClrTx/>
              <a:buFont typeface="Wingdings" panose="05000000000000000000" pitchFamily="2" charset="2"/>
              <a:buChar char="Ø"/>
              <a:tabLst>
                <a:tab pos="228600" algn="l"/>
                <a:tab pos="457200" algn="l"/>
              </a:tabLst>
            </a:pPr>
            <a:r>
              <a:rPr lang="en-US" sz="72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Implement online appointment booking and rescheduling via patient portal/mobile app.</a:t>
            </a:r>
            <a:endParaRPr lang="en-IN" sz="72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ClrTx/>
              <a:buFont typeface="Wingdings" panose="05000000000000000000" pitchFamily="2" charset="2"/>
              <a:buChar char="Ø"/>
              <a:tabLst>
                <a:tab pos="228600" algn="l"/>
                <a:tab pos="457200" algn="l"/>
              </a:tabLst>
            </a:pPr>
            <a:r>
              <a:rPr lang="en-US" sz="72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Allow patients to view and manage appointment status in real-time.</a:t>
            </a:r>
            <a:endParaRPr lang="en-IN" sz="72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ClrTx/>
              <a:buFont typeface="Wingdings" panose="05000000000000000000" pitchFamily="2" charset="2"/>
              <a:buChar char="Ø"/>
              <a:tabLst>
                <a:tab pos="228600" algn="l"/>
                <a:tab pos="457200" algn="l"/>
              </a:tabLst>
            </a:pPr>
            <a:r>
              <a:rPr lang="en-US" sz="72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Display doctor </a:t>
            </a:r>
            <a:r>
              <a:rPr lang="en-US" sz="72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availability dynamically, reducing receptionist burden.</a:t>
            </a:r>
            <a:endParaRPr lang="en-IN" sz="72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ClrTx/>
              <a:buFont typeface="Wingdings" panose="05000000000000000000" pitchFamily="2" charset="2"/>
              <a:buChar char="Ø"/>
              <a:tabLst>
                <a:tab pos="228600" algn="l"/>
                <a:tab pos="457200" algn="l"/>
              </a:tabLst>
            </a:pPr>
            <a:r>
              <a:rPr lang="en-US" sz="7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Automate appointment confirmations, cancellations, and reminders.</a:t>
            </a:r>
            <a:endParaRPr lang="en-IN" sz="7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ClrTx/>
              <a:buFont typeface="Wingdings" panose="05000000000000000000" pitchFamily="2" charset="2"/>
              <a:buChar char="Ø"/>
              <a:tabLst>
                <a:tab pos="228600" algn="l"/>
                <a:tab pos="457200" algn="l"/>
              </a:tabLst>
            </a:pPr>
            <a:r>
              <a:rPr lang="en-US" sz="7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Enable doctors to digitally prescribe lab tests during consultation.</a:t>
            </a:r>
            <a:endParaRPr lang="en-IN" sz="7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ClrTx/>
              <a:buFont typeface="Wingdings" panose="05000000000000000000" pitchFamily="2" charset="2"/>
              <a:buChar char="Ø"/>
              <a:tabLst>
                <a:tab pos="228600" algn="l"/>
                <a:tab pos="457200" algn="l"/>
              </a:tabLst>
            </a:pPr>
            <a:r>
              <a:rPr lang="en-US" sz="7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Digitally track sample collection, processing, and reporting.</a:t>
            </a:r>
            <a:endParaRPr lang="en-IN" sz="7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ClrTx/>
              <a:buFont typeface="Wingdings" panose="05000000000000000000" pitchFamily="2" charset="2"/>
              <a:buChar char="Ø"/>
              <a:tabLst>
                <a:tab pos="228600" algn="l"/>
                <a:tab pos="457200" algn="l"/>
              </a:tabLst>
            </a:pPr>
            <a:r>
              <a:rPr lang="en-US" sz="7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Integrate test results directly into patient records for faster review.</a:t>
            </a:r>
            <a:endParaRPr lang="en-IN" sz="7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ClrTx/>
              <a:buFont typeface="Wingdings" panose="05000000000000000000" pitchFamily="2" charset="2"/>
              <a:buChar char="Ø"/>
              <a:tabLst>
                <a:tab pos="228600" algn="l"/>
                <a:tab pos="457200" algn="l"/>
              </a:tabLst>
            </a:pPr>
            <a:r>
              <a:rPr lang="en-US" sz="7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Auto-generate lab reports and make them immediately available to doctors and patients.</a:t>
            </a:r>
            <a:endParaRPr lang="en-IN" sz="7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ClrTx/>
              <a:buFont typeface="Wingdings" panose="05000000000000000000" pitchFamily="2" charset="2"/>
              <a:buChar char="Ø"/>
              <a:tabLst>
                <a:tab pos="228600" algn="l"/>
                <a:tab pos="457200" algn="l"/>
              </a:tabLst>
            </a:pPr>
            <a:r>
              <a:rPr lang="en-US" sz="7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Notify patients about:</a:t>
            </a:r>
            <a:endParaRPr lang="en-IN" sz="7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ClrTx/>
              <a:buFont typeface="Wingdings" panose="05000000000000000000" pitchFamily="2" charset="2"/>
              <a:buChar char="Ø"/>
              <a:tabLst>
                <a:tab pos="685800" algn="l"/>
                <a:tab pos="914400" algn="l"/>
              </a:tabLst>
            </a:pPr>
            <a:r>
              <a:rPr lang="en-US" sz="7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Ready test results </a:t>
            </a:r>
            <a:endParaRPr lang="en-IN" sz="7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ClrTx/>
              <a:buFont typeface="Wingdings" panose="05000000000000000000" pitchFamily="2" charset="2"/>
              <a:buChar char="Ø"/>
              <a:tabLst>
                <a:tab pos="685800" algn="l"/>
                <a:tab pos="914400" algn="l"/>
              </a:tabLst>
            </a:pPr>
            <a:r>
              <a:rPr lang="en-US" sz="7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 prescriptions</a:t>
            </a:r>
            <a:endParaRPr lang="en-IN" sz="7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ClrTx/>
              <a:buFont typeface="Wingdings" panose="05000000000000000000" pitchFamily="2" charset="2"/>
              <a:buChar char="Ø"/>
              <a:tabLst>
                <a:tab pos="685800" algn="l"/>
                <a:tab pos="914400" algn="l"/>
              </a:tabLst>
            </a:pPr>
            <a:r>
              <a:rPr lang="en-US" sz="7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Follow-up schedules</a:t>
            </a:r>
            <a:endParaRPr lang="en-IN" sz="7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endParaRPr lang="en-US" sz="7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ClrTx/>
              <a:buFont typeface="Wingdings" panose="05000000000000000000" pitchFamily="2" charset="2"/>
              <a:buChar char="Ø"/>
            </a:pPr>
            <a:endParaRPr lang="en-US" sz="7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ClrTx/>
              <a:buFont typeface="Wingdings" panose="05000000000000000000" pitchFamily="2" charset="2"/>
              <a:buChar char="Ø"/>
            </a:pPr>
            <a:endParaRPr lang="en-US" sz="19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ClrTx/>
              <a:buFont typeface="Wingdings" panose="05000000000000000000" pitchFamily="2" charset="2"/>
              <a:buChar char="Ø"/>
            </a:pP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</a:pPr>
            <a:endParaRPr lang="en-US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37932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B493B1BE-AEC8-B7C2-6A6E-CDBCCCBE8742}"/>
              </a:ext>
            </a:extLst>
          </p:cNvPr>
          <p:cNvSpPr txBox="1"/>
          <p:nvPr/>
        </p:nvSpPr>
        <p:spPr>
          <a:xfrm>
            <a:off x="707010" y="1234911"/>
            <a:ext cx="10180949" cy="27630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  <a:tabLst>
                <a:tab pos="228600" algn="l"/>
                <a:tab pos="457200" algn="l"/>
              </a:tabLst>
            </a:pPr>
            <a:r>
              <a:rPr lang="en-US" sz="18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Send automated SMS/email/in-app reminders for:</a:t>
            </a:r>
            <a:endParaRPr lang="en-IN" sz="18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  <a:tabLst>
                <a:tab pos="228600" algn="l"/>
                <a:tab pos="457200" algn="l"/>
              </a:tabLst>
            </a:pPr>
            <a:r>
              <a:rPr lang="en-US" sz="18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Upcoming appointments</a:t>
            </a:r>
            <a:endParaRPr lang="en-IN" sz="18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  <a:tabLst>
                <a:tab pos="228600" algn="l"/>
                <a:tab pos="457200" algn="l"/>
              </a:tabLst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Lab result availability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  <a:tabLst>
                <a:tab pos="228600" algn="l"/>
                <a:tab pos="457200" algn="l"/>
              </a:tabLst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Prescription follow-ups and refills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  <a:tabLst>
                <a:tab pos="228600" algn="l"/>
                <a:tab pos="457200" algn="l"/>
              </a:tabLst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Alert doctors and staff about pending tasks, critical labs, or upcoming shifts.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676997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D77B7D55-888E-0DF4-2CB2-FFAF5030DBCB}"/>
              </a:ext>
            </a:extLst>
          </p:cNvPr>
          <p:cNvSpPr txBox="1"/>
          <p:nvPr/>
        </p:nvSpPr>
        <p:spPr>
          <a:xfrm>
            <a:off x="301658" y="131976"/>
            <a:ext cx="11632675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Purpose Statement(Goals):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Streamline Appointment Scheduling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enable patients to book, cancel, and reschedule appointments conveniently via an online portal or mobile app, reducing dependency on hospital staff.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Improve Real-time Visibility &amp; Communication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allow patients and staff to view appointment status and doctor availability in real-time, improving transparency and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reducing scheduling conflicts.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Automate Notifications and Alerts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send timely reminders and updates via SMS, email, or app notifications about upcoming appointments, lab results, new prescriptions, and follow-ups, minimizing no-shows and delays in care.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Digitize Lab Test Management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enable doctors to prescribe lab tests digitally and track sample collection, processing, and result reporting in an integrated workflow, minimizing errors and delays.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Integrate Lab Results with Patient Records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automatically upload and link lab test results into patient profiles for quick access by doctors and patients, enhancing decision-making and treatment speed.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Enhance Operational Efficiency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reduce manual work, reliance on memory, and human error by implementing system-generated reminders for doctors and staff on critical tasks and responsibilities.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Promote Patient Engagement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empower patients with self-service tools for managing health-related tasks, increasing satisfaction, adherence to treatment plans, and overall care quality.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700143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9247A81-D2C7-C86A-B3CA-5A2A34E05448}"/>
              </a:ext>
            </a:extLst>
          </p:cNvPr>
          <p:cNvSpPr txBox="1"/>
          <p:nvPr/>
        </p:nvSpPr>
        <p:spPr>
          <a:xfrm>
            <a:off x="452487" y="339365"/>
            <a:ext cx="11444140" cy="60048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+mj-lt"/>
              <a:buAutoNum type="arabicPeriod"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Project Objective:</a:t>
            </a:r>
          </a:p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"/>
            </a:pPr>
            <a:r>
              <a:rPr lang="en-US" sz="18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Implement online appointment scheduling through a patient portal/mobile app to reduce staff workload and enhance patient convenience.</a:t>
            </a:r>
            <a:endParaRPr lang="en-IN" sz="18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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Enable patients to view, cancel, or reschedule appointments in real-time, improving transparency and satisfaction.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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Display real-time doctor availability to reduce receptionist dependency and appointment conflicts.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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Automate notifications via SMS, email, or in-app messages for: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Upcoming appointments.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Test result availability.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Prescription follow-ups and medication refills.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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Introduce lab order digitization, allowing doctors to prescribe tests electronically during consultation.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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Track lab sample collection and reporting digitally to avoid errors and delays.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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Integrate test results directly into patient records, enabling faster diagnosis and treatment.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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Auto-generate lab reports and make them instantly accessible to both doctors and patients.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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Send task alerts to doctors and staff for critical labs, upcoming shifts, or pending duties.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Reduce manual dependencies and human errors by automating key administrative and clinical processes.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367700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9C04597-8AA2-C892-6551-150AD8D80165}"/>
              </a:ext>
            </a:extLst>
          </p:cNvPr>
          <p:cNvSpPr txBox="1"/>
          <p:nvPr/>
        </p:nvSpPr>
        <p:spPr>
          <a:xfrm>
            <a:off x="518473" y="367645"/>
            <a:ext cx="11519555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</a:t>
            </a:r>
            <a:r>
              <a:rPr lang="en-US" sz="2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Success criteria:</a:t>
            </a:r>
          </a:p>
          <a:p>
            <a:pPr>
              <a:buFont typeface="+mj-lt"/>
              <a:buAutoNum type="arabicPeriod"/>
            </a:pPr>
            <a:r>
              <a:rPr lang="en-US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Streamlined Appointment Scheduling</a:t>
            </a:r>
            <a:endParaRPr lang="en-US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Patients are able to book, cancel, and reschedule appointments without assistance from hospital staff.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system is accessible via both web and mobile platforms.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Appointment slots are confirmed instantly, and reflected in both patient and doctor dashboards.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+mj-lt"/>
              <a:buAutoNum type="arabicPeriod"/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Improved Real-time Visibility &amp; Communication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buFont typeface="+mj-lt"/>
              <a:buAutoNum type="arabicPeriod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Doctors’ availability and appointment status are updated in real-time.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Patients and staff can view and manage schedules without delay or confusion.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Scheduling conflicts are automatically flagged and prevented by the system.</a:t>
            </a:r>
          </a:p>
          <a:p>
            <a:pPr>
              <a:buFont typeface="+mj-lt"/>
              <a:buAutoNum type="arabicPeriod"/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Automated Notifications and Alerts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buFont typeface="+mj-lt"/>
              <a:buAutoNum type="arabicPeriod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system sends timely reminders to patients for appointments, lab reports, follow-ups, and prescriptions.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Notifications are delivered via SMS, email, and in-app alerts.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Missed appointments and delays are significantly reduced through proactive alerts.</a:t>
            </a:r>
          </a:p>
          <a:p>
            <a:pPr>
              <a:buFont typeface="+mj-lt"/>
              <a:buAutoNum type="arabicPeriod"/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Digitized Lab Test Management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buFont typeface="+mj-lt"/>
              <a:buAutoNum type="arabicPeriod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Doctors can prescribe lab tests digitally through the system.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Lab processes such as sample collection, testing, and report generation are tracked end-to-end.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Manual errors in lab requests and results are minimized.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916681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EBA230B-F660-B909-A41D-B3B64ABCB318}"/>
              </a:ext>
            </a:extLst>
          </p:cNvPr>
          <p:cNvSpPr txBox="1"/>
          <p:nvPr/>
        </p:nvSpPr>
        <p:spPr>
          <a:xfrm>
            <a:off x="593889" y="518475"/>
            <a:ext cx="834272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5. </a:t>
            </a:r>
            <a:r>
              <a:rPr lang="en-US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Integrated Lab Results with Patient Records</a:t>
            </a:r>
            <a:endParaRPr lang="en-US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Lab results are automatically linked to the corresponding patient’s profile.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Doctors can instantly access results during consultations.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Patients can view their own reports securely via the portal.</a:t>
            </a:r>
          </a:p>
          <a:p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6.Enhanced Operational Efficiency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buFont typeface="+mj-lt"/>
              <a:buAutoNum type="arabicPeriod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Staff no longer rely on memory or manual notes for task tracking.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System-generated alerts ensure that important follow-ups or responsibilities are not missed.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Administrative burden is reduced with digital task automation.</a:t>
            </a:r>
          </a:p>
          <a:p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7.Promoted Patient Engagement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buFont typeface="+mj-lt"/>
              <a:buAutoNum type="arabicPeriod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Patients actively use the portal or app to manage appointments, view lab results, and receive updates.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self-service approach increases patient satisfaction and involvement in their care.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system supports better compliance with treatment and follow-up plans.</a:t>
            </a:r>
          </a:p>
          <a:p>
            <a:endParaRPr lang="en-US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511285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400</TotalTime>
  <Words>2488</Words>
  <Application>Microsoft Office PowerPoint</Application>
  <PresentationFormat>Widescreen</PresentationFormat>
  <Paragraphs>318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Arial</vt:lpstr>
      <vt:lpstr>Calibri</vt:lpstr>
      <vt:lpstr>Century Gothic</vt:lpstr>
      <vt:lpstr>Courier New</vt:lpstr>
      <vt:lpstr>Symbol</vt:lpstr>
      <vt:lpstr>Wingdings</vt:lpstr>
      <vt:lpstr>Wingdings 3</vt:lpstr>
      <vt:lpstr>Ion Boardroom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RITIKA HIWARALE</dc:creator>
  <cp:lastModifiedBy>RITIKA HIWARALE</cp:lastModifiedBy>
  <cp:revision>7</cp:revision>
  <dcterms:created xsi:type="dcterms:W3CDTF">2025-06-06T09:00:03Z</dcterms:created>
  <dcterms:modified xsi:type="dcterms:W3CDTF">2025-06-07T10:52:53Z</dcterms:modified>
</cp:coreProperties>
</file>