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DE1205-C561-4D78-B2F4-A6BD0B1A7C58}" v="43" dt="2025-09-02T17:18:32.2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856" autoAdjust="0"/>
  </p:normalViewPr>
  <p:slideViewPr>
    <p:cSldViewPr snapToGrid="0">
      <p:cViewPr varScale="1">
        <p:scale>
          <a:sx n="61" d="100"/>
          <a:sy n="61" d="100"/>
        </p:scale>
        <p:origin x="152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OK ADBHAIYA" userId="4a6ae4fa600a6399" providerId="LiveId" clId="{B0DE1205-C561-4D78-B2F4-A6BD0B1A7C58}"/>
    <pc:docChg chg="custSel addSld modSld">
      <pc:chgData name="ASHOK ADBHAIYA" userId="4a6ae4fa600a6399" providerId="LiveId" clId="{B0DE1205-C561-4D78-B2F4-A6BD0B1A7C58}" dt="2025-09-02T17:19:07.517" v="2153" actId="20577"/>
      <pc:docMkLst>
        <pc:docMk/>
      </pc:docMkLst>
      <pc:sldChg chg="modSp mod">
        <pc:chgData name="ASHOK ADBHAIYA" userId="4a6ae4fa600a6399" providerId="LiveId" clId="{B0DE1205-C561-4D78-B2F4-A6BD0B1A7C58}" dt="2025-09-02T16:43:26.759" v="1704" actId="115"/>
        <pc:sldMkLst>
          <pc:docMk/>
          <pc:sldMk cId="3124365626" sldId="257"/>
        </pc:sldMkLst>
        <pc:spChg chg="mod">
          <ac:chgData name="ASHOK ADBHAIYA" userId="4a6ae4fa600a6399" providerId="LiveId" clId="{B0DE1205-C561-4D78-B2F4-A6BD0B1A7C58}" dt="2025-09-02T16:43:26.759" v="1704" actId="115"/>
          <ac:spMkLst>
            <pc:docMk/>
            <pc:sldMk cId="3124365626" sldId="257"/>
            <ac:spMk id="3" creationId="{7DFACF96-D6D0-E9C6-C1E3-5EC7DBA93C95}"/>
          </ac:spMkLst>
        </pc:spChg>
      </pc:sldChg>
      <pc:sldChg chg="modSp mod">
        <pc:chgData name="ASHOK ADBHAIYA" userId="4a6ae4fa600a6399" providerId="LiveId" clId="{B0DE1205-C561-4D78-B2F4-A6BD0B1A7C58}" dt="2025-09-02T16:44:11.409" v="1706" actId="115"/>
        <pc:sldMkLst>
          <pc:docMk/>
          <pc:sldMk cId="326269590" sldId="258"/>
        </pc:sldMkLst>
        <pc:spChg chg="mod">
          <ac:chgData name="ASHOK ADBHAIYA" userId="4a6ae4fa600a6399" providerId="LiveId" clId="{B0DE1205-C561-4D78-B2F4-A6BD0B1A7C58}" dt="2025-09-02T16:44:11.409" v="1706" actId="115"/>
          <ac:spMkLst>
            <pc:docMk/>
            <pc:sldMk cId="326269590" sldId="258"/>
            <ac:spMk id="2" creationId="{7FF243C9-59A2-9155-4F92-53BEB23794C1}"/>
          </ac:spMkLst>
        </pc:spChg>
      </pc:sldChg>
      <pc:sldChg chg="modSp mod">
        <pc:chgData name="ASHOK ADBHAIYA" userId="4a6ae4fa600a6399" providerId="LiveId" clId="{B0DE1205-C561-4D78-B2F4-A6BD0B1A7C58}" dt="2025-09-02T17:12:00.712" v="2077" actId="113"/>
        <pc:sldMkLst>
          <pc:docMk/>
          <pc:sldMk cId="3245043365" sldId="260"/>
        </pc:sldMkLst>
        <pc:spChg chg="mod">
          <ac:chgData name="ASHOK ADBHAIYA" userId="4a6ae4fa600a6399" providerId="LiveId" clId="{B0DE1205-C561-4D78-B2F4-A6BD0B1A7C58}" dt="2025-09-02T16:44:18.522" v="1707" actId="115"/>
          <ac:spMkLst>
            <pc:docMk/>
            <pc:sldMk cId="3245043365" sldId="260"/>
            <ac:spMk id="2" creationId="{1467F111-464F-6FA8-09FC-DC1B66BE9B84}"/>
          </ac:spMkLst>
        </pc:spChg>
        <pc:spChg chg="mod">
          <ac:chgData name="ASHOK ADBHAIYA" userId="4a6ae4fa600a6399" providerId="LiveId" clId="{B0DE1205-C561-4D78-B2F4-A6BD0B1A7C58}" dt="2025-09-02T17:12:00.712" v="2077" actId="113"/>
          <ac:spMkLst>
            <pc:docMk/>
            <pc:sldMk cId="3245043365" sldId="260"/>
            <ac:spMk id="3" creationId="{F9ACAA4D-80C6-88B3-2712-FBF060151AD7}"/>
          </ac:spMkLst>
        </pc:spChg>
      </pc:sldChg>
      <pc:sldChg chg="modSp mod">
        <pc:chgData name="ASHOK ADBHAIYA" userId="4a6ae4fa600a6399" providerId="LiveId" clId="{B0DE1205-C561-4D78-B2F4-A6BD0B1A7C58}" dt="2025-09-02T17:12:33.395" v="2082" actId="115"/>
        <pc:sldMkLst>
          <pc:docMk/>
          <pc:sldMk cId="736422219" sldId="261"/>
        </pc:sldMkLst>
        <pc:spChg chg="mod">
          <ac:chgData name="ASHOK ADBHAIYA" userId="4a6ae4fa600a6399" providerId="LiveId" clId="{B0DE1205-C561-4D78-B2F4-A6BD0B1A7C58}" dt="2025-09-02T16:44:24.049" v="1708" actId="115"/>
          <ac:spMkLst>
            <pc:docMk/>
            <pc:sldMk cId="736422219" sldId="261"/>
            <ac:spMk id="2" creationId="{3B71B825-C7BA-AC1E-ED1B-13378826C3D6}"/>
          </ac:spMkLst>
        </pc:spChg>
        <pc:spChg chg="mod">
          <ac:chgData name="ASHOK ADBHAIYA" userId="4a6ae4fa600a6399" providerId="LiveId" clId="{B0DE1205-C561-4D78-B2F4-A6BD0B1A7C58}" dt="2025-09-02T17:12:33.395" v="2082" actId="115"/>
          <ac:spMkLst>
            <pc:docMk/>
            <pc:sldMk cId="736422219" sldId="261"/>
            <ac:spMk id="3" creationId="{0BE31EA3-CB77-42C9-1749-8A3490E16BAC}"/>
          </ac:spMkLst>
        </pc:spChg>
      </pc:sldChg>
      <pc:sldChg chg="modSp mod">
        <pc:chgData name="ASHOK ADBHAIYA" userId="4a6ae4fa600a6399" providerId="LiveId" clId="{B0DE1205-C561-4D78-B2F4-A6BD0B1A7C58}" dt="2025-09-02T17:13:09.493" v="2085" actId="14100"/>
        <pc:sldMkLst>
          <pc:docMk/>
          <pc:sldMk cId="2188770926" sldId="262"/>
        </pc:sldMkLst>
        <pc:spChg chg="mod">
          <ac:chgData name="ASHOK ADBHAIYA" userId="4a6ae4fa600a6399" providerId="LiveId" clId="{B0DE1205-C561-4D78-B2F4-A6BD0B1A7C58}" dt="2025-09-02T17:13:09.493" v="2085" actId="14100"/>
          <ac:spMkLst>
            <pc:docMk/>
            <pc:sldMk cId="2188770926" sldId="262"/>
            <ac:spMk id="2" creationId="{31B53B7A-AC61-5677-9858-14F1F05D0BF2}"/>
          </ac:spMkLst>
        </pc:spChg>
      </pc:sldChg>
      <pc:sldChg chg="addSp delSp modSp mod">
        <pc:chgData name="ASHOK ADBHAIYA" userId="4a6ae4fa600a6399" providerId="LiveId" clId="{B0DE1205-C561-4D78-B2F4-A6BD0B1A7C58}" dt="2025-09-02T16:04:14.879" v="81" actId="115"/>
        <pc:sldMkLst>
          <pc:docMk/>
          <pc:sldMk cId="3549621318" sldId="263"/>
        </pc:sldMkLst>
        <pc:spChg chg="mod">
          <ac:chgData name="ASHOK ADBHAIYA" userId="4a6ae4fa600a6399" providerId="LiveId" clId="{B0DE1205-C561-4D78-B2F4-A6BD0B1A7C58}" dt="2025-09-02T16:04:14.879" v="81" actId="115"/>
          <ac:spMkLst>
            <pc:docMk/>
            <pc:sldMk cId="3549621318" sldId="263"/>
            <ac:spMk id="2" creationId="{F3FED8AB-72A6-23B7-4465-BCD594FD3E77}"/>
          </ac:spMkLst>
        </pc:spChg>
        <pc:spChg chg="add del mod">
          <ac:chgData name="ASHOK ADBHAIYA" userId="4a6ae4fa600a6399" providerId="LiveId" clId="{B0DE1205-C561-4D78-B2F4-A6BD0B1A7C58}" dt="2025-09-02T16:01:28.949" v="66" actId="478"/>
          <ac:spMkLst>
            <pc:docMk/>
            <pc:sldMk cId="3549621318" sldId="263"/>
            <ac:spMk id="4" creationId="{E8C6F5A2-F35A-BB53-7B0F-2DB9FB16CE88}"/>
          </ac:spMkLst>
        </pc:spChg>
        <pc:spChg chg="add del mod">
          <ac:chgData name="ASHOK ADBHAIYA" userId="4a6ae4fa600a6399" providerId="LiveId" clId="{B0DE1205-C561-4D78-B2F4-A6BD0B1A7C58}" dt="2025-09-02T16:01:28.949" v="66" actId="478"/>
          <ac:spMkLst>
            <pc:docMk/>
            <pc:sldMk cId="3549621318" sldId="263"/>
            <ac:spMk id="5" creationId="{506BCCBB-73A6-A17C-A213-68FC340007B9}"/>
          </ac:spMkLst>
        </pc:spChg>
        <pc:spChg chg="add del mod">
          <ac:chgData name="ASHOK ADBHAIYA" userId="4a6ae4fa600a6399" providerId="LiveId" clId="{B0DE1205-C561-4D78-B2F4-A6BD0B1A7C58}" dt="2025-09-02T16:01:28.949" v="66" actId="478"/>
          <ac:spMkLst>
            <pc:docMk/>
            <pc:sldMk cId="3549621318" sldId="263"/>
            <ac:spMk id="6" creationId="{9485CA89-77ED-4AED-6064-635D39BB446E}"/>
          </ac:spMkLst>
        </pc:spChg>
        <pc:spChg chg="add del mod">
          <ac:chgData name="ASHOK ADBHAIYA" userId="4a6ae4fa600a6399" providerId="LiveId" clId="{B0DE1205-C561-4D78-B2F4-A6BD0B1A7C58}" dt="2025-09-02T16:01:28.949" v="66" actId="478"/>
          <ac:spMkLst>
            <pc:docMk/>
            <pc:sldMk cId="3549621318" sldId="263"/>
            <ac:spMk id="7" creationId="{4ABD2E37-63B7-D7E6-CEEB-BB196DBE8F15}"/>
          </ac:spMkLst>
        </pc:spChg>
        <pc:spChg chg="add del mod">
          <ac:chgData name="ASHOK ADBHAIYA" userId="4a6ae4fa600a6399" providerId="LiveId" clId="{B0DE1205-C561-4D78-B2F4-A6BD0B1A7C58}" dt="2025-09-02T16:01:28.949" v="66" actId="478"/>
          <ac:spMkLst>
            <pc:docMk/>
            <pc:sldMk cId="3549621318" sldId="263"/>
            <ac:spMk id="8" creationId="{1D2FEA5D-8326-A012-CA7B-3B8DD6FAE204}"/>
          </ac:spMkLst>
        </pc:spChg>
        <pc:graphicFrameChg chg="add del mod">
          <ac:chgData name="ASHOK ADBHAIYA" userId="4a6ae4fa600a6399" providerId="LiveId" clId="{B0DE1205-C561-4D78-B2F4-A6BD0B1A7C58}" dt="2025-09-02T16:01:28.949" v="66" actId="478"/>
          <ac:graphicFrameMkLst>
            <pc:docMk/>
            <pc:sldMk cId="3549621318" sldId="263"/>
            <ac:graphicFrameMk id="3" creationId="{240316D8-7BA8-06A2-4B57-6C1998B67F1D}"/>
          </ac:graphicFrameMkLst>
        </pc:graphicFrameChg>
        <pc:graphicFrameChg chg="add mod modGraphic">
          <ac:chgData name="ASHOK ADBHAIYA" userId="4a6ae4fa600a6399" providerId="LiveId" clId="{B0DE1205-C561-4D78-B2F4-A6BD0B1A7C58}" dt="2025-09-02T16:03:46.689" v="80" actId="14100"/>
          <ac:graphicFrameMkLst>
            <pc:docMk/>
            <pc:sldMk cId="3549621318" sldId="263"/>
            <ac:graphicFrameMk id="9" creationId="{E2AA6676-93CE-F16D-C4B4-0EF8CDC0DF69}"/>
          </ac:graphicFrameMkLst>
        </pc:graphicFrameChg>
      </pc:sldChg>
      <pc:sldChg chg="addSp modSp new mod">
        <pc:chgData name="ASHOK ADBHAIYA" userId="4a6ae4fa600a6399" providerId="LiveId" clId="{B0DE1205-C561-4D78-B2F4-A6BD0B1A7C58}" dt="2025-09-02T16:44:35.979" v="1709" actId="115"/>
        <pc:sldMkLst>
          <pc:docMk/>
          <pc:sldMk cId="1015944337" sldId="264"/>
        </pc:sldMkLst>
        <pc:spChg chg="mod">
          <ac:chgData name="ASHOK ADBHAIYA" userId="4a6ae4fa600a6399" providerId="LiveId" clId="{B0DE1205-C561-4D78-B2F4-A6BD0B1A7C58}" dt="2025-09-02T16:44:35.979" v="1709" actId="115"/>
          <ac:spMkLst>
            <pc:docMk/>
            <pc:sldMk cId="1015944337" sldId="264"/>
            <ac:spMk id="2" creationId="{C9334807-C579-6FA6-D7F5-09917B3CD9F3}"/>
          </ac:spMkLst>
        </pc:spChg>
        <pc:spChg chg="add mod">
          <ac:chgData name="ASHOK ADBHAIYA" userId="4a6ae4fa600a6399" providerId="LiveId" clId="{B0DE1205-C561-4D78-B2F4-A6BD0B1A7C58}" dt="2025-09-02T16:21:52.061" v="166" actId="255"/>
          <ac:spMkLst>
            <pc:docMk/>
            <pc:sldMk cId="1015944337" sldId="264"/>
            <ac:spMk id="3" creationId="{FB0AC3B1-3032-E8ED-36CA-722F0334AD2E}"/>
          </ac:spMkLst>
        </pc:spChg>
      </pc:sldChg>
      <pc:sldChg chg="addSp modSp new mod">
        <pc:chgData name="ASHOK ADBHAIYA" userId="4a6ae4fa600a6399" providerId="LiveId" clId="{B0DE1205-C561-4D78-B2F4-A6BD0B1A7C58}" dt="2025-09-02T16:28:48.679" v="199" actId="2711"/>
        <pc:sldMkLst>
          <pc:docMk/>
          <pc:sldMk cId="431114195" sldId="265"/>
        </pc:sldMkLst>
        <pc:spChg chg="mod">
          <ac:chgData name="ASHOK ADBHAIYA" userId="4a6ae4fa600a6399" providerId="LiveId" clId="{B0DE1205-C561-4D78-B2F4-A6BD0B1A7C58}" dt="2025-09-02T16:12:56.823" v="139" actId="20577"/>
          <ac:spMkLst>
            <pc:docMk/>
            <pc:sldMk cId="431114195" sldId="265"/>
            <ac:spMk id="2" creationId="{FF52EEDA-F389-9A68-97D2-4E37DED4E225}"/>
          </ac:spMkLst>
        </pc:spChg>
        <pc:graphicFrameChg chg="add mod modGraphic">
          <ac:chgData name="ASHOK ADBHAIYA" userId="4a6ae4fa600a6399" providerId="LiveId" clId="{B0DE1205-C561-4D78-B2F4-A6BD0B1A7C58}" dt="2025-09-02T16:28:48.679" v="199" actId="2711"/>
          <ac:graphicFrameMkLst>
            <pc:docMk/>
            <pc:sldMk cId="431114195" sldId="265"/>
            <ac:graphicFrameMk id="3" creationId="{8BB38C7D-4D23-7474-3C77-56A8932980D7}"/>
          </ac:graphicFrameMkLst>
        </pc:graphicFrameChg>
      </pc:sldChg>
      <pc:sldChg chg="modSp new mod">
        <pc:chgData name="ASHOK ADBHAIYA" userId="4a6ae4fa600a6399" providerId="LiveId" clId="{B0DE1205-C561-4D78-B2F4-A6BD0B1A7C58}" dt="2025-09-02T16:29:37.749" v="204" actId="2711"/>
        <pc:sldMkLst>
          <pc:docMk/>
          <pc:sldMk cId="3237771718" sldId="266"/>
        </pc:sldMkLst>
        <pc:spChg chg="mod">
          <ac:chgData name="ASHOK ADBHAIYA" userId="4a6ae4fa600a6399" providerId="LiveId" clId="{B0DE1205-C561-4D78-B2F4-A6BD0B1A7C58}" dt="2025-09-02T16:29:37.749" v="204" actId="2711"/>
          <ac:spMkLst>
            <pc:docMk/>
            <pc:sldMk cId="3237771718" sldId="266"/>
            <ac:spMk id="2" creationId="{6CEEBDCE-A6EA-47FF-B2A5-318CB303FE99}"/>
          </ac:spMkLst>
        </pc:spChg>
      </pc:sldChg>
      <pc:sldChg chg="addSp modSp new mod">
        <pc:chgData name="ASHOK ADBHAIYA" userId="4a6ae4fa600a6399" providerId="LiveId" clId="{B0DE1205-C561-4D78-B2F4-A6BD0B1A7C58}" dt="2025-09-02T16:43:11.443" v="1703" actId="20577"/>
        <pc:sldMkLst>
          <pc:docMk/>
          <pc:sldMk cId="554097778" sldId="267"/>
        </pc:sldMkLst>
        <pc:spChg chg="mod">
          <ac:chgData name="ASHOK ADBHAIYA" userId="4a6ae4fa600a6399" providerId="LiveId" clId="{B0DE1205-C561-4D78-B2F4-A6BD0B1A7C58}" dt="2025-09-02T16:41:26.989" v="1687" actId="115"/>
          <ac:spMkLst>
            <pc:docMk/>
            <pc:sldMk cId="554097778" sldId="267"/>
            <ac:spMk id="2" creationId="{370234D5-B683-1FC9-D02F-84E1BB37B6B3}"/>
          </ac:spMkLst>
        </pc:spChg>
        <pc:spChg chg="add mod">
          <ac:chgData name="ASHOK ADBHAIYA" userId="4a6ae4fa600a6399" providerId="LiveId" clId="{B0DE1205-C561-4D78-B2F4-A6BD0B1A7C58}" dt="2025-09-02T16:43:11.443" v="1703" actId="20577"/>
          <ac:spMkLst>
            <pc:docMk/>
            <pc:sldMk cId="554097778" sldId="267"/>
            <ac:spMk id="3" creationId="{F1656BC6-068A-374F-2CCD-72B405B281F3}"/>
          </ac:spMkLst>
        </pc:spChg>
      </pc:sldChg>
      <pc:sldChg chg="addSp modSp new mod">
        <pc:chgData name="ASHOK ADBHAIYA" userId="4a6ae4fa600a6399" providerId="LiveId" clId="{B0DE1205-C561-4D78-B2F4-A6BD0B1A7C58}" dt="2025-09-02T17:13:36.301" v="2091" actId="115"/>
        <pc:sldMkLst>
          <pc:docMk/>
          <pc:sldMk cId="1482829851" sldId="268"/>
        </pc:sldMkLst>
        <pc:spChg chg="mod">
          <ac:chgData name="ASHOK ADBHAIYA" userId="4a6ae4fa600a6399" providerId="LiveId" clId="{B0DE1205-C561-4D78-B2F4-A6BD0B1A7C58}" dt="2025-09-02T16:50:12.044" v="1832" actId="14100"/>
          <ac:spMkLst>
            <pc:docMk/>
            <pc:sldMk cId="1482829851" sldId="268"/>
            <ac:spMk id="2" creationId="{F27E3FB1-57D6-FAD6-91D1-D6952336A750}"/>
          </ac:spMkLst>
        </pc:spChg>
        <pc:spChg chg="add mod">
          <ac:chgData name="ASHOK ADBHAIYA" userId="4a6ae4fa600a6399" providerId="LiveId" clId="{B0DE1205-C561-4D78-B2F4-A6BD0B1A7C58}" dt="2025-09-02T17:13:36.301" v="2091" actId="115"/>
          <ac:spMkLst>
            <pc:docMk/>
            <pc:sldMk cId="1482829851" sldId="268"/>
            <ac:spMk id="3" creationId="{7B820851-3B28-A0BB-8C45-0A79C4551EB8}"/>
          </ac:spMkLst>
        </pc:spChg>
      </pc:sldChg>
      <pc:sldChg chg="addSp delSp modSp new mod">
        <pc:chgData name="ASHOK ADBHAIYA" userId="4a6ae4fa600a6399" providerId="LiveId" clId="{B0DE1205-C561-4D78-B2F4-A6BD0B1A7C58}" dt="2025-09-02T17:19:07.517" v="2153" actId="20577"/>
        <pc:sldMkLst>
          <pc:docMk/>
          <pc:sldMk cId="2118581566" sldId="269"/>
        </pc:sldMkLst>
        <pc:spChg chg="mod">
          <ac:chgData name="ASHOK ADBHAIYA" userId="4a6ae4fa600a6399" providerId="LiveId" clId="{B0DE1205-C561-4D78-B2F4-A6BD0B1A7C58}" dt="2025-09-02T16:55:43.027" v="1882" actId="115"/>
          <ac:spMkLst>
            <pc:docMk/>
            <pc:sldMk cId="2118581566" sldId="269"/>
            <ac:spMk id="2" creationId="{32819E2E-F2D2-B73A-2FE6-4B1F523589FB}"/>
          </ac:spMkLst>
        </pc:spChg>
        <pc:spChg chg="add del mod">
          <ac:chgData name="ASHOK ADBHAIYA" userId="4a6ae4fa600a6399" providerId="LiveId" clId="{B0DE1205-C561-4D78-B2F4-A6BD0B1A7C58}" dt="2025-09-02T16:54:37.153" v="1875" actId="478"/>
          <ac:spMkLst>
            <pc:docMk/>
            <pc:sldMk cId="2118581566" sldId="269"/>
            <ac:spMk id="3" creationId="{59C9B386-2E44-0650-1F5E-63E6474BFED6}"/>
          </ac:spMkLst>
        </pc:spChg>
        <pc:spChg chg="add mod">
          <ac:chgData name="ASHOK ADBHAIYA" userId="4a6ae4fa600a6399" providerId="LiveId" clId="{B0DE1205-C561-4D78-B2F4-A6BD0B1A7C58}" dt="2025-09-02T17:19:07.517" v="2153" actId="20577"/>
          <ac:spMkLst>
            <pc:docMk/>
            <pc:sldMk cId="2118581566" sldId="269"/>
            <ac:spMk id="4" creationId="{15E93D91-FB30-C83C-DF0A-8EDC09F7400D}"/>
          </ac:spMkLst>
        </pc:spChg>
      </pc:sldChg>
      <pc:sldChg chg="modSp new mod">
        <pc:chgData name="ASHOK ADBHAIYA" userId="4a6ae4fa600a6399" providerId="LiveId" clId="{B0DE1205-C561-4D78-B2F4-A6BD0B1A7C58}" dt="2025-09-02T17:13:58.140" v="2093" actId="115"/>
        <pc:sldMkLst>
          <pc:docMk/>
          <pc:sldMk cId="2001235592" sldId="270"/>
        </pc:sldMkLst>
        <pc:spChg chg="mod">
          <ac:chgData name="ASHOK ADBHAIYA" userId="4a6ae4fa600a6399" providerId="LiveId" clId="{B0DE1205-C561-4D78-B2F4-A6BD0B1A7C58}" dt="2025-09-02T17:13:58.140" v="2093" actId="115"/>
          <ac:spMkLst>
            <pc:docMk/>
            <pc:sldMk cId="2001235592" sldId="270"/>
            <ac:spMk id="2" creationId="{58DE729B-DF8E-7745-30E7-E1B8C33E7170}"/>
          </ac:spMkLst>
        </pc:spChg>
      </pc:sldChg>
      <pc:sldChg chg="addSp delSp modSp new mod">
        <pc:chgData name="ASHOK ADBHAIYA" userId="4a6ae4fa600a6399" providerId="LiveId" clId="{B0DE1205-C561-4D78-B2F4-A6BD0B1A7C58}" dt="2025-09-02T17:18:47.202" v="2133" actId="20577"/>
        <pc:sldMkLst>
          <pc:docMk/>
          <pc:sldMk cId="2963518525" sldId="271"/>
        </pc:sldMkLst>
        <pc:spChg chg="mod">
          <ac:chgData name="ASHOK ADBHAIYA" userId="4a6ae4fa600a6399" providerId="LiveId" clId="{B0DE1205-C561-4D78-B2F4-A6BD0B1A7C58}" dt="2025-09-02T17:17:36.904" v="2126" actId="20577"/>
          <ac:spMkLst>
            <pc:docMk/>
            <pc:sldMk cId="2963518525" sldId="271"/>
            <ac:spMk id="2" creationId="{D52C02BD-D852-14B7-A84D-44D143447450}"/>
          </ac:spMkLst>
        </pc:spChg>
        <pc:spChg chg="add del mod">
          <ac:chgData name="ASHOK ADBHAIYA" userId="4a6ae4fa600a6399" providerId="LiveId" clId="{B0DE1205-C561-4D78-B2F4-A6BD0B1A7C58}" dt="2025-09-02T17:18:11.619" v="2128" actId="478"/>
          <ac:spMkLst>
            <pc:docMk/>
            <pc:sldMk cId="2963518525" sldId="271"/>
            <ac:spMk id="3" creationId="{A26D8506-2021-E463-8D2D-BFED8C263EF1}"/>
          </ac:spMkLst>
        </pc:spChg>
        <pc:spChg chg="add mod">
          <ac:chgData name="ASHOK ADBHAIYA" userId="4a6ae4fa600a6399" providerId="LiveId" clId="{B0DE1205-C561-4D78-B2F4-A6BD0B1A7C58}" dt="2025-09-02T17:18:47.202" v="2133" actId="20577"/>
          <ac:spMkLst>
            <pc:docMk/>
            <pc:sldMk cId="2963518525" sldId="271"/>
            <ac:spMk id="4" creationId="{22DA5C59-ABC5-9249-B2E2-FD5C496332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30ABC3-28BD-4142-8A87-C00BF2E77C71}" type="datetimeFigureOut">
              <a:rPr lang="en-IN" smtClean="0"/>
              <a:t>02-09-2025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998AA-DE24-4E37-9CEE-C485B6E92031}" type="slidenum">
              <a:rPr lang="en-IN" smtClean="0"/>
              <a:t>‹#›</a:t>
            </a:fld>
            <a:endParaRPr lang="en-IN"/>
          </a:p>
        </p:txBody>
      </p:sp>
    </p:spTree>
    <p:extLst>
      <p:ext uri="{BB962C8B-B14F-4D97-AF65-F5344CB8AC3E}">
        <p14:creationId xmlns:p14="http://schemas.microsoft.com/office/powerpoint/2010/main" val="59075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C7998AA-DE24-4E37-9CEE-C485B6E92031}" type="slidenum">
              <a:rPr lang="en-IN" smtClean="0"/>
              <a:t>10</a:t>
            </a:fld>
            <a:endParaRPr lang="en-IN"/>
          </a:p>
        </p:txBody>
      </p:sp>
    </p:spTree>
    <p:extLst>
      <p:ext uri="{BB962C8B-B14F-4D97-AF65-F5344CB8AC3E}">
        <p14:creationId xmlns:p14="http://schemas.microsoft.com/office/powerpoint/2010/main" val="2848546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223E6-6F40-2673-E84A-3FE3AAF9006A}"/>
              </a:ext>
            </a:extLst>
          </p:cNvPr>
          <p:cNvSpPr>
            <a:spLocks noGrp="1"/>
          </p:cNvSpPr>
          <p:nvPr>
            <p:ph type="ctrTitle"/>
          </p:nvPr>
        </p:nvSpPr>
        <p:spPr>
          <a:xfrm>
            <a:off x="-710085" y="1877697"/>
            <a:ext cx="8361229" cy="2078582"/>
          </a:xfrm>
        </p:spPr>
        <p:txBody>
          <a:bodyPr/>
          <a:lstStyle/>
          <a:p>
            <a:r>
              <a:rPr lang="en-IN" sz="4800" dirty="0"/>
              <a:t>Project title:</a:t>
            </a:r>
            <a:br>
              <a:rPr lang="en-IN" sz="4800" dirty="0"/>
            </a:br>
            <a:r>
              <a:rPr lang="en-IN" sz="4800" dirty="0"/>
              <a:t>      </a:t>
            </a:r>
            <a:r>
              <a:rPr lang="en-IN" sz="3600" dirty="0"/>
              <a:t>Hospital billing system</a:t>
            </a:r>
            <a:br>
              <a:rPr lang="en-IN" sz="3600" dirty="0"/>
            </a:br>
            <a:r>
              <a:rPr lang="en-IN" sz="1800" dirty="0"/>
              <a:t>prepared by :DhanShree ADBHAIYA</a:t>
            </a:r>
            <a:br>
              <a:rPr lang="en-IN" dirty="0"/>
            </a:br>
            <a:endParaRPr lang="en-IN" dirty="0"/>
          </a:p>
        </p:txBody>
      </p:sp>
      <p:sp>
        <p:nvSpPr>
          <p:cNvPr id="3" name="Subtitle 2">
            <a:extLst>
              <a:ext uri="{FF2B5EF4-FFF2-40B4-BE49-F238E27FC236}">
                <a16:creationId xmlns:a16="http://schemas.microsoft.com/office/drawing/2014/main" id="{B59A0873-8409-B8C7-B4CD-A83DE9909CE0}"/>
              </a:ext>
            </a:extLst>
          </p:cNvPr>
          <p:cNvSpPr>
            <a:spLocks noGrp="1"/>
          </p:cNvSpPr>
          <p:nvPr>
            <p:ph type="subTitle" idx="1"/>
          </p:nvPr>
        </p:nvSpPr>
        <p:spPr>
          <a:xfrm>
            <a:off x="8593394" y="3956279"/>
            <a:ext cx="2369574" cy="1086237"/>
          </a:xfrm>
        </p:spPr>
        <p:txBody>
          <a:bodyPr/>
          <a:lstStyle/>
          <a:p>
            <a:r>
              <a:rPr lang="en-IN" sz="1800" dirty="0">
                <a:latin typeface="Arial" panose="020B0604020202020204" pitchFamily="34" charset="0"/>
                <a:cs typeface="Arial" panose="020B0604020202020204" pitchFamily="34" charset="0"/>
              </a:rPr>
              <a:t>Model : Waterfall</a:t>
            </a:r>
          </a:p>
          <a:p>
            <a:r>
              <a:rPr lang="en-IN" sz="1800" dirty="0">
                <a:latin typeface="Arial" panose="020B0604020202020204" pitchFamily="34" charset="0"/>
                <a:cs typeface="Arial" panose="020B0604020202020204" pitchFamily="34" charset="0"/>
              </a:rPr>
              <a:t>Date:2/9/2025</a:t>
            </a:r>
          </a:p>
          <a:p>
            <a:endParaRPr lang="en-IN" dirty="0"/>
          </a:p>
        </p:txBody>
      </p:sp>
    </p:spTree>
    <p:extLst>
      <p:ext uri="{BB962C8B-B14F-4D97-AF65-F5344CB8AC3E}">
        <p14:creationId xmlns:p14="http://schemas.microsoft.com/office/powerpoint/2010/main" val="3769941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2EEDA-F389-9A68-97D2-4E37DED4E225}"/>
              </a:ext>
            </a:extLst>
          </p:cNvPr>
          <p:cNvSpPr>
            <a:spLocks noGrp="1"/>
          </p:cNvSpPr>
          <p:nvPr>
            <p:ph type="title"/>
          </p:nvPr>
        </p:nvSpPr>
        <p:spPr>
          <a:xfrm>
            <a:off x="945715" y="385175"/>
            <a:ext cx="9601200" cy="1485900"/>
          </a:xfrm>
        </p:spPr>
        <p:txBody>
          <a:bodyPr>
            <a:normAutofit/>
          </a:bodyPr>
          <a:lstStyle/>
          <a:p>
            <a:r>
              <a:rPr lang="en-IN" sz="2400" u="sng" dirty="0">
                <a:solidFill>
                  <a:srgbClr val="C00000"/>
                </a:solidFill>
                <a:latin typeface="Arial" panose="020B0604020202020204" pitchFamily="34" charset="0"/>
                <a:cs typeface="Arial" panose="020B0604020202020204" pitchFamily="34" charset="0"/>
              </a:rPr>
              <a:t>3.Bugdet</a:t>
            </a:r>
            <a:br>
              <a:rPr lang="en-IN" sz="2400" u="sng" dirty="0">
                <a:solidFill>
                  <a:srgbClr val="C00000"/>
                </a:solidFill>
                <a:latin typeface="Arial" panose="020B0604020202020204" pitchFamily="34" charset="0"/>
                <a:cs typeface="Arial" panose="020B0604020202020204" pitchFamily="34" charset="0"/>
              </a:rPr>
            </a:br>
            <a:endParaRPr lang="en-IN" sz="2400" u="sng" dirty="0">
              <a:solidFill>
                <a:srgbClr val="C00000"/>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8BB38C7D-4D23-7474-3C77-56A8932980D7}"/>
              </a:ext>
            </a:extLst>
          </p:cNvPr>
          <p:cNvGraphicFramePr>
            <a:graphicFrameLocks noGrp="1"/>
          </p:cNvGraphicFramePr>
          <p:nvPr>
            <p:extLst>
              <p:ext uri="{D42A27DB-BD31-4B8C-83A1-F6EECF244321}">
                <p14:modId xmlns:p14="http://schemas.microsoft.com/office/powerpoint/2010/main" val="1312936443"/>
              </p:ext>
            </p:extLst>
          </p:nvPr>
        </p:nvGraphicFramePr>
        <p:xfrm>
          <a:off x="945715" y="1014608"/>
          <a:ext cx="10653387" cy="5473782"/>
        </p:xfrm>
        <a:graphic>
          <a:graphicData uri="http://schemas.openxmlformats.org/drawingml/2006/table">
            <a:tbl>
              <a:tblPr firstRow="1" bandRow="1">
                <a:tableStyleId>{FABFCF23-3B69-468F-B69F-88F6DE6A72F2}</a:tableStyleId>
              </a:tblPr>
              <a:tblGrid>
                <a:gridCol w="3551129">
                  <a:extLst>
                    <a:ext uri="{9D8B030D-6E8A-4147-A177-3AD203B41FA5}">
                      <a16:colId xmlns:a16="http://schemas.microsoft.com/office/drawing/2014/main" val="3506687641"/>
                    </a:ext>
                  </a:extLst>
                </a:gridCol>
                <a:gridCol w="3551129">
                  <a:extLst>
                    <a:ext uri="{9D8B030D-6E8A-4147-A177-3AD203B41FA5}">
                      <a16:colId xmlns:a16="http://schemas.microsoft.com/office/drawing/2014/main" val="2235377372"/>
                    </a:ext>
                  </a:extLst>
                </a:gridCol>
                <a:gridCol w="3551129">
                  <a:extLst>
                    <a:ext uri="{9D8B030D-6E8A-4147-A177-3AD203B41FA5}">
                      <a16:colId xmlns:a16="http://schemas.microsoft.com/office/drawing/2014/main" val="1184601599"/>
                    </a:ext>
                  </a:extLst>
                </a:gridCol>
              </a:tblGrid>
              <a:tr h="271586">
                <a:tc>
                  <a:txBody>
                    <a:bodyPr/>
                    <a:lstStyle/>
                    <a:p>
                      <a:pPr>
                        <a:buNone/>
                      </a:pPr>
                      <a:r>
                        <a:rPr lang="en-IN" sz="1200" b="1" dirty="0">
                          <a:latin typeface="Arial" panose="020B0604020202020204" pitchFamily="34" charset="0"/>
                          <a:cs typeface="Arial" panose="020B0604020202020204" pitchFamily="34" charset="0"/>
                        </a:rPr>
                        <a:t>Category</a:t>
                      </a:r>
                      <a:endParaRPr lang="en-IN" sz="1200" dirty="0">
                        <a:latin typeface="Arial" panose="020B0604020202020204" pitchFamily="34" charset="0"/>
                        <a:cs typeface="Arial" panose="020B0604020202020204" pitchFamily="34" charset="0"/>
                      </a:endParaRPr>
                    </a:p>
                  </a:txBody>
                  <a:tcPr anchor="ctr"/>
                </a:tc>
                <a:tc>
                  <a:txBody>
                    <a:bodyPr/>
                    <a:lstStyle/>
                    <a:p>
                      <a:pPr>
                        <a:buNone/>
                      </a:pPr>
                      <a:r>
                        <a:rPr lang="en-IN" sz="1200" b="1">
                          <a:latin typeface="Arial" panose="020B0604020202020204" pitchFamily="34" charset="0"/>
                          <a:cs typeface="Arial" panose="020B0604020202020204" pitchFamily="34" charset="0"/>
                        </a:rPr>
                        <a:t>Description</a:t>
                      </a:r>
                      <a:endParaRPr lang="en-IN" sz="1200">
                        <a:latin typeface="Arial" panose="020B0604020202020204" pitchFamily="34" charset="0"/>
                        <a:cs typeface="Arial" panose="020B0604020202020204" pitchFamily="34" charset="0"/>
                      </a:endParaRPr>
                    </a:p>
                  </a:txBody>
                  <a:tcPr anchor="ctr"/>
                </a:tc>
                <a:tc>
                  <a:txBody>
                    <a:bodyPr/>
                    <a:lstStyle/>
                    <a:p>
                      <a:pPr>
                        <a:buNone/>
                      </a:pPr>
                      <a:r>
                        <a:rPr lang="en-IN" sz="1200" b="1">
                          <a:latin typeface="Arial" panose="020B0604020202020204" pitchFamily="34" charset="0"/>
                          <a:cs typeface="Arial" panose="020B0604020202020204" pitchFamily="34" charset="0"/>
                        </a:rPr>
                        <a:t>Estimated Cost (Rs.)</a:t>
                      </a:r>
                      <a:endParaRPr lang="en-IN" sz="12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4147845907"/>
                  </a:ext>
                </a:extLst>
              </a:tr>
              <a:tr h="914644">
                <a:tc>
                  <a:txBody>
                    <a:bodyPr/>
                    <a:lstStyle/>
                    <a:p>
                      <a:pPr>
                        <a:buNone/>
                      </a:pPr>
                      <a:r>
                        <a:rPr lang="en-IN" sz="1200" b="1">
                          <a:latin typeface="Arial" panose="020B0604020202020204" pitchFamily="34" charset="0"/>
                          <a:cs typeface="Arial" panose="020B0604020202020204" pitchFamily="34" charset="0"/>
                        </a:rPr>
                        <a:t>Hardware Procurement</a:t>
                      </a:r>
                      <a:endParaRPr lang="en-IN" sz="1200">
                        <a:latin typeface="Arial" panose="020B0604020202020204" pitchFamily="34" charset="0"/>
                        <a:cs typeface="Arial" panose="020B0604020202020204" pitchFamily="34" charset="0"/>
                      </a:endParaRPr>
                    </a:p>
                  </a:txBody>
                  <a:tcPr anchor="ctr"/>
                </a:tc>
                <a:tc>
                  <a:txBody>
                    <a:bodyPr/>
                    <a:lstStyle/>
                    <a:p>
                      <a:pPr>
                        <a:buNone/>
                      </a:pPr>
                      <a:r>
                        <a:rPr lang="en-US" sz="1200">
                          <a:latin typeface="Arial" panose="020B0604020202020204" pitchFamily="34" charset="0"/>
                          <a:cs typeface="Arial" panose="020B0604020202020204" pitchFamily="34" charset="0"/>
                        </a:rPr>
                        <a:t>Servers, backup systems, networking equipment, installation &amp; configuration</a:t>
                      </a:r>
                    </a:p>
                  </a:txBody>
                  <a:tcPr anchor="ctr"/>
                </a:tc>
                <a:tc>
                  <a:txBody>
                    <a:bodyPr/>
                    <a:lstStyle/>
                    <a:p>
                      <a:pPr>
                        <a:buNone/>
                      </a:pPr>
                      <a:r>
                        <a:rPr lang="en-IN" sz="1200">
                          <a:latin typeface="Arial" panose="020B0604020202020204" pitchFamily="34" charset="0"/>
                          <a:cs typeface="Arial" panose="020B0604020202020204" pitchFamily="34" charset="0"/>
                        </a:rPr>
                        <a:t>4,00,000.00</a:t>
                      </a:r>
                    </a:p>
                  </a:txBody>
                  <a:tcPr anchor="ctr"/>
                </a:tc>
                <a:extLst>
                  <a:ext uri="{0D108BD9-81ED-4DB2-BD59-A6C34878D82A}">
                    <a16:rowId xmlns:a16="http://schemas.microsoft.com/office/drawing/2014/main" val="3427634152"/>
                  </a:ext>
                </a:extLst>
              </a:tr>
              <a:tr h="743147">
                <a:tc>
                  <a:txBody>
                    <a:bodyPr/>
                    <a:lstStyle/>
                    <a:p>
                      <a:pPr>
                        <a:buNone/>
                      </a:pPr>
                      <a:r>
                        <a:rPr lang="en-IN" sz="1200" b="1">
                          <a:latin typeface="Arial" panose="020B0604020202020204" pitchFamily="34" charset="0"/>
                          <a:cs typeface="Arial" panose="020B0604020202020204" pitchFamily="34" charset="0"/>
                        </a:rPr>
                        <a:t>Software Licensing</a:t>
                      </a:r>
                      <a:endParaRPr lang="en-IN" sz="1200">
                        <a:latin typeface="Arial" panose="020B0604020202020204" pitchFamily="34" charset="0"/>
                        <a:cs typeface="Arial" panose="020B0604020202020204" pitchFamily="34" charset="0"/>
                      </a:endParaRPr>
                    </a:p>
                  </a:txBody>
                  <a:tcPr anchor="ctr"/>
                </a:tc>
                <a:tc>
                  <a:txBody>
                    <a:bodyPr/>
                    <a:lstStyle/>
                    <a:p>
                      <a:pPr>
                        <a:buNone/>
                      </a:pPr>
                      <a:r>
                        <a:rPr lang="en-US" sz="1200">
                          <a:latin typeface="Arial" panose="020B0604020202020204" pitchFamily="34" charset="0"/>
                          <a:cs typeface="Arial" panose="020B0604020202020204" pitchFamily="34" charset="0"/>
                        </a:rPr>
                        <a:t>Billing software, DBMS, middleware, 1-year support &amp; maintenance</a:t>
                      </a:r>
                    </a:p>
                  </a:txBody>
                  <a:tcPr anchor="ctr"/>
                </a:tc>
                <a:tc>
                  <a:txBody>
                    <a:bodyPr/>
                    <a:lstStyle/>
                    <a:p>
                      <a:pPr>
                        <a:buNone/>
                      </a:pPr>
                      <a:r>
                        <a:rPr lang="en-IN" sz="1200">
                          <a:latin typeface="Arial" panose="020B0604020202020204" pitchFamily="34" charset="0"/>
                          <a:cs typeface="Arial" panose="020B0604020202020204" pitchFamily="34" charset="0"/>
                        </a:rPr>
                        <a:t>3,50,000.00</a:t>
                      </a:r>
                    </a:p>
                  </a:txBody>
                  <a:tcPr anchor="ctr"/>
                </a:tc>
                <a:extLst>
                  <a:ext uri="{0D108BD9-81ED-4DB2-BD59-A6C34878D82A}">
                    <a16:rowId xmlns:a16="http://schemas.microsoft.com/office/drawing/2014/main" val="599177886"/>
                  </a:ext>
                </a:extLst>
              </a:tr>
              <a:tr h="914644">
                <a:tc>
                  <a:txBody>
                    <a:bodyPr/>
                    <a:lstStyle/>
                    <a:p>
                      <a:pPr>
                        <a:buNone/>
                      </a:pPr>
                      <a:r>
                        <a:rPr lang="en-IN" sz="1200" b="1">
                          <a:latin typeface="Arial" panose="020B0604020202020204" pitchFamily="34" charset="0"/>
                          <a:cs typeface="Arial" panose="020B0604020202020204" pitchFamily="34" charset="0"/>
                        </a:rPr>
                        <a:t>Training &amp; Capacity Building</a:t>
                      </a:r>
                      <a:endParaRPr lang="en-IN" sz="1200">
                        <a:latin typeface="Arial" panose="020B0604020202020204" pitchFamily="34" charset="0"/>
                        <a:cs typeface="Arial" panose="020B0604020202020204" pitchFamily="34" charset="0"/>
                      </a:endParaRPr>
                    </a:p>
                  </a:txBody>
                  <a:tcPr anchor="ctr"/>
                </a:tc>
                <a:tc>
                  <a:txBody>
                    <a:bodyPr/>
                    <a:lstStyle/>
                    <a:p>
                      <a:pPr>
                        <a:buNone/>
                      </a:pPr>
                      <a:r>
                        <a:rPr lang="en-US" sz="1200">
                          <a:latin typeface="Arial" panose="020B0604020202020204" pitchFamily="34" charset="0"/>
                          <a:cs typeface="Arial" panose="020B0604020202020204" pitchFamily="34" charset="0"/>
                        </a:rPr>
                        <a:t>Staff training, manuals, workshops, post-implementation support</a:t>
                      </a:r>
                    </a:p>
                  </a:txBody>
                  <a:tcPr anchor="ctr"/>
                </a:tc>
                <a:tc>
                  <a:txBody>
                    <a:bodyPr/>
                    <a:lstStyle/>
                    <a:p>
                      <a:pPr>
                        <a:buNone/>
                      </a:pPr>
                      <a:r>
                        <a:rPr lang="en-IN" sz="1200">
                          <a:latin typeface="Arial" panose="020B0604020202020204" pitchFamily="34" charset="0"/>
                          <a:cs typeface="Arial" panose="020B0604020202020204" pitchFamily="34" charset="0"/>
                        </a:rPr>
                        <a:t>2,00,000.00</a:t>
                      </a:r>
                    </a:p>
                  </a:txBody>
                  <a:tcPr anchor="ctr"/>
                </a:tc>
                <a:extLst>
                  <a:ext uri="{0D108BD9-81ED-4DB2-BD59-A6C34878D82A}">
                    <a16:rowId xmlns:a16="http://schemas.microsoft.com/office/drawing/2014/main" val="1049979173"/>
                  </a:ext>
                </a:extLst>
              </a:tr>
              <a:tr h="866411">
                <a:tc>
                  <a:txBody>
                    <a:bodyPr/>
                    <a:lstStyle/>
                    <a:p>
                      <a:pPr>
                        <a:buNone/>
                      </a:pPr>
                      <a:r>
                        <a:rPr lang="en-IN" sz="1200" b="1">
                          <a:latin typeface="Arial" panose="020B0604020202020204" pitchFamily="34" charset="0"/>
                          <a:cs typeface="Arial" panose="020B0604020202020204" pitchFamily="34" charset="0"/>
                        </a:rPr>
                        <a:t>Professional Services</a:t>
                      </a:r>
                      <a:endParaRPr lang="en-IN" sz="1200">
                        <a:latin typeface="Arial" panose="020B0604020202020204" pitchFamily="34" charset="0"/>
                        <a:cs typeface="Arial" panose="020B0604020202020204" pitchFamily="34" charset="0"/>
                      </a:endParaRPr>
                    </a:p>
                  </a:txBody>
                  <a:tcPr anchor="ctr"/>
                </a:tc>
                <a:tc>
                  <a:txBody>
                    <a:bodyPr/>
                    <a:lstStyle/>
                    <a:p>
                      <a:pPr>
                        <a:buNone/>
                      </a:pPr>
                      <a:r>
                        <a:rPr lang="en-IN" sz="1200">
                          <a:latin typeface="Arial" panose="020B0604020202020204" pitchFamily="34" charset="0"/>
                          <a:cs typeface="Arial" panose="020B0604020202020204" pitchFamily="34" charset="0"/>
                        </a:rPr>
                        <a:t>External consultants for design, testing, deployment, documentation</a:t>
                      </a:r>
                    </a:p>
                  </a:txBody>
                  <a:tcPr anchor="ctr"/>
                </a:tc>
                <a:tc>
                  <a:txBody>
                    <a:bodyPr/>
                    <a:lstStyle/>
                    <a:p>
                      <a:pPr>
                        <a:buNone/>
                      </a:pPr>
                      <a:r>
                        <a:rPr lang="en-IN" sz="1200">
                          <a:latin typeface="Arial" panose="020B0604020202020204" pitchFamily="34" charset="0"/>
                          <a:cs typeface="Arial" panose="020B0604020202020204" pitchFamily="34" charset="0"/>
                        </a:rPr>
                        <a:t>3,00,000.00</a:t>
                      </a:r>
                    </a:p>
                  </a:txBody>
                  <a:tcPr anchor="ctr"/>
                </a:tc>
                <a:extLst>
                  <a:ext uri="{0D108BD9-81ED-4DB2-BD59-A6C34878D82A}">
                    <a16:rowId xmlns:a16="http://schemas.microsoft.com/office/drawing/2014/main" val="1145236001"/>
                  </a:ext>
                </a:extLst>
              </a:tr>
              <a:tr h="571652">
                <a:tc>
                  <a:txBody>
                    <a:bodyPr/>
                    <a:lstStyle/>
                    <a:p>
                      <a:pPr>
                        <a:buNone/>
                      </a:pPr>
                      <a:r>
                        <a:rPr lang="en-IN" sz="1200" b="1">
                          <a:latin typeface="Arial" panose="020B0604020202020204" pitchFamily="34" charset="0"/>
                          <a:cs typeface="Arial" panose="020B0604020202020204" pitchFamily="34" charset="0"/>
                        </a:rPr>
                        <a:t>Contingency &amp; Compliance</a:t>
                      </a:r>
                      <a:endParaRPr lang="en-IN" sz="1200">
                        <a:latin typeface="Arial" panose="020B0604020202020204" pitchFamily="34" charset="0"/>
                        <a:cs typeface="Arial" panose="020B0604020202020204" pitchFamily="34" charset="0"/>
                      </a:endParaRPr>
                    </a:p>
                  </a:txBody>
                  <a:tcPr anchor="ctr"/>
                </a:tc>
                <a:tc>
                  <a:txBody>
                    <a:bodyPr/>
                    <a:lstStyle/>
                    <a:p>
                      <a:pPr>
                        <a:buNone/>
                      </a:pPr>
                      <a:r>
                        <a:rPr lang="en-IN" sz="1200">
                          <a:latin typeface="Arial" panose="020B0604020202020204" pitchFamily="34" charset="0"/>
                          <a:cs typeface="Arial" panose="020B0604020202020204" pitchFamily="34" charset="0"/>
                        </a:rPr>
                        <a:t>Scope changes, audits, technical adjustments</a:t>
                      </a:r>
                    </a:p>
                  </a:txBody>
                  <a:tcPr anchor="ctr"/>
                </a:tc>
                <a:tc>
                  <a:txBody>
                    <a:bodyPr/>
                    <a:lstStyle/>
                    <a:p>
                      <a:pPr>
                        <a:buNone/>
                      </a:pPr>
                      <a:r>
                        <a:rPr lang="en-IN" sz="1200">
                          <a:latin typeface="Arial" panose="020B0604020202020204" pitchFamily="34" charset="0"/>
                          <a:cs typeface="Arial" panose="020B0604020202020204" pitchFamily="34" charset="0"/>
                        </a:rPr>
                        <a:t>50,000.00</a:t>
                      </a:r>
                    </a:p>
                  </a:txBody>
                  <a:tcPr anchor="ctr"/>
                </a:tc>
                <a:extLst>
                  <a:ext uri="{0D108BD9-81ED-4DB2-BD59-A6C34878D82A}">
                    <a16:rowId xmlns:a16="http://schemas.microsoft.com/office/drawing/2014/main" val="1570729987"/>
                  </a:ext>
                </a:extLst>
              </a:tr>
              <a:tr h="914644">
                <a:tc>
                  <a:txBody>
                    <a:bodyPr/>
                    <a:lstStyle/>
                    <a:p>
                      <a:pPr>
                        <a:buNone/>
                      </a:pPr>
                      <a:r>
                        <a:rPr lang="en-IN" sz="1200" b="1" dirty="0">
                          <a:latin typeface="Arial" panose="020B0604020202020204" pitchFamily="34" charset="0"/>
                          <a:cs typeface="Arial" panose="020B0604020202020204" pitchFamily="34" charset="0"/>
                        </a:rPr>
                        <a:t>Other Activities</a:t>
                      </a:r>
                      <a:endParaRPr lang="en-IN" sz="1200" dirty="0">
                        <a:latin typeface="Arial" panose="020B0604020202020204" pitchFamily="34" charset="0"/>
                        <a:cs typeface="Arial" panose="020B0604020202020204" pitchFamily="34" charset="0"/>
                      </a:endParaRPr>
                    </a:p>
                  </a:txBody>
                  <a:tcPr anchor="ctr"/>
                </a:tc>
                <a:tc>
                  <a:txBody>
                    <a:bodyPr/>
                    <a:lstStyle/>
                    <a:p>
                      <a:pPr>
                        <a:buNone/>
                      </a:pPr>
                      <a:r>
                        <a:rPr lang="en-US" sz="1200">
                          <a:latin typeface="Arial" panose="020B0604020202020204" pitchFamily="34" charset="0"/>
                          <a:cs typeface="Arial" panose="020B0604020202020204" pitchFamily="34" charset="0"/>
                        </a:rPr>
                        <a:t>Third-party software evaluation, site visits, Dataquest/NASSCOM reports</a:t>
                      </a:r>
                    </a:p>
                  </a:txBody>
                  <a:tcPr anchor="ctr"/>
                </a:tc>
                <a:tc>
                  <a:txBody>
                    <a:bodyPr/>
                    <a:lstStyle/>
                    <a:p>
                      <a:pPr>
                        <a:buNone/>
                      </a:pPr>
                      <a:r>
                        <a:rPr lang="en-IN" sz="1200">
                          <a:latin typeface="Arial" panose="020B0604020202020204" pitchFamily="34" charset="0"/>
                          <a:cs typeface="Arial" panose="020B0604020202020204" pitchFamily="34" charset="0"/>
                        </a:rPr>
                        <a:t>2,00,000.00</a:t>
                      </a:r>
                    </a:p>
                  </a:txBody>
                  <a:tcPr anchor="ctr"/>
                </a:tc>
                <a:extLst>
                  <a:ext uri="{0D108BD9-81ED-4DB2-BD59-A6C34878D82A}">
                    <a16:rowId xmlns:a16="http://schemas.microsoft.com/office/drawing/2014/main" val="43400575"/>
                  </a:ext>
                </a:extLst>
              </a:tr>
              <a:tr h="271586">
                <a:tc>
                  <a:txBody>
                    <a:bodyPr/>
                    <a:lstStyle/>
                    <a:p>
                      <a:pPr>
                        <a:buNone/>
                      </a:pPr>
                      <a:r>
                        <a:rPr lang="en-IN" sz="1200" b="1" dirty="0">
                          <a:latin typeface="Arial" panose="020B0604020202020204" pitchFamily="34" charset="0"/>
                          <a:cs typeface="Arial" panose="020B0604020202020204" pitchFamily="34" charset="0"/>
                        </a:rPr>
                        <a:t> Total Budget</a:t>
                      </a:r>
                      <a:endParaRPr lang="en-IN" sz="1200" dirty="0">
                        <a:latin typeface="Arial" panose="020B0604020202020204" pitchFamily="34" charset="0"/>
                        <a:cs typeface="Arial" panose="020B0604020202020204" pitchFamily="34" charset="0"/>
                      </a:endParaRPr>
                    </a:p>
                  </a:txBody>
                  <a:tcPr anchor="ctr"/>
                </a:tc>
                <a:tc>
                  <a:txBody>
                    <a:bodyPr/>
                    <a:lstStyle/>
                    <a:p>
                      <a:pPr>
                        <a:buNone/>
                      </a:pPr>
                      <a:endParaRPr lang="en-IN" sz="1200">
                        <a:latin typeface="Arial" panose="020B0604020202020204" pitchFamily="34" charset="0"/>
                        <a:cs typeface="Arial" panose="020B0604020202020204" pitchFamily="34" charset="0"/>
                      </a:endParaRPr>
                    </a:p>
                  </a:txBody>
                  <a:tcPr anchor="ctr"/>
                </a:tc>
                <a:tc>
                  <a:txBody>
                    <a:bodyPr/>
                    <a:lstStyle/>
                    <a:p>
                      <a:pPr>
                        <a:buNone/>
                      </a:pPr>
                      <a:r>
                        <a:rPr lang="en-IN" sz="1200" b="1" dirty="0">
                          <a:latin typeface="Arial" panose="020B0604020202020204" pitchFamily="34" charset="0"/>
                          <a:cs typeface="Arial" panose="020B0604020202020204" pitchFamily="34" charset="0"/>
                        </a:rPr>
                        <a:t>15,00,000.00</a:t>
                      </a:r>
                      <a:endParaRPr lang="en-IN" sz="12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51061313"/>
                  </a:ext>
                </a:extLst>
              </a:tr>
            </a:tbl>
          </a:graphicData>
        </a:graphic>
      </p:graphicFrame>
    </p:spTree>
    <p:extLst>
      <p:ext uri="{BB962C8B-B14F-4D97-AF65-F5344CB8AC3E}">
        <p14:creationId xmlns:p14="http://schemas.microsoft.com/office/powerpoint/2010/main" val="431114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EBDCE-A6EA-47FF-B2A5-318CB303FE99}"/>
              </a:ext>
            </a:extLst>
          </p:cNvPr>
          <p:cNvSpPr>
            <a:spLocks noGrp="1"/>
          </p:cNvSpPr>
          <p:nvPr>
            <p:ph type="title"/>
          </p:nvPr>
        </p:nvSpPr>
        <p:spPr>
          <a:xfrm>
            <a:off x="1139868" y="685800"/>
            <a:ext cx="9832932" cy="554277"/>
          </a:xfrm>
        </p:spPr>
        <p:txBody>
          <a:bodyPr>
            <a:normAutofit fontScale="90000"/>
          </a:bodyPr>
          <a:lstStyle/>
          <a:p>
            <a:pPr lvl="0" eaLnBrk="0" fontAlgn="base" hangingPunct="0">
              <a:lnSpc>
                <a:spcPct val="100000"/>
              </a:lnSpc>
              <a:spcAft>
                <a:spcPct val="0"/>
              </a:spcAft>
              <a:buFont typeface="Courier New" panose="02070309020205020404" pitchFamily="49" charset="0"/>
              <a:buChar char="o"/>
            </a:pPr>
            <a:r>
              <a:rPr lang="en-IN" sz="2400" u="sng" dirty="0">
                <a:solidFill>
                  <a:srgbClr val="C00000"/>
                </a:solidFill>
                <a:latin typeface="Arial" panose="020B0604020202020204" pitchFamily="34" charset="0"/>
                <a:cs typeface="Arial" panose="020B0604020202020204" pitchFamily="34" charset="0"/>
              </a:rPr>
              <a:t>Other Resources</a:t>
            </a:r>
            <a:br>
              <a:rPr lang="en-IN" sz="2400" u="sng" dirty="0">
                <a:solidFill>
                  <a:srgbClr val="C00000"/>
                </a:solidFill>
              </a:rPr>
            </a:br>
            <a:br>
              <a:rPr lang="en-IN" sz="2400" u="sng" dirty="0">
                <a:solidFill>
                  <a:srgbClr val="C00000"/>
                </a:solidFill>
              </a:rPr>
            </a:br>
            <a:r>
              <a:rPr lang="en-US" altLang="en-US" sz="1800" dirty="0">
                <a:latin typeface="Arial" panose="020B0604020202020204" pitchFamily="34" charset="0"/>
                <a:ea typeface="Calibri" panose="020F0502020204030204" pitchFamily="34" charset="0"/>
                <a:cs typeface="Arial" panose="020B0604020202020204" pitchFamily="34" charset="0"/>
              </a:rPr>
              <a:t>Third-party software evaluations</a:t>
            </a:r>
            <a:br>
              <a:rPr lang="en-US" altLang="en-US" sz="1800" dirty="0">
                <a:latin typeface="Arial" panose="020B0604020202020204" pitchFamily="34" charset="0"/>
                <a:ea typeface="Calibri" panose="020F0502020204030204" pitchFamily="34" charset="0"/>
                <a:cs typeface="Arial" panose="020B0604020202020204" pitchFamily="34" charset="0"/>
              </a:rPr>
            </a:br>
            <a:br>
              <a:rPr lang="en-US" altLang="en-US" sz="1800" dirty="0">
                <a:latin typeface="Arial" panose="020B0604020202020204" pitchFamily="34" charset="0"/>
                <a:ea typeface="Calibri" panose="020F0502020204030204" pitchFamily="34" charset="0"/>
                <a:cs typeface="Arial" panose="020B0604020202020204" pitchFamily="34" charset="0"/>
              </a:rPr>
            </a:br>
            <a:r>
              <a:rPr lang="en-US" altLang="en-US" sz="1800" dirty="0">
                <a:latin typeface="Arial" panose="020B0604020202020204" pitchFamily="34" charset="0"/>
                <a:ea typeface="Calibri" panose="020F0502020204030204" pitchFamily="34" charset="0"/>
                <a:cs typeface="Arial" panose="020B0604020202020204" pitchFamily="34" charset="0"/>
              </a:rPr>
              <a:t>Site visits to peer institutions for process mapping</a:t>
            </a:r>
            <a:br>
              <a:rPr lang="en-US" altLang="en-US" sz="1800" dirty="0">
                <a:latin typeface="Arial" panose="020B0604020202020204" pitchFamily="34" charset="0"/>
                <a:ea typeface="Calibri" panose="020F0502020204030204" pitchFamily="34" charset="0"/>
                <a:cs typeface="Arial" panose="020B0604020202020204" pitchFamily="34" charset="0"/>
              </a:rPr>
            </a:br>
            <a:br>
              <a:rPr lang="en-US" altLang="en-US" sz="1800" dirty="0">
                <a:latin typeface="Arial" panose="020B0604020202020204" pitchFamily="34" charset="0"/>
                <a:ea typeface="Calibri" panose="020F0502020204030204" pitchFamily="34" charset="0"/>
                <a:cs typeface="Arial" panose="020B0604020202020204" pitchFamily="34" charset="0"/>
              </a:rPr>
            </a:br>
            <a:r>
              <a:rPr lang="en-US" altLang="en-US" sz="1800" dirty="0">
                <a:latin typeface="Arial" panose="020B0604020202020204" pitchFamily="34" charset="0"/>
                <a:ea typeface="Calibri" panose="020F0502020204030204" pitchFamily="34" charset="0"/>
                <a:cs typeface="Arial" panose="020B0604020202020204" pitchFamily="34" charset="0"/>
              </a:rPr>
              <a:t>Dataquest reports or templates for best practices</a:t>
            </a:r>
            <a:br>
              <a:rPr lang="en-US" altLang="en-US" sz="1800" dirty="0">
                <a:latin typeface="Arial" panose="020B0604020202020204" pitchFamily="34" charset="0"/>
                <a:ea typeface="Calibri" panose="020F0502020204030204" pitchFamily="34" charset="0"/>
                <a:cs typeface="Arial" panose="020B0604020202020204" pitchFamily="34" charset="0"/>
              </a:rPr>
            </a:br>
            <a:endParaRPr lang="en-IN" sz="1800" u="sng"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7771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234D5-B683-1FC9-D02F-84E1BB37B6B3}"/>
              </a:ext>
            </a:extLst>
          </p:cNvPr>
          <p:cNvSpPr>
            <a:spLocks noGrp="1"/>
          </p:cNvSpPr>
          <p:nvPr>
            <p:ph type="title"/>
          </p:nvPr>
        </p:nvSpPr>
        <p:spPr>
          <a:xfrm>
            <a:off x="1189972" y="651354"/>
            <a:ext cx="7195105" cy="1520344"/>
          </a:xfrm>
        </p:spPr>
        <p:txBody>
          <a:bodyPr>
            <a:normAutofit/>
          </a:bodyPr>
          <a:lstStyle/>
          <a:p>
            <a:r>
              <a:rPr lang="en-IN" sz="2800" u="sng" dirty="0">
                <a:solidFill>
                  <a:srgbClr val="C00000"/>
                </a:solidFill>
                <a:latin typeface="Arial" panose="020B0604020202020204" pitchFamily="34" charset="0"/>
                <a:cs typeface="Arial" panose="020B0604020202020204" pitchFamily="34" charset="0"/>
              </a:rPr>
              <a:t>Risks:</a:t>
            </a:r>
            <a:br>
              <a:rPr lang="en-IN" sz="2800" dirty="0">
                <a:solidFill>
                  <a:srgbClr val="C00000"/>
                </a:solidFill>
                <a:latin typeface="Arial" panose="020B0604020202020204" pitchFamily="34" charset="0"/>
                <a:cs typeface="Arial" panose="020B0604020202020204" pitchFamily="34" charset="0"/>
              </a:rPr>
            </a:br>
            <a:endParaRPr lang="en-IN" sz="2800" dirty="0">
              <a:solidFill>
                <a:srgbClr val="C0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F1656BC6-068A-374F-2CCD-72B405B281F3}"/>
              </a:ext>
            </a:extLst>
          </p:cNvPr>
          <p:cNvSpPr>
            <a:spLocks noChangeArrowheads="1"/>
          </p:cNvSpPr>
          <p:nvPr/>
        </p:nvSpPr>
        <p:spPr bwMode="auto">
          <a:xfrm rot="10800000" flipV="1">
            <a:off x="889348" y="1466064"/>
            <a:ext cx="10797435"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buFontTx/>
              <a:buAutoNum type="arabicPeriod"/>
            </a:pP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Old system comfort : </a:t>
            </a:r>
          </a:p>
          <a:p>
            <a:pPr lvl="0" defTabSz="914400" eaLnBrk="0" fontAlgn="base" hangingPunct="0">
              <a:spcBef>
                <a:spcPct val="0"/>
              </a:spcBef>
              <a:spcAft>
                <a:spcPct val="0"/>
              </a:spcAf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The current billing system has been used for many years. Staff are used to it, so they might resist switching to something new. </a:t>
            </a:r>
          </a:p>
          <a:p>
            <a:pPr marL="0" marR="0" lvl="0" indent="0" algn="l" defTabSz="914400" rtl="0" eaLnBrk="0" fontAlgn="base" latinLnBrk="0" hangingPunct="0">
              <a:lnSpc>
                <a:spcPct val="100000"/>
              </a:lnSpc>
              <a:spcBef>
                <a:spcPct val="0"/>
              </a:spcBef>
              <a:spcAft>
                <a:spcPct val="0"/>
              </a:spcAft>
              <a:buClrTx/>
              <a:buSzTx/>
              <a:tabLst/>
            </a:pP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2.Training Challenges</a:t>
            </a: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b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If the new system isn’t easy to learn or if proper training isn’t provided, users may struggle and make mistake </a:t>
            </a:r>
          </a:p>
          <a:p>
            <a:pPr marL="0" marR="0" lvl="0" indent="0" algn="l" defTabSz="914400" rtl="0" eaLnBrk="0" fontAlgn="base" latinLnBrk="0" hangingPunct="0">
              <a:lnSpc>
                <a:spcPct val="100000"/>
              </a:lnSpc>
              <a:spcBef>
                <a:spcPct val="0"/>
              </a:spcBef>
              <a:spcAft>
                <a:spcPct val="0"/>
              </a:spcAft>
              <a:buClrTx/>
              <a:buSzTx/>
              <a:tabLst/>
            </a:pP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3.Hard to Show Benefits:</a:t>
            </a:r>
            <a:b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Improvements like faster access, better data, or easier support are useful—but they’re hard to measure. Management might not clearly see how the new system is better.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Vendor Issues:</a:t>
            </a:r>
            <a:b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If outside software providers or consultants delay their work or don’t deliver properly, the whole project can slow down. </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Legal and Compliance Risk:</a:t>
            </a:r>
            <a:b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If the system doesn’t follow healthcare rules (like NABH or HIPAA), it could cause serious problems or penalties. </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Data Migration Problems:</a:t>
            </a:r>
            <a:b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Moving old billing data into the new system must be done carefully. If data is lost or corrupted, it could affect hospital operations.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4097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E3FB1-57D6-FAD6-91D1-D6952336A750}"/>
              </a:ext>
            </a:extLst>
          </p:cNvPr>
          <p:cNvSpPr>
            <a:spLocks noGrp="1"/>
          </p:cNvSpPr>
          <p:nvPr>
            <p:ph type="title"/>
          </p:nvPr>
        </p:nvSpPr>
        <p:spPr>
          <a:xfrm>
            <a:off x="951977" y="581251"/>
            <a:ext cx="10020823" cy="1590449"/>
          </a:xfrm>
        </p:spPr>
        <p:txBody>
          <a:bodyPr>
            <a:normAutofit fontScale="90000"/>
          </a:bodyPr>
          <a:lstStyle/>
          <a:p>
            <a:r>
              <a:rPr lang="en-IN" sz="2700" u="sng" dirty="0">
                <a:solidFill>
                  <a:srgbClr val="C00000"/>
                </a:solidFill>
                <a:latin typeface="Arial" panose="020B0604020202020204" pitchFamily="34" charset="0"/>
                <a:cs typeface="Arial" panose="020B0604020202020204" pitchFamily="34" charset="0"/>
              </a:rPr>
              <a:t>Dependences</a:t>
            </a:r>
            <a:br>
              <a:rPr lang="en-IN" u="sng" dirty="0">
                <a:solidFill>
                  <a:srgbClr val="C00000"/>
                </a:solidFill>
                <a:latin typeface="Arial" panose="020B0604020202020204" pitchFamily="34" charset="0"/>
                <a:cs typeface="Arial" panose="020B0604020202020204" pitchFamily="34" charset="0"/>
              </a:rPr>
            </a:br>
            <a:br>
              <a:rPr lang="en-IN" u="sng" dirty="0">
                <a:solidFill>
                  <a:srgbClr val="C00000"/>
                </a:solidFill>
                <a:latin typeface="Arial" panose="020B0604020202020204" pitchFamily="34" charset="0"/>
                <a:cs typeface="Arial" panose="020B0604020202020204" pitchFamily="34" charset="0"/>
              </a:rPr>
            </a:br>
            <a:endParaRPr lang="en-IN" u="sng" dirty="0">
              <a:solidFill>
                <a:srgbClr val="C0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7B820851-3B28-A0BB-8C45-0A79C4551EB8}"/>
              </a:ext>
            </a:extLst>
          </p:cNvPr>
          <p:cNvSpPr>
            <a:spLocks noChangeArrowheads="1"/>
          </p:cNvSpPr>
          <p:nvPr/>
        </p:nvSpPr>
        <p:spPr bwMode="auto">
          <a:xfrm rot="10800000" flipV="1">
            <a:off x="839244" y="1558886"/>
            <a:ext cx="1064712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sng" strike="noStrike" cap="none" normalizeH="0" baseline="0" dirty="0">
                <a:ln>
                  <a:noFill/>
                </a:ln>
                <a:solidFill>
                  <a:schemeClr val="tx1"/>
                </a:solidFill>
                <a:effectLst/>
                <a:latin typeface="Arial" panose="020B0604020202020204" pitchFamily="34" charset="0"/>
              </a:rPr>
              <a:t>Existing System Usage</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old system is deeply connected to how things work now. That affects how easily people can shift to the new one.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sng" strike="noStrike" cap="none" normalizeH="0" baseline="0" dirty="0">
                <a:ln>
                  <a:noFill/>
                </a:ln>
                <a:solidFill>
                  <a:schemeClr val="tx1"/>
                </a:solidFill>
                <a:effectLst/>
                <a:latin typeface="Arial" panose="020B0604020202020204" pitchFamily="34" charset="0"/>
              </a:rPr>
              <a:t>Team Involvement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success of the project depends on active participation from hospital staff—especially during planning and testing.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1" i="0" u="sng" strike="noStrike" cap="none" normalizeH="0" baseline="0" dirty="0">
                <a:ln>
                  <a:noFill/>
                </a:ln>
                <a:solidFill>
                  <a:schemeClr val="tx1"/>
                </a:solidFill>
                <a:effectLst/>
                <a:latin typeface="Arial" panose="020B0604020202020204" pitchFamily="34" charset="0"/>
              </a:rPr>
              <a:t>Vendor Support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project relies on vendors to deliver software, updates, and support on time. </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1" i="0" u="sng" strike="noStrike" cap="none" normalizeH="0" baseline="0" dirty="0">
                <a:ln>
                  <a:noFill/>
                </a:ln>
                <a:solidFill>
                  <a:schemeClr val="tx1"/>
                </a:solidFill>
                <a:effectLst/>
                <a:latin typeface="Arial" panose="020B0604020202020204" pitchFamily="34" charset="0"/>
              </a:rPr>
              <a:t>Training Programs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Good training is essential. Without it, users won’t be confident using the new system.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1" i="0" u="sng" strike="noStrike" cap="none" normalizeH="0" baseline="0" dirty="0">
                <a:ln>
                  <a:noFill/>
                </a:ln>
                <a:solidFill>
                  <a:schemeClr val="tx1"/>
                </a:solidFill>
                <a:effectLst/>
                <a:latin typeface="Arial" panose="020B0604020202020204" pitchFamily="34" charset="0"/>
              </a:rPr>
              <a:t>Legal Rules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system must follow all healthcare regulations. This affects how it’s designed and how data is handled.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5.</a:t>
            </a:r>
            <a:r>
              <a:rPr kumimoji="0" lang="en-US" altLang="en-US" sz="1800" b="1" i="0" u="sng" strike="noStrike" cap="none" normalizeH="0" baseline="0" dirty="0">
                <a:ln>
                  <a:noFill/>
                </a:ln>
                <a:solidFill>
                  <a:schemeClr val="tx1"/>
                </a:solidFill>
                <a:effectLst/>
                <a:latin typeface="Arial" panose="020B0604020202020204" pitchFamily="34" charset="0"/>
              </a:rPr>
              <a:t>Data Availability</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Old billing data must be complete and accurate so it can be safely moved into the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2829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19E2E-F2D2-B73A-2FE6-4B1F523589FB}"/>
              </a:ext>
            </a:extLst>
          </p:cNvPr>
          <p:cNvSpPr>
            <a:spLocks noGrp="1"/>
          </p:cNvSpPr>
          <p:nvPr>
            <p:ph type="title"/>
          </p:nvPr>
        </p:nvSpPr>
        <p:spPr>
          <a:xfrm>
            <a:off x="838200" y="488516"/>
            <a:ext cx="10058399" cy="814191"/>
          </a:xfrm>
        </p:spPr>
        <p:txBody>
          <a:bodyPr>
            <a:normAutofit fontScale="90000"/>
          </a:bodyPr>
          <a:lstStyle/>
          <a:p>
            <a:r>
              <a:rPr lang="en-IN" sz="2400" u="sng" dirty="0">
                <a:solidFill>
                  <a:srgbClr val="C00000"/>
                </a:solidFill>
                <a:latin typeface="Arial" panose="020B0604020202020204" pitchFamily="34" charset="0"/>
                <a:cs typeface="Arial" panose="020B0604020202020204" pitchFamily="34" charset="0"/>
              </a:rPr>
              <a:t>Executive Summary</a:t>
            </a:r>
            <a:br>
              <a:rPr lang="en-IN" sz="2400" dirty="0">
                <a:solidFill>
                  <a:srgbClr val="C00000"/>
                </a:solidFill>
                <a:latin typeface="Arial" panose="020B0604020202020204" pitchFamily="34" charset="0"/>
                <a:cs typeface="Arial" panose="020B0604020202020204" pitchFamily="34" charset="0"/>
              </a:rPr>
            </a:br>
            <a:br>
              <a:rPr lang="en-IN" sz="2400" dirty="0">
                <a:solidFill>
                  <a:srgbClr val="C00000"/>
                </a:solidFill>
                <a:latin typeface="Arial" panose="020B0604020202020204" pitchFamily="34" charset="0"/>
                <a:cs typeface="Arial" panose="020B0604020202020204" pitchFamily="34" charset="0"/>
              </a:rPr>
            </a:br>
            <a:br>
              <a:rPr lang="en-IN" sz="2400" dirty="0">
                <a:solidFill>
                  <a:srgbClr val="C00000"/>
                </a:solidFill>
                <a:latin typeface="Arial" panose="020B0604020202020204" pitchFamily="34" charset="0"/>
                <a:cs typeface="Arial" panose="020B0604020202020204" pitchFamily="34" charset="0"/>
              </a:rPr>
            </a:br>
            <a:br>
              <a:rPr lang="en-IN" sz="2400" dirty="0">
                <a:solidFill>
                  <a:srgbClr val="C00000"/>
                </a:solidFill>
                <a:latin typeface="Arial" panose="020B0604020202020204" pitchFamily="34" charset="0"/>
                <a:cs typeface="Arial" panose="020B0604020202020204" pitchFamily="34" charset="0"/>
              </a:rPr>
            </a:br>
            <a:br>
              <a:rPr lang="en-IN" sz="2400" dirty="0">
                <a:solidFill>
                  <a:srgbClr val="C00000"/>
                </a:solidFill>
                <a:latin typeface="Arial" panose="020B0604020202020204" pitchFamily="34" charset="0"/>
                <a:cs typeface="Arial" panose="020B0604020202020204" pitchFamily="34" charset="0"/>
              </a:rPr>
            </a:br>
            <a:br>
              <a:rPr lang="en-IN" sz="2400" dirty="0">
                <a:solidFill>
                  <a:srgbClr val="C00000"/>
                </a:solidFill>
                <a:latin typeface="Arial" panose="020B0604020202020204" pitchFamily="34" charset="0"/>
                <a:cs typeface="Arial" panose="020B0604020202020204" pitchFamily="34" charset="0"/>
              </a:rPr>
            </a:br>
            <a:br>
              <a:rPr lang="en-IN" sz="2400" dirty="0">
                <a:solidFill>
                  <a:srgbClr val="C00000"/>
                </a:solidFill>
                <a:latin typeface="Arial" panose="020B0604020202020204" pitchFamily="34" charset="0"/>
                <a:cs typeface="Arial" panose="020B0604020202020204" pitchFamily="34" charset="0"/>
              </a:rPr>
            </a:br>
            <a:endParaRPr lang="en-IN" sz="2400" dirty="0">
              <a:solidFill>
                <a:srgbClr val="C00000"/>
              </a:solidFill>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15E93D91-FB30-C83C-DF0A-8EDC09F7400D}"/>
              </a:ext>
            </a:extLst>
          </p:cNvPr>
          <p:cNvSpPr>
            <a:spLocks noGrp="1"/>
          </p:cNvSpPr>
          <p:nvPr/>
        </p:nvSpPr>
        <p:spPr>
          <a:xfrm>
            <a:off x="838201" y="1114816"/>
            <a:ext cx="10058399" cy="2780779"/>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A digital solution to manage patient appointments  and </a:t>
            </a:r>
            <a:r>
              <a:rPr lang="en-US" sz="1800">
                <a:latin typeface="Arial" panose="020B0604020202020204" pitchFamily="34" charset="0"/>
                <a:ea typeface="Calibri" panose="020F0502020204030204" pitchFamily="34" charset="0"/>
                <a:cs typeface="Arial" panose="020B0604020202020204" pitchFamily="34" charset="0"/>
              </a:rPr>
              <a:t>billing system efficiently</a:t>
            </a:r>
            <a:r>
              <a:rPr lang="en-US" sz="1800" dirty="0">
                <a:latin typeface="Arial" panose="020B0604020202020204" pitchFamily="34" charset="0"/>
                <a:ea typeface="Calibri" panose="020F0502020204030204" pitchFamily="34" charset="0"/>
                <a:cs typeface="Arial" panose="020B0604020202020204" pitchFamily="34" charset="0"/>
              </a:rPr>
              <a:t>. </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To reduce manual errors, improve efficiency, and enhance patient experience. </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Using Waterfall methodology for structured development. </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A reliable, user-friendly appointment tracking system.</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Features include real-time booking, reminders, and integrated records.</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Risk management and testing ensure smooth deployment.</a:t>
            </a:r>
          </a:p>
          <a:p>
            <a:pPr marL="0" indent="0">
              <a:buNone/>
            </a:pPr>
            <a:endParaRPr lang="en-IN" dirty="0"/>
          </a:p>
        </p:txBody>
      </p:sp>
    </p:spTree>
    <p:extLst>
      <p:ext uri="{BB962C8B-B14F-4D97-AF65-F5344CB8AC3E}">
        <p14:creationId xmlns:p14="http://schemas.microsoft.com/office/powerpoint/2010/main" val="2118581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E729B-DF8E-7745-30E7-E1B8C33E7170}"/>
              </a:ext>
            </a:extLst>
          </p:cNvPr>
          <p:cNvSpPr>
            <a:spLocks noGrp="1"/>
          </p:cNvSpPr>
          <p:nvPr>
            <p:ph type="title"/>
          </p:nvPr>
        </p:nvSpPr>
        <p:spPr>
          <a:xfrm>
            <a:off x="951978" y="685800"/>
            <a:ext cx="10058400" cy="629433"/>
          </a:xfrm>
        </p:spPr>
        <p:txBody>
          <a:bodyPr>
            <a:normAutofit fontScale="90000"/>
          </a:bodyPr>
          <a:lstStyle/>
          <a:p>
            <a:r>
              <a:rPr lang="en-IN" sz="2400" u="sng" dirty="0">
                <a:solidFill>
                  <a:srgbClr val="C00000"/>
                </a:solidFill>
                <a:latin typeface="Arial" panose="020B0604020202020204" pitchFamily="34" charset="0"/>
                <a:cs typeface="Arial" panose="020B0604020202020204" pitchFamily="34" charset="0"/>
              </a:rPr>
              <a:t>To Be Completed by Appropriate Manager</a:t>
            </a:r>
            <a:br>
              <a:rPr lang="en-IN" sz="2400" u="sng" dirty="0">
                <a:solidFill>
                  <a:srgbClr val="C00000"/>
                </a:solidFill>
                <a:latin typeface="Arial" panose="020B0604020202020204" pitchFamily="34" charset="0"/>
                <a:cs typeface="Arial" panose="020B0604020202020204" pitchFamily="34" charset="0"/>
              </a:rPr>
            </a:br>
            <a:br>
              <a:rPr lang="en-IN" sz="2400" u="sng" dirty="0">
                <a:solidFill>
                  <a:srgbClr val="C00000"/>
                </a:solidFill>
                <a:latin typeface="Arial" panose="020B0604020202020204" pitchFamily="34" charset="0"/>
                <a:cs typeface="Arial" panose="020B0604020202020204" pitchFamily="34" charset="0"/>
              </a:rPr>
            </a:br>
            <a:r>
              <a:rPr lang="en-US" sz="2000" b="1" u="sng" dirty="0">
                <a:latin typeface="Arial" panose="020B0604020202020204" pitchFamily="34" charset="0"/>
                <a:ea typeface="Calibri" panose="020F0502020204030204" pitchFamily="34" charset="0"/>
                <a:cs typeface="Arial" panose="020B0604020202020204" pitchFamily="34" charset="0"/>
              </a:rPr>
              <a:t>Project Sponsor</a:t>
            </a:r>
            <a:br>
              <a:rPr lang="en-US" sz="2000" b="1" dirty="0">
                <a:latin typeface="Arial" panose="020B0604020202020204" pitchFamily="34" charset="0"/>
                <a:ea typeface="Calibri" panose="020F0502020204030204" pitchFamily="34" charset="0"/>
                <a:cs typeface="Arial" panose="020B0604020202020204" pitchFamily="34" charset="0"/>
              </a:rPr>
            </a:br>
            <a:r>
              <a:rPr lang="en-US" sz="2000" b="1" dirty="0">
                <a:latin typeface="Arial" panose="020B0604020202020204" pitchFamily="34" charset="0"/>
                <a:ea typeface="Calibri" panose="020F0502020204030204" pitchFamily="34" charset="0"/>
                <a:cs typeface="Arial" panose="020B0604020202020204" pitchFamily="34" charset="0"/>
              </a:rPr>
              <a:t>Name:</a:t>
            </a:r>
            <a:r>
              <a:rPr lang="en-US" sz="2000" dirty="0">
                <a:latin typeface="Arial" panose="020B0604020202020204" pitchFamily="34" charset="0"/>
                <a:ea typeface="Calibri" panose="020F0502020204030204" pitchFamily="34" charset="0"/>
                <a:cs typeface="Arial" panose="020B0604020202020204" pitchFamily="34" charset="0"/>
              </a:rPr>
              <a:t> Dr. S.K Pathak</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b="1" dirty="0">
                <a:latin typeface="Arial" panose="020B0604020202020204" pitchFamily="34" charset="0"/>
                <a:ea typeface="Calibri" panose="020F0502020204030204" pitchFamily="34" charset="0"/>
                <a:cs typeface="Arial" panose="020B0604020202020204" pitchFamily="34" charset="0"/>
              </a:rPr>
              <a:t>Designation:</a:t>
            </a:r>
            <a:r>
              <a:rPr lang="en-US" sz="2000" dirty="0">
                <a:latin typeface="Arial" panose="020B0604020202020204" pitchFamily="34" charset="0"/>
                <a:ea typeface="Calibri" panose="020F0502020204030204" pitchFamily="34" charset="0"/>
                <a:cs typeface="Arial" panose="020B0604020202020204" pitchFamily="34" charset="0"/>
              </a:rPr>
              <a:t> Founder(Kimaya Hospital)</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b="1" u="sng" dirty="0">
                <a:latin typeface="Arial" panose="020B0604020202020204" pitchFamily="34" charset="0"/>
                <a:ea typeface="Calibri" panose="020F0502020204030204" pitchFamily="34" charset="0"/>
                <a:cs typeface="Arial" panose="020B0604020202020204" pitchFamily="34" charset="0"/>
              </a:rPr>
              <a:t>Role:</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Approves overall project scope</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Provides strategic guidance and stakeholder alignment</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Endorses budget, resources and post-deployment reviews</a:t>
            </a:r>
            <a:br>
              <a:rPr lang="en-US" sz="2000" dirty="0">
                <a:latin typeface="Arial" panose="020B0604020202020204" pitchFamily="34" charset="0"/>
                <a:ea typeface="Calibri" panose="020F0502020204030204" pitchFamily="34" charset="0"/>
                <a:cs typeface="Arial" panose="020B0604020202020204" pitchFamily="34" charset="0"/>
              </a:rPr>
            </a:br>
            <a:br>
              <a:rPr lang="en-US" sz="2000" dirty="0">
                <a:latin typeface="Arial" panose="020B0604020202020204" pitchFamily="34" charset="0"/>
                <a:ea typeface="Calibri" panose="020F0502020204030204" pitchFamily="34" charset="0"/>
                <a:cs typeface="Arial" panose="020B0604020202020204" pitchFamily="34" charset="0"/>
              </a:rPr>
            </a:br>
            <a:r>
              <a:rPr lang="en-US" sz="2000" b="1" u="sng" dirty="0">
                <a:latin typeface="Arial" panose="020B0604020202020204" pitchFamily="34" charset="0"/>
                <a:ea typeface="Calibri" panose="020F0502020204030204" pitchFamily="34" charset="0"/>
                <a:cs typeface="Arial" panose="020B0604020202020204" pitchFamily="34" charset="0"/>
              </a:rPr>
              <a:t>Project Manager</a:t>
            </a:r>
            <a:br>
              <a:rPr lang="en-US" sz="2000" b="1" dirty="0">
                <a:latin typeface="Arial" panose="020B0604020202020204" pitchFamily="34" charset="0"/>
                <a:ea typeface="Calibri" panose="020F0502020204030204" pitchFamily="34" charset="0"/>
                <a:cs typeface="Arial" panose="020B0604020202020204" pitchFamily="34" charset="0"/>
              </a:rPr>
            </a:br>
            <a:r>
              <a:rPr lang="en-US" sz="2000" b="1" dirty="0">
                <a:latin typeface="Arial" panose="020B0604020202020204" pitchFamily="34" charset="0"/>
                <a:ea typeface="Calibri" panose="020F0502020204030204" pitchFamily="34" charset="0"/>
                <a:cs typeface="Arial" panose="020B0604020202020204" pitchFamily="34" charset="0"/>
              </a:rPr>
              <a:t>Name:</a:t>
            </a:r>
            <a:r>
              <a:rPr lang="en-US" sz="2000" dirty="0">
                <a:latin typeface="Arial" panose="020B0604020202020204" pitchFamily="34" charset="0"/>
                <a:ea typeface="Calibri" panose="020F0502020204030204" pitchFamily="34" charset="0"/>
                <a:cs typeface="Arial" panose="020B0604020202020204" pitchFamily="34" charset="0"/>
              </a:rPr>
              <a:t> Dhanshree Adbhaiya</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b="1" dirty="0">
                <a:latin typeface="Arial" panose="020B0604020202020204" pitchFamily="34" charset="0"/>
                <a:ea typeface="Calibri" panose="020F0502020204030204" pitchFamily="34" charset="0"/>
                <a:cs typeface="Arial" panose="020B0604020202020204" pitchFamily="34" charset="0"/>
              </a:rPr>
              <a:t>Designation:</a:t>
            </a:r>
            <a:r>
              <a:rPr lang="en-US" sz="2000" dirty="0">
                <a:latin typeface="Arial" panose="020B0604020202020204" pitchFamily="34" charset="0"/>
                <a:ea typeface="Calibri" panose="020F0502020204030204" pitchFamily="34" charset="0"/>
                <a:cs typeface="Arial" panose="020B0604020202020204" pitchFamily="34" charset="0"/>
              </a:rPr>
              <a:t> Business Analyst/Project Lead</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b="1" u="sng" dirty="0">
                <a:latin typeface="Arial" panose="020B0604020202020204" pitchFamily="34" charset="0"/>
                <a:ea typeface="Calibri" panose="020F0502020204030204" pitchFamily="34" charset="0"/>
                <a:cs typeface="Arial" panose="020B0604020202020204" pitchFamily="34" charset="0"/>
              </a:rPr>
              <a:t>Role:</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Oversees requirement gathering, design and documentation</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Coordinates with technical team and stakeholders</a:t>
            </a:r>
            <a:br>
              <a:rPr lang="en-US" sz="2000" dirty="0">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Manages timeline, testing and delivery milestones</a:t>
            </a:r>
            <a:br>
              <a:rPr lang="en-US" sz="2000" dirty="0">
                <a:latin typeface="Arial" panose="020B0604020202020204" pitchFamily="34" charset="0"/>
                <a:ea typeface="Calibri" panose="020F0502020204030204" pitchFamily="34" charset="0"/>
                <a:cs typeface="Arial" panose="020B0604020202020204" pitchFamily="34" charset="0"/>
              </a:rPr>
            </a:br>
            <a:br>
              <a:rPr lang="en-IN" sz="2000" dirty="0">
                <a:latin typeface="Arial" panose="020B0604020202020204" pitchFamily="34" charset="0"/>
                <a:cs typeface="Arial" panose="020B0604020202020204" pitchFamily="34" charset="0"/>
              </a:rPr>
            </a:br>
            <a:endParaRPr lang="en-IN" sz="2000" u="sng"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1235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C02BD-D852-14B7-A84D-44D143447450}"/>
              </a:ext>
            </a:extLst>
          </p:cNvPr>
          <p:cNvSpPr>
            <a:spLocks noGrp="1"/>
          </p:cNvSpPr>
          <p:nvPr>
            <p:ph type="title"/>
          </p:nvPr>
        </p:nvSpPr>
        <p:spPr>
          <a:xfrm>
            <a:off x="1102290" y="685800"/>
            <a:ext cx="9870510" cy="416490"/>
          </a:xfrm>
        </p:spPr>
        <p:txBody>
          <a:bodyPr>
            <a:normAutofit fontScale="90000"/>
          </a:bodyPr>
          <a:lstStyle/>
          <a:p>
            <a:r>
              <a:rPr lang="en-IN" sz="2400" u="sng" dirty="0">
                <a:solidFill>
                  <a:srgbClr val="C00000"/>
                </a:solidFill>
                <a:latin typeface="Arial" panose="020B0604020202020204" pitchFamily="34" charset="0"/>
                <a:cs typeface="Arial" panose="020B0604020202020204" pitchFamily="34" charset="0"/>
              </a:rPr>
              <a:t>Conclusion</a:t>
            </a:r>
            <a:br>
              <a:rPr lang="en-IN" sz="2400" u="sng" dirty="0">
                <a:solidFill>
                  <a:srgbClr val="C00000"/>
                </a:solidFill>
                <a:latin typeface="Arial" panose="020B0604020202020204" pitchFamily="34" charset="0"/>
                <a:cs typeface="Arial" panose="020B0604020202020204" pitchFamily="34" charset="0"/>
              </a:rPr>
            </a:br>
            <a:br>
              <a:rPr lang="en-IN" sz="2400" u="sng" dirty="0">
                <a:solidFill>
                  <a:srgbClr val="C00000"/>
                </a:solidFill>
                <a:latin typeface="Arial" panose="020B0604020202020204" pitchFamily="34" charset="0"/>
                <a:cs typeface="Arial" panose="020B0604020202020204" pitchFamily="34" charset="0"/>
              </a:rPr>
            </a:br>
            <a:endParaRPr lang="en-IN" sz="2000" u="sng" dirty="0">
              <a:solidFill>
                <a:srgbClr val="C00000"/>
              </a:solidFill>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22DA5C59-ABC5-9249-B2E2-FD5C4963326F}"/>
              </a:ext>
            </a:extLst>
          </p:cNvPr>
          <p:cNvSpPr>
            <a:spLocks noGrp="1"/>
          </p:cNvSpPr>
          <p:nvPr/>
        </p:nvSpPr>
        <p:spPr>
          <a:xfrm>
            <a:off x="1295400" y="1139313"/>
            <a:ext cx="9601200" cy="5299587"/>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Expected improvements in both patient experience and hospital efficiency.</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The Patient Appointment Tracking Application will modernize healthcare scheduling.</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 Benefit The system will digitize and streamline appointment scheduling.</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s include reduced no-shows, better time management, and improved patient care. </a:t>
            </a:r>
          </a:p>
          <a:p>
            <a:pPr>
              <a:buFont typeface="Wingdings" panose="05000000000000000000" pitchFamily="2" charset="2"/>
              <a:buChar char="q"/>
            </a:pPr>
            <a:r>
              <a:rPr lang="en-US" sz="1800" dirty="0">
                <a:latin typeface="Arial" panose="020B0604020202020204" pitchFamily="34" charset="0"/>
                <a:ea typeface="Calibri" panose="020F0502020204030204" pitchFamily="34" charset="0"/>
                <a:cs typeface="Arial" panose="020B0604020202020204" pitchFamily="34" charset="0"/>
              </a:rPr>
              <a:t>Future enhancements may include </a:t>
            </a:r>
            <a:r>
              <a:rPr lang="en-US" sz="1800" b="1" dirty="0">
                <a:latin typeface="Arial" panose="020B0604020202020204" pitchFamily="34" charset="0"/>
                <a:ea typeface="Calibri" panose="020F0502020204030204" pitchFamily="34" charset="0"/>
                <a:cs typeface="Arial" panose="020B0604020202020204" pitchFamily="34" charset="0"/>
              </a:rPr>
              <a:t>AI-based scheduling </a:t>
            </a:r>
            <a:r>
              <a:rPr lang="en-US" sz="1800" dirty="0">
                <a:latin typeface="Arial" panose="020B0604020202020204" pitchFamily="34" charset="0"/>
                <a:ea typeface="Calibri" panose="020F0502020204030204" pitchFamily="34" charset="0"/>
                <a:cs typeface="Arial" panose="020B0604020202020204" pitchFamily="34" charset="0"/>
              </a:rPr>
              <a:t>and telemedicine integration</a:t>
            </a:r>
            <a:r>
              <a:rPr lang="en-US" sz="1600" dirty="0">
                <a:latin typeface="Calibri" panose="020F0502020204030204" pitchFamily="34" charset="0"/>
                <a:ea typeface="Calibri" panose="020F0502020204030204" pitchFamily="34" charset="0"/>
                <a:cs typeface="Calibri" panose="020F0502020204030204" pitchFamily="34" charset="0"/>
              </a:rPr>
              <a:t>. </a:t>
            </a:r>
            <a:endParaRPr lang="en-IN"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3518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C450F-181E-122A-71BE-0C9361EDE4D5}"/>
              </a:ext>
            </a:extLst>
          </p:cNvPr>
          <p:cNvSpPr>
            <a:spLocks noGrp="1"/>
          </p:cNvSpPr>
          <p:nvPr>
            <p:ph type="title"/>
          </p:nvPr>
        </p:nvSpPr>
        <p:spPr>
          <a:xfrm>
            <a:off x="1371600" y="685800"/>
            <a:ext cx="9601200" cy="1485900"/>
          </a:xfrm>
        </p:spPr>
        <p:txBody>
          <a:bodyPr>
            <a:normAutofit/>
          </a:bodyPr>
          <a:lstStyle/>
          <a:p>
            <a:r>
              <a:rPr lang="en-IN" sz="2400" dirty="0">
                <a:solidFill>
                  <a:srgbClr val="FF0000"/>
                </a:solidFill>
              </a:rPr>
              <a:t>Problem statement : why HBS Was needed</a:t>
            </a:r>
          </a:p>
        </p:txBody>
      </p:sp>
      <p:sp>
        <p:nvSpPr>
          <p:cNvPr id="3" name="Content Placeholder 2">
            <a:extLst>
              <a:ext uri="{FF2B5EF4-FFF2-40B4-BE49-F238E27FC236}">
                <a16:creationId xmlns:a16="http://schemas.microsoft.com/office/drawing/2014/main" id="{7DFACF96-D6D0-E9C6-C1E3-5EC7DBA93C95}"/>
              </a:ext>
            </a:extLst>
          </p:cNvPr>
          <p:cNvSpPr>
            <a:spLocks noGrp="1"/>
          </p:cNvSpPr>
          <p:nvPr>
            <p:ph idx="1"/>
          </p:nvPr>
        </p:nvSpPr>
        <p:spPr>
          <a:xfrm>
            <a:off x="1371600" y="1510748"/>
            <a:ext cx="9601200" cy="4356652"/>
          </a:xfrm>
        </p:spPr>
        <p:txBody>
          <a:bodyPr/>
          <a:lstStyle/>
          <a:p>
            <a:pPr marL="0" indent="0">
              <a:buNone/>
            </a:pPr>
            <a:r>
              <a:rPr lang="en-IN" b="1" u="sng" dirty="0">
                <a:latin typeface="Arial" panose="020B0604020202020204" pitchFamily="34" charset="0"/>
                <a:cs typeface="Arial" panose="020B0604020202020204" pitchFamily="34" charset="0"/>
              </a:rPr>
              <a:t>Current Situation</a:t>
            </a:r>
          </a:p>
          <a:p>
            <a:pPr marL="0" indent="0">
              <a:buNone/>
            </a:pPr>
            <a:endParaRPr lang="en-US" sz="1200" b="1" dirty="0"/>
          </a:p>
          <a:p>
            <a:pPr>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a:lnSpc>
                <a:spcPct val="100000"/>
              </a:lnSpc>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a:lnSpc>
                <a:spcPct val="100000"/>
              </a:lnSpc>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IN" dirty="0"/>
          </a:p>
        </p:txBody>
      </p:sp>
      <p:sp>
        <p:nvSpPr>
          <p:cNvPr id="4" name="Rectangle 1">
            <a:extLst>
              <a:ext uri="{FF2B5EF4-FFF2-40B4-BE49-F238E27FC236}">
                <a16:creationId xmlns:a16="http://schemas.microsoft.com/office/drawing/2014/main" id="{3795AE31-ED6A-6DC0-2FBA-2C47FE9CA64F}"/>
              </a:ext>
            </a:extLst>
          </p:cNvPr>
          <p:cNvSpPr>
            <a:spLocks noChangeArrowheads="1"/>
          </p:cNvSpPr>
          <p:nvPr/>
        </p:nvSpPr>
        <p:spPr bwMode="auto">
          <a:xfrm rot="10800000" flipV="1">
            <a:off x="1113273" y="2398178"/>
            <a:ext cx="10247833"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sng" strike="noStrike" cap="none" normalizeH="0" baseline="0" dirty="0">
                <a:ln>
                  <a:noFill/>
                </a:ln>
                <a:solidFill>
                  <a:schemeClr val="tx1"/>
                </a:solidFill>
                <a:effectLst/>
                <a:latin typeface="Arial" panose="020B0604020202020204" pitchFamily="34" charset="0"/>
              </a:rPr>
              <a:t>Complexity &amp; Confusion</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Patien</a:t>
            </a:r>
            <a:r>
              <a:rPr lang="en-US" altLang="en-US" dirty="0">
                <a:latin typeface="Arial" panose="020B0604020202020204" pitchFamily="34" charset="0"/>
              </a:rPr>
              <a:t>t </a:t>
            </a:r>
            <a:r>
              <a:rPr kumimoji="0" lang="en-US" altLang="en-US" sz="1800" b="0" i="0" u="none" strike="noStrike" cap="none" normalizeH="0" baseline="0" dirty="0">
                <a:ln>
                  <a:noFill/>
                </a:ln>
                <a:solidFill>
                  <a:schemeClr val="tx1"/>
                </a:solidFill>
                <a:effectLst/>
                <a:latin typeface="Arial" panose="020B0604020202020204" pitchFamily="34" charset="0"/>
              </a:rPr>
              <a:t>must constantly adapt to changing regulations, which can strain smaller institutions lacking digital infrastructure. </a:t>
            </a:r>
          </a:p>
          <a:p>
            <a:pPr lvl="0" defTabSz="914400" eaLnBrk="0" fontAlgn="base" hangingPunct="0">
              <a:spcBef>
                <a:spcPct val="0"/>
              </a:spcBef>
              <a:spcAft>
                <a:spcPct val="0"/>
              </a:spcAft>
              <a:buFontTx/>
              <a:buChar char="•"/>
            </a:pPr>
            <a:r>
              <a:rPr kumimoji="0" lang="en-US" altLang="en-US" sz="1800" b="1" i="0" u="sng" strike="noStrike" cap="none" normalizeH="0" baseline="0" dirty="0">
                <a:ln>
                  <a:noFill/>
                </a:ln>
                <a:solidFill>
                  <a:schemeClr val="tx1"/>
                </a:solidFill>
                <a:effectLst/>
                <a:latin typeface="Arial" panose="020B0604020202020204" pitchFamily="34" charset="0"/>
              </a:rPr>
              <a:t>Billing Errors &amp; Delays</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Manual proces</a:t>
            </a:r>
            <a:r>
              <a:rPr lang="en-US" altLang="en-US" dirty="0">
                <a:latin typeface="Arial" panose="020B0604020202020204" pitchFamily="34" charset="0"/>
              </a:rPr>
              <a:t>s still face a barrage of bills from multiple source—doctors, labs, hospitals—making it hard to understand total costs. </a:t>
            </a:r>
          </a:p>
          <a:p>
            <a:pPr lvl="0" defTabSz="914400" eaLnBrk="0" fontAlgn="base" hangingPunct="0">
              <a:spcBef>
                <a:spcPct val="0"/>
              </a:spcBef>
              <a:spcAft>
                <a:spcPct val="0"/>
              </a:spcAft>
              <a:buFontTx/>
              <a:buChar char="•"/>
            </a:pPr>
            <a:r>
              <a:rPr lang="en-US" altLang="en-US" b="1" u="sng" dirty="0">
                <a:latin typeface="Arial" panose="020B0604020202020204" pitchFamily="34" charset="0"/>
              </a:rPr>
              <a:t>Fragmented Payment Systems</a:t>
            </a:r>
            <a:r>
              <a:rPr lang="en-US" altLang="en-US" u="sng" dirty="0">
                <a:latin typeface="Arial" panose="020B0604020202020204" pitchFamily="34" charset="0"/>
              </a:rPr>
              <a:t>: </a:t>
            </a:r>
            <a:r>
              <a:rPr lang="en-US" altLang="en-US" dirty="0">
                <a:latin typeface="Arial" panose="020B0604020202020204" pitchFamily="34" charset="0"/>
              </a:rPr>
              <a:t>Multiple insurance providers, government schemes, and direct payments create a tangled web of transactions. </a:t>
            </a:r>
          </a:p>
          <a:p>
            <a:pPr lvl="0" defTabSz="914400" eaLnBrk="0" fontAlgn="base" hangingPunct="0">
              <a:spcBef>
                <a:spcPct val="0"/>
              </a:spcBef>
              <a:spcAft>
                <a:spcPct val="0"/>
              </a:spcAft>
              <a:buFontTx/>
              <a:buChar char="•"/>
            </a:pPr>
            <a:r>
              <a:rPr lang="en-US" altLang="en-US" b="1" u="sng" dirty="0">
                <a:latin typeface="Arial" panose="020B0604020202020204" pitchFamily="34" charset="0"/>
              </a:rPr>
              <a:t>Compliance Pressure</a:t>
            </a:r>
            <a:r>
              <a:rPr lang="en-US" altLang="en-US" u="sng" dirty="0">
                <a:latin typeface="Arial" panose="020B0604020202020204" pitchFamily="34" charset="0"/>
              </a:rPr>
              <a:t>: </a:t>
            </a:r>
            <a:r>
              <a:rPr lang="en-US" altLang="en-US" dirty="0">
                <a:latin typeface="Arial" panose="020B0604020202020204" pitchFamily="34" charset="0"/>
              </a:rPr>
              <a:t>Hospitals </a:t>
            </a:r>
            <a:r>
              <a:rPr kumimoji="0" lang="en-US" altLang="en-US" sz="1800" b="0" i="0" u="none" strike="noStrike" cap="none" normalizeH="0" baseline="0" dirty="0">
                <a:ln>
                  <a:noFill/>
                </a:ln>
                <a:solidFill>
                  <a:schemeClr val="tx1"/>
                </a:solidFill>
                <a:effectLst/>
                <a:latin typeface="Arial" panose="020B0604020202020204" pitchFamily="34" charset="0"/>
              </a:rPr>
              <a:t>see and poor system integration still lead to errors, delayed reimbursements, and patient dissatisfaction.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24365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243C9-59A2-9155-4F92-53BEB23794C1}"/>
              </a:ext>
            </a:extLst>
          </p:cNvPr>
          <p:cNvSpPr>
            <a:spLocks noGrp="1"/>
          </p:cNvSpPr>
          <p:nvPr>
            <p:ph type="title"/>
          </p:nvPr>
        </p:nvSpPr>
        <p:spPr>
          <a:xfrm>
            <a:off x="1164921" y="1828800"/>
            <a:ext cx="9731679" cy="939452"/>
          </a:xfrm>
        </p:spPr>
        <p:txBody>
          <a:bodyPr>
            <a:normAutofit/>
          </a:bodyPr>
          <a:lstStyle/>
          <a:p>
            <a:r>
              <a:rPr lang="en-IN" sz="2400" u="sng" dirty="0">
                <a:solidFill>
                  <a:srgbClr val="FF0000"/>
                </a:solidFill>
                <a:latin typeface="Arial" panose="020B0604020202020204" pitchFamily="34" charset="0"/>
                <a:cs typeface="Arial" panose="020B0604020202020204" pitchFamily="34" charset="0"/>
              </a:rPr>
              <a:t>Problems:</a:t>
            </a:r>
            <a:br>
              <a:rPr lang="en-IN" sz="2400" dirty="0">
                <a:solidFill>
                  <a:srgbClr val="FF0000"/>
                </a:solidFill>
                <a:latin typeface="Arial" panose="020B0604020202020204" pitchFamily="34" charset="0"/>
                <a:cs typeface="Arial" panose="020B0604020202020204" pitchFamily="34" charset="0"/>
              </a:rPr>
            </a:br>
            <a:endParaRPr lang="en-IN" sz="2400" dirty="0">
              <a:solidFill>
                <a:srgbClr val="FF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57FBF779-95A2-B89C-317D-DA7B3EB6670A}"/>
              </a:ext>
            </a:extLst>
          </p:cNvPr>
          <p:cNvSpPr>
            <a:spLocks noChangeArrowheads="1"/>
          </p:cNvSpPr>
          <p:nvPr/>
        </p:nvSpPr>
        <p:spPr bwMode="auto">
          <a:xfrm rot="10800000" flipV="1">
            <a:off x="1077236" y="2501750"/>
            <a:ext cx="1040913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3" defTabSz="914400" eaLnBrk="0" fontAlgn="base" hangingPunct="0">
              <a:spcBef>
                <a:spcPct val="0"/>
              </a:spcBef>
              <a:spcAft>
                <a:spcPct val="0"/>
              </a:spcAft>
            </a:pPr>
            <a:r>
              <a:rPr kumimoji="0" lang="en-US" altLang="en-US"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Integration Complexity</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Linking with legacy systems and third-party platforms can be technically challenging.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Training Requirements</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Hospital staff may need support to transition from manual to digital billing.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Data Security Risks</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Sensitive financial and health data must be protected from breaches.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Scope Creep</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Poorly defined initial requirements can lead to cost overruns and delays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6269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B6FA-B841-B325-3117-58298BF11450}"/>
              </a:ext>
            </a:extLst>
          </p:cNvPr>
          <p:cNvSpPr>
            <a:spLocks noGrp="1"/>
          </p:cNvSpPr>
          <p:nvPr>
            <p:ph type="title"/>
          </p:nvPr>
        </p:nvSpPr>
        <p:spPr/>
        <p:txBody>
          <a:bodyPr>
            <a:normAutofit/>
          </a:bodyPr>
          <a:lstStyle/>
          <a:p>
            <a:r>
              <a:rPr lang="en-IN" sz="2800" dirty="0">
                <a:solidFill>
                  <a:srgbClr val="FF0000"/>
                </a:solidFill>
                <a:latin typeface="Arial" panose="020B0604020202020204" pitchFamily="34" charset="0"/>
                <a:cs typeface="Arial" panose="020B0604020202020204" pitchFamily="34" charset="0"/>
              </a:rPr>
              <a:t>Opportunities</a:t>
            </a:r>
            <a:br>
              <a:rPr lang="en-IN" sz="2800" dirty="0">
                <a:solidFill>
                  <a:srgbClr val="FF0000"/>
                </a:solidFill>
                <a:latin typeface="Arial" panose="020B0604020202020204" pitchFamily="34" charset="0"/>
                <a:cs typeface="Arial" panose="020B0604020202020204" pitchFamily="34" charset="0"/>
              </a:rPr>
            </a:br>
            <a:endParaRPr lang="en-IN" sz="2800" dirty="0">
              <a:solidFill>
                <a:srgbClr val="FF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EDEE5510-4039-CC3D-855D-273E2E1A4664}"/>
              </a:ext>
            </a:extLst>
          </p:cNvPr>
          <p:cNvSpPr>
            <a:spLocks noChangeArrowheads="1"/>
          </p:cNvSpPr>
          <p:nvPr/>
        </p:nvSpPr>
        <p:spPr bwMode="auto">
          <a:xfrm rot="10800000" flipV="1">
            <a:off x="1102289" y="1564879"/>
            <a:ext cx="11205081"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Automation</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Reduces manual effort and minimizes billing errors.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Integration with EHR</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strike="noStrike" cap="none" normalizeH="0" baseline="0" dirty="0">
                <a:ln>
                  <a:noFill/>
                </a:ln>
                <a:solidFill>
                  <a:schemeClr val="tx1"/>
                </a:solidFill>
                <a:effectLst/>
                <a:latin typeface="Arial" panose="020B0604020202020204" pitchFamily="34" charset="0"/>
              </a:rPr>
              <a:t>Connects billing directly to patient treatment data.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Financial Tracking</a:t>
            </a:r>
            <a:r>
              <a:rPr kumimoji="0" lang="en-US" altLang="en-US" sz="1800" b="0" i="0"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Enhances revenue cycle management and audit capabilities.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Scalability</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Can expand to include pharmacy, lab, and insurance billing modules.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Analytics</a:t>
            </a:r>
            <a:r>
              <a:rPr kumimoji="0" lang="en-US" altLang="en-US" sz="1800" b="0" i="0" u="sng"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Enables insights into billing trends and cost optimization.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556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7F111-464F-6FA8-09FC-DC1B66BE9B84}"/>
              </a:ext>
            </a:extLst>
          </p:cNvPr>
          <p:cNvSpPr>
            <a:spLocks noGrp="1"/>
          </p:cNvSpPr>
          <p:nvPr>
            <p:ph type="title"/>
          </p:nvPr>
        </p:nvSpPr>
        <p:spPr>
          <a:xfrm>
            <a:off x="1453019" y="826719"/>
            <a:ext cx="4221271" cy="1277654"/>
          </a:xfrm>
        </p:spPr>
        <p:txBody>
          <a:bodyPr>
            <a:normAutofit/>
          </a:bodyPr>
          <a:lstStyle/>
          <a:p>
            <a:r>
              <a:rPr lang="en-IN" sz="2400" u="sng" dirty="0">
                <a:solidFill>
                  <a:srgbClr val="FF0000"/>
                </a:solidFill>
                <a:latin typeface="Arial" panose="020B0604020202020204" pitchFamily="34" charset="0"/>
                <a:cs typeface="Arial" panose="020B0604020202020204" pitchFamily="34" charset="0"/>
              </a:rPr>
              <a:t>Purpose statement</a:t>
            </a:r>
            <a:br>
              <a:rPr lang="en-IN" sz="2400" dirty="0">
                <a:solidFill>
                  <a:srgbClr val="FF0000"/>
                </a:solidFill>
                <a:latin typeface="Arial" panose="020B0604020202020204" pitchFamily="34" charset="0"/>
                <a:cs typeface="Arial" panose="020B0604020202020204" pitchFamily="34" charset="0"/>
              </a:rPr>
            </a:br>
            <a:endParaRPr lang="en-IN" sz="2400" dirty="0">
              <a:solidFill>
                <a:srgbClr val="FF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F9ACAA4D-80C6-88B3-2712-FBF060151AD7}"/>
              </a:ext>
            </a:extLst>
          </p:cNvPr>
          <p:cNvSpPr>
            <a:spLocks noChangeArrowheads="1"/>
          </p:cNvSpPr>
          <p:nvPr/>
        </p:nvSpPr>
        <p:spPr bwMode="auto">
          <a:xfrm rot="10800000" flipV="1">
            <a:off x="1352810" y="1282769"/>
            <a:ext cx="10722279"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 automate hospital billing processes for improved accuracy and efficiency.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 integrate billing with patient records and services for real-time updates.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 ensure compliance with healthcare financial regulations and standards.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To provide transparent, understandable billing for patients and hospital staff</a:t>
            </a:r>
          </a:p>
          <a:p>
            <a:pPr marL="0" marR="0" lvl="0" indent="0" algn="l" defTabSz="914400" rtl="0" eaLnBrk="0" fontAlgn="base" latinLnBrk="0" hangingPunct="0">
              <a:lnSpc>
                <a:spcPct val="150000"/>
              </a:lnSpc>
              <a:spcBef>
                <a:spcPct val="0"/>
              </a:spcBef>
              <a:spcAft>
                <a:spcPct val="0"/>
              </a:spcAft>
              <a:buClrTx/>
              <a:buSzTx/>
              <a:tabLst/>
            </a:pPr>
            <a:r>
              <a:rPr lang="en-US" altLang="en-US" b="1" u="sng" dirty="0">
                <a:latin typeface="Arial" panose="020B0604020202020204" pitchFamily="34" charset="0"/>
                <a:cs typeface="Arial" panose="020B0604020202020204" pitchFamily="34" charset="0"/>
              </a:rPr>
              <a:t>Key Features:</a:t>
            </a:r>
          </a:p>
          <a:p>
            <a:pPr marL="0" marR="0" lvl="0" indent="0" algn="l" defTabSz="914400" rtl="0" eaLnBrk="0" fontAlgn="base" latinLnBrk="0" hangingPunct="0">
              <a:lnSpc>
                <a:spcPct val="150000"/>
              </a:lnSpc>
              <a:spcBef>
                <a:spcPct val="0"/>
              </a:spcBef>
              <a:spcAft>
                <a:spcPct val="0"/>
              </a:spcAft>
              <a:buClrTx/>
              <a:buSzTx/>
              <a:tabLst/>
            </a:pPr>
            <a:r>
              <a:rPr kumimoji="0" lang="en-US" altLang="en-US" b="0" i="0" strike="noStrike" cap="none" normalizeH="0" baseline="0" dirty="0">
                <a:ln>
                  <a:noFill/>
                </a:ln>
                <a:solidFill>
                  <a:schemeClr val="tx1"/>
                </a:solidFill>
                <a:effectLst/>
                <a:latin typeface="Arial" panose="020B0604020202020204" pitchFamily="34" charset="0"/>
                <a:cs typeface="Arial" panose="020B0604020202020204" pitchFamily="34" charset="0"/>
              </a:rPr>
              <a:t>Patient registration and billing system </a:t>
            </a:r>
          </a:p>
          <a:p>
            <a:pPr marL="0" marR="0" lvl="0" indent="0" algn="l" defTabSz="914400" rtl="0" eaLnBrk="0" fontAlgn="base" latinLnBrk="0" hangingPunct="0">
              <a:lnSpc>
                <a:spcPct val="150000"/>
              </a:lnSpc>
              <a:spcBef>
                <a:spcPct val="0"/>
              </a:spcBef>
              <a:spcAft>
                <a:spcPct val="0"/>
              </a:spcAft>
              <a:buClrTx/>
              <a:buSzTx/>
              <a:tabLst/>
            </a:pPr>
            <a:r>
              <a:rPr lang="en-US" altLang="en-US" dirty="0">
                <a:latin typeface="Arial" panose="020B0604020202020204" pitchFamily="34" charset="0"/>
                <a:cs typeface="Arial" panose="020B0604020202020204" pitchFamily="34" charset="0"/>
              </a:rPr>
              <a:t>Reporting dashboard for finance team</a:t>
            </a:r>
            <a:endParaRPr kumimoji="0" lang="en-US" altLang="en-US"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4504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1B825-C7BA-AC1E-ED1B-13378826C3D6}"/>
              </a:ext>
            </a:extLst>
          </p:cNvPr>
          <p:cNvSpPr>
            <a:spLocks noGrp="1"/>
          </p:cNvSpPr>
          <p:nvPr>
            <p:ph type="title"/>
          </p:nvPr>
        </p:nvSpPr>
        <p:spPr>
          <a:xfrm>
            <a:off x="1002082" y="626301"/>
            <a:ext cx="10008296" cy="1586056"/>
          </a:xfrm>
        </p:spPr>
        <p:txBody>
          <a:bodyPr>
            <a:normAutofit/>
          </a:bodyPr>
          <a:lstStyle/>
          <a:p>
            <a:r>
              <a:rPr lang="en-IN" sz="2400" u="sng" dirty="0">
                <a:solidFill>
                  <a:srgbClr val="FF0000"/>
                </a:solidFill>
                <a:latin typeface="Arial" panose="020B0604020202020204" pitchFamily="34" charset="0"/>
                <a:cs typeface="Arial" panose="020B0604020202020204" pitchFamily="34" charset="0"/>
              </a:rPr>
              <a:t>Project objective</a:t>
            </a:r>
            <a:br>
              <a:rPr lang="en-IN" sz="2400" dirty="0">
                <a:solidFill>
                  <a:srgbClr val="FF0000"/>
                </a:solidFill>
                <a:latin typeface="Arial" panose="020B0604020202020204" pitchFamily="34" charset="0"/>
                <a:cs typeface="Arial" panose="020B0604020202020204" pitchFamily="34" charset="0"/>
              </a:rPr>
            </a:br>
            <a:br>
              <a:rPr lang="en-IN" sz="2400" dirty="0">
                <a:solidFill>
                  <a:srgbClr val="FF0000"/>
                </a:solidFill>
                <a:latin typeface="Arial" panose="020B0604020202020204" pitchFamily="34" charset="0"/>
                <a:cs typeface="Arial" panose="020B0604020202020204" pitchFamily="34" charset="0"/>
              </a:rPr>
            </a:br>
            <a:endParaRPr lang="en-IN" sz="2400" dirty="0">
              <a:solidFill>
                <a:srgbClr val="FF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0BE31EA3-CB77-42C9-1749-8A3490E16BAC}"/>
              </a:ext>
            </a:extLst>
          </p:cNvPr>
          <p:cNvSpPr>
            <a:spLocks noChangeArrowheads="1"/>
          </p:cNvSpPr>
          <p:nvPr/>
        </p:nvSpPr>
        <p:spPr bwMode="auto">
          <a:xfrm rot="10800000" flipV="1">
            <a:off x="1002082" y="1607228"/>
            <a:ext cx="10897644"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sng" strike="noStrike" cap="none" normalizeH="0" baseline="0" dirty="0">
                <a:ln>
                  <a:noFill/>
                </a:ln>
                <a:solidFill>
                  <a:schemeClr val="tx1"/>
                </a:solidFill>
                <a:effectLst/>
                <a:latin typeface="Arial" panose="020B0604020202020204" pitchFamily="34" charset="0"/>
              </a:rPr>
              <a:t>Minimize Billing Errors and Revenue Leakage</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Reduce human errors in charge capture and coding to prevent financial losses and ensure accurate reimbursement.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sng" strike="noStrike" cap="none" normalizeH="0" baseline="0" dirty="0">
                <a:ln>
                  <a:noFill/>
                </a:ln>
                <a:solidFill>
                  <a:schemeClr val="tx1"/>
                </a:solidFill>
                <a:effectLst/>
                <a:latin typeface="Arial" panose="020B0604020202020204" pitchFamily="34" charset="0"/>
              </a:rPr>
              <a:t>Accelerate Claims Processing and Insurance Reconciliation</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Automate claim submissions and track denials to improve cash flow and reduce turnaround time for insurance settlement. </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1" i="0" u="sng" strike="noStrike" cap="none" normalizeH="0" baseline="0" dirty="0">
                <a:ln>
                  <a:noFill/>
                </a:ln>
                <a:solidFill>
                  <a:schemeClr val="tx1"/>
                </a:solidFill>
                <a:effectLst/>
                <a:latin typeface="Arial" panose="020B0604020202020204" pitchFamily="34" charset="0"/>
              </a:rPr>
              <a:t>Centralize Financial Data Across Departments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Integrate billing with pharmacy, lab, radiology, and inpatient services for unified financial reporting and audit readiness.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1" i="0" u="sng" strike="noStrike" cap="none" normalizeH="0" baseline="0" dirty="0">
                <a:ln>
                  <a:noFill/>
                </a:ln>
                <a:solidFill>
                  <a:schemeClr val="tx1"/>
                </a:solidFill>
                <a:effectLst/>
                <a:latin typeface="Arial" panose="020B0604020202020204" pitchFamily="34" charset="0"/>
              </a:rPr>
              <a:t>Improve Patient Experience and Transparency</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Provide clear, itemized bills and digital payment options to enhance trust and reduce billing disputes. </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1" i="0" u="sng" strike="noStrike" cap="none" normalizeH="0" baseline="0" dirty="0">
                <a:ln>
                  <a:noFill/>
                </a:ln>
                <a:solidFill>
                  <a:schemeClr val="tx1"/>
                </a:solidFill>
                <a:effectLst/>
                <a:latin typeface="Arial" panose="020B0604020202020204" pitchFamily="34" charset="0"/>
              </a:rPr>
              <a:t>Support Real-Time Decision Making</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Enable dashboards and analytics for hospital administrators to monitor revenue, outstanding payments, and operational efficiency.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6422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53B7A-AC61-5677-9858-14F1F05D0BF2}"/>
              </a:ext>
            </a:extLst>
          </p:cNvPr>
          <p:cNvSpPr>
            <a:spLocks noGrp="1"/>
          </p:cNvSpPr>
          <p:nvPr>
            <p:ph type="title"/>
          </p:nvPr>
        </p:nvSpPr>
        <p:spPr>
          <a:xfrm>
            <a:off x="876822" y="673273"/>
            <a:ext cx="9820406" cy="328809"/>
          </a:xfrm>
        </p:spPr>
        <p:txBody>
          <a:bodyPr>
            <a:noAutofit/>
          </a:bodyPr>
          <a:lstStyle/>
          <a:p>
            <a:r>
              <a:rPr lang="en-IN" sz="2000" u="sng" dirty="0">
                <a:solidFill>
                  <a:srgbClr val="FF0000"/>
                </a:solidFill>
                <a:latin typeface="Arial" panose="020B0604020202020204" pitchFamily="34" charset="0"/>
                <a:cs typeface="Arial" panose="020B0604020202020204" pitchFamily="34" charset="0"/>
              </a:rPr>
              <a:t>Success Criteria</a:t>
            </a:r>
            <a:br>
              <a:rPr lang="en-IN" sz="2000" dirty="0">
                <a:solidFill>
                  <a:srgbClr val="FF0000"/>
                </a:solidFill>
                <a:latin typeface="Arial" panose="020B0604020202020204" pitchFamily="34" charset="0"/>
                <a:cs typeface="Arial" panose="020B0604020202020204" pitchFamily="34" charset="0"/>
              </a:rPr>
            </a:br>
            <a:r>
              <a:rPr lang="en-US" sz="2000" b="1" u="sng" dirty="0">
                <a:latin typeface="Arial" panose="020B0604020202020204" pitchFamily="34" charset="0"/>
                <a:ea typeface="Calibri" panose="020F0502020204030204" pitchFamily="34" charset="0"/>
                <a:cs typeface="Arial" panose="020B0604020202020204" pitchFamily="34" charset="0"/>
              </a:rPr>
              <a:t>Improve Records </a:t>
            </a:r>
            <a:r>
              <a:rPr lang="en-US" sz="2000" b="1" u="sng" dirty="0">
                <a:solidFill>
                  <a:schemeClr val="tx1"/>
                </a:solidFill>
                <a:latin typeface="Arial" panose="020B0604020202020204" pitchFamily="34" charset="0"/>
                <a:ea typeface="Calibri" panose="020F0502020204030204" pitchFamily="34" charset="0"/>
                <a:cs typeface="Arial" panose="020B0604020202020204" pitchFamily="34" charset="0"/>
              </a:rPr>
              <a:t>A</a:t>
            </a:r>
            <a:r>
              <a:rPr lang="en-US" sz="2000" b="1" u="sng" dirty="0">
                <a:latin typeface="Arial" panose="020B0604020202020204" pitchFamily="34" charset="0"/>
                <a:ea typeface="Calibri" panose="020F0502020204030204" pitchFamily="34" charset="0"/>
                <a:cs typeface="Arial" panose="020B0604020202020204" pitchFamily="34" charset="0"/>
              </a:rPr>
              <a:t>vailability &amp; Accessibility </a:t>
            </a:r>
            <a:r>
              <a:rPr lang="en-US" sz="2000" b="1" u="sng" dirty="0">
                <a:solidFill>
                  <a:schemeClr val="tx1"/>
                </a:solidFill>
                <a:latin typeface="Arial" panose="020B0604020202020204" pitchFamily="34" charset="0"/>
                <a:ea typeface="Calibri" panose="020F0502020204030204" pitchFamily="34" charset="0"/>
                <a:cs typeface="Arial" panose="020B0604020202020204" pitchFamily="34" charset="0"/>
              </a:rPr>
              <a:t>(A&amp;A)</a:t>
            </a:r>
            <a:br>
              <a:rPr lang="en-IN" sz="2000" dirty="0">
                <a:latin typeface="Arial" panose="020B0604020202020204" pitchFamily="34" charset="0"/>
                <a:ea typeface="Calibri" panose="020F0502020204030204" pitchFamily="34" charset="0"/>
                <a:cs typeface="Arial" panose="020B0604020202020204" pitchFamily="34" charset="0"/>
              </a:rPr>
            </a:br>
            <a:r>
              <a:rPr lang="en-IN" sz="2000" dirty="0">
                <a:latin typeface="Arial" panose="020B0604020202020204" pitchFamily="34" charset="0"/>
                <a:ea typeface="Calibri" panose="020F0502020204030204" pitchFamily="34" charset="0"/>
                <a:cs typeface="Arial" panose="020B0604020202020204" pitchFamily="34" charset="0"/>
              </a:rPr>
              <a:t>Allow Doctors and staff members to access patient related files anytime from the portal.</a:t>
            </a:r>
            <a:br>
              <a:rPr lang="en-IN" sz="2000" dirty="0">
                <a:latin typeface="Arial" panose="020B0604020202020204" pitchFamily="34" charset="0"/>
                <a:ea typeface="Calibri" panose="020F0502020204030204" pitchFamily="34" charset="0"/>
                <a:cs typeface="Arial" panose="020B0604020202020204" pitchFamily="34" charset="0"/>
              </a:rPr>
            </a:br>
            <a:r>
              <a:rPr lang="en-IN" sz="2000" dirty="0">
                <a:latin typeface="Arial" panose="020B0604020202020204" pitchFamily="34" charset="0"/>
                <a:ea typeface="Calibri" panose="020F0502020204030204" pitchFamily="34" charset="0"/>
                <a:cs typeface="Arial" panose="020B0604020202020204" pitchFamily="34" charset="0"/>
              </a:rPr>
              <a:t>Eliminate manual file handling and physical record archiving. </a:t>
            </a:r>
            <a:br>
              <a:rPr lang="en-IN" sz="2000" dirty="0">
                <a:latin typeface="Arial" panose="020B0604020202020204" pitchFamily="34" charset="0"/>
                <a:ea typeface="Calibri" panose="020F0502020204030204" pitchFamily="34" charset="0"/>
                <a:cs typeface="Arial" panose="020B0604020202020204" pitchFamily="34" charset="0"/>
              </a:rPr>
            </a:br>
            <a:br>
              <a:rPr lang="en-IN" sz="2000" dirty="0">
                <a:latin typeface="Arial" panose="020B0604020202020204" pitchFamily="34" charset="0"/>
                <a:ea typeface="Calibri" panose="020F0502020204030204" pitchFamily="34" charset="0"/>
                <a:cs typeface="Arial" panose="020B0604020202020204" pitchFamily="34" charset="0"/>
              </a:rPr>
            </a:br>
            <a:r>
              <a:rPr lang="en-US" sz="2000" b="1" u="sng" dirty="0">
                <a:solidFill>
                  <a:schemeClr val="tx1"/>
                </a:solidFill>
                <a:latin typeface="Arial" panose="020B0604020202020204" pitchFamily="34" charset="0"/>
                <a:ea typeface="Calibri" panose="020F0502020204030204" pitchFamily="34" charset="0"/>
                <a:cs typeface="Arial" panose="020B0604020202020204" pitchFamily="34" charset="0"/>
              </a:rPr>
              <a:t>Reduce</a:t>
            </a:r>
            <a:r>
              <a:rPr lang="en-US" sz="2000" b="1" u="sng" dirty="0">
                <a:latin typeface="Arial" panose="020B0604020202020204" pitchFamily="34" charset="0"/>
                <a:ea typeface="Calibri" panose="020F0502020204030204" pitchFamily="34" charset="0"/>
                <a:cs typeface="Arial" panose="020B0604020202020204" pitchFamily="34" charset="0"/>
              </a:rPr>
              <a:t> </a:t>
            </a:r>
            <a:r>
              <a:rPr lang="en-US" sz="2000" b="1" u="sng" dirty="0">
                <a:solidFill>
                  <a:schemeClr val="tx1"/>
                </a:solidFill>
                <a:latin typeface="Arial" panose="020B0604020202020204" pitchFamily="34" charset="0"/>
                <a:ea typeface="Calibri" panose="020F0502020204030204" pitchFamily="34" charset="0"/>
                <a:cs typeface="Arial" panose="020B0604020202020204" pitchFamily="34" charset="0"/>
              </a:rPr>
              <a:t>Downtime</a:t>
            </a:r>
            <a:r>
              <a:rPr lang="en-US" sz="2000" b="1" u="sng" dirty="0">
                <a:latin typeface="Arial" panose="020B0604020202020204" pitchFamily="34" charset="0"/>
                <a:ea typeface="Calibri" panose="020F0502020204030204" pitchFamily="34" charset="0"/>
                <a:cs typeface="Arial" panose="020B0604020202020204" pitchFamily="34" charset="0"/>
              </a:rPr>
              <a:t> &amp; </a:t>
            </a:r>
            <a:r>
              <a:rPr lang="en-US" sz="2000" b="1" u="sng" dirty="0">
                <a:solidFill>
                  <a:schemeClr val="tx1"/>
                </a:solidFill>
                <a:latin typeface="Arial" panose="020B0604020202020204" pitchFamily="34" charset="0"/>
                <a:ea typeface="Calibri" panose="020F0502020204030204" pitchFamily="34" charset="0"/>
                <a:cs typeface="Arial" panose="020B0604020202020204" pitchFamily="34" charset="0"/>
              </a:rPr>
              <a:t>R</a:t>
            </a:r>
            <a:r>
              <a:rPr lang="en-US" sz="2000" b="1" u="sng" dirty="0">
                <a:latin typeface="Arial" panose="020B0604020202020204" pitchFamily="34" charset="0"/>
                <a:ea typeface="Calibri" panose="020F0502020204030204" pitchFamily="34" charset="0"/>
                <a:cs typeface="Arial" panose="020B0604020202020204" pitchFamily="34" charset="0"/>
              </a:rPr>
              <a:t>esponse </a:t>
            </a:r>
            <a:r>
              <a:rPr lang="en-US" sz="2000" b="1" u="sng" dirty="0">
                <a:solidFill>
                  <a:schemeClr val="tx1"/>
                </a:solidFill>
                <a:latin typeface="Arial" panose="020B0604020202020204" pitchFamily="34" charset="0"/>
                <a:ea typeface="Calibri" panose="020F0502020204030204" pitchFamily="34" charset="0"/>
                <a:cs typeface="Arial" panose="020B0604020202020204" pitchFamily="34" charset="0"/>
              </a:rPr>
              <a:t>Delays (RD&amp;RD)</a:t>
            </a:r>
            <a:br>
              <a:rPr lang="en-US" sz="2000" b="1" dirty="0">
                <a:solidFill>
                  <a:srgbClr val="FF0000"/>
                </a:solidFill>
                <a:latin typeface="Arial" panose="020B0604020202020204" pitchFamily="34" charset="0"/>
                <a:ea typeface="Calibri" panose="020F0502020204030204" pitchFamily="34" charset="0"/>
                <a:cs typeface="Arial" panose="020B0604020202020204" pitchFamily="34" charset="0"/>
              </a:rPr>
            </a:b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Faster scheduling, fewer missed appointments.</a:t>
            </a:r>
            <a:b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b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Ensure reliable uptime for appointments registration and scheduling modules.</a:t>
            </a:r>
            <a:b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b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Minimize system lags through optimized data flow and user interface.</a:t>
            </a:r>
            <a:b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b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Speed up appointment approval processes with automated workflows.</a:t>
            </a:r>
            <a:b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br>
            <a:endParaRPr lang="en-IN" sz="20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8770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ED8AB-72A6-23B7-4465-BCD594FD3E77}"/>
              </a:ext>
            </a:extLst>
          </p:cNvPr>
          <p:cNvSpPr>
            <a:spLocks noGrp="1"/>
          </p:cNvSpPr>
          <p:nvPr>
            <p:ph type="title"/>
          </p:nvPr>
        </p:nvSpPr>
        <p:spPr>
          <a:xfrm>
            <a:off x="901874" y="350729"/>
            <a:ext cx="10095978" cy="1858549"/>
          </a:xfrm>
        </p:spPr>
        <p:txBody>
          <a:bodyPr>
            <a:normAutofit/>
          </a:bodyPr>
          <a:lstStyle/>
          <a:p>
            <a:r>
              <a:rPr lang="en-IN" sz="2400" u="sng" dirty="0">
                <a:solidFill>
                  <a:srgbClr val="C00000"/>
                </a:solidFill>
              </a:rPr>
              <a:t>Method/Approach –Aligned with waterfall phase</a:t>
            </a:r>
            <a:br>
              <a:rPr lang="en-IN" sz="2400" dirty="0">
                <a:solidFill>
                  <a:srgbClr val="C00000"/>
                </a:solidFill>
              </a:rPr>
            </a:br>
            <a:endParaRPr lang="en-IN" sz="2400" dirty="0">
              <a:solidFill>
                <a:srgbClr val="C00000"/>
              </a:solidFill>
            </a:endParaRPr>
          </a:p>
        </p:txBody>
      </p:sp>
      <p:graphicFrame>
        <p:nvGraphicFramePr>
          <p:cNvPr id="9" name="Table 8">
            <a:extLst>
              <a:ext uri="{FF2B5EF4-FFF2-40B4-BE49-F238E27FC236}">
                <a16:creationId xmlns:a16="http://schemas.microsoft.com/office/drawing/2014/main" id="{E2AA6676-93CE-F16D-C4B4-0EF8CDC0DF69}"/>
              </a:ext>
            </a:extLst>
          </p:cNvPr>
          <p:cNvGraphicFramePr>
            <a:graphicFrameLocks noGrp="1"/>
          </p:cNvGraphicFramePr>
          <p:nvPr>
            <p:extLst>
              <p:ext uri="{D42A27DB-BD31-4B8C-83A1-F6EECF244321}">
                <p14:modId xmlns:p14="http://schemas.microsoft.com/office/powerpoint/2010/main" val="367805997"/>
              </p:ext>
            </p:extLst>
          </p:nvPr>
        </p:nvGraphicFramePr>
        <p:xfrm>
          <a:off x="1052186" y="789140"/>
          <a:ext cx="10237940" cy="5718130"/>
        </p:xfrm>
        <a:graphic>
          <a:graphicData uri="http://schemas.openxmlformats.org/drawingml/2006/table">
            <a:tbl>
              <a:tblPr firstRow="1" bandRow="1">
                <a:tableStyleId>{21E4AEA4-8DFA-4A89-87EB-49C32662AFE0}</a:tableStyleId>
              </a:tblPr>
              <a:tblGrid>
                <a:gridCol w="1685002">
                  <a:extLst>
                    <a:ext uri="{9D8B030D-6E8A-4147-A177-3AD203B41FA5}">
                      <a16:colId xmlns:a16="http://schemas.microsoft.com/office/drawing/2014/main" val="3897304372"/>
                    </a:ext>
                  </a:extLst>
                </a:gridCol>
                <a:gridCol w="8552938">
                  <a:extLst>
                    <a:ext uri="{9D8B030D-6E8A-4147-A177-3AD203B41FA5}">
                      <a16:colId xmlns:a16="http://schemas.microsoft.com/office/drawing/2014/main" val="1182186010"/>
                    </a:ext>
                  </a:extLst>
                </a:gridCol>
              </a:tblGrid>
              <a:tr h="509094">
                <a:tc>
                  <a:txBody>
                    <a:bodyPr/>
                    <a:lstStyle/>
                    <a:p>
                      <a:pPr>
                        <a:buNone/>
                      </a:pPr>
                      <a:r>
                        <a:rPr lang="en-IN" sz="1400" b="1" dirty="0">
                          <a:latin typeface="Arial" panose="020B0604020202020204" pitchFamily="34" charset="0"/>
                          <a:cs typeface="Arial" panose="020B0604020202020204" pitchFamily="34" charset="0"/>
                        </a:rPr>
                        <a:t>Phase</a:t>
                      </a:r>
                      <a:endParaRPr lang="en-IN" sz="1400" dirty="0">
                        <a:latin typeface="Arial" panose="020B0604020202020204" pitchFamily="34" charset="0"/>
                        <a:cs typeface="Arial" panose="020B0604020202020204" pitchFamily="34" charset="0"/>
                      </a:endParaRPr>
                    </a:p>
                  </a:txBody>
                  <a:tcPr anchor="ctr"/>
                </a:tc>
                <a:tc>
                  <a:txBody>
                    <a:bodyPr/>
                    <a:lstStyle/>
                    <a:p>
                      <a:pPr>
                        <a:buNone/>
                      </a:pPr>
                      <a:r>
                        <a:rPr lang="en-IN" sz="1400" b="1" dirty="0">
                          <a:latin typeface="Arial" panose="020B0604020202020204" pitchFamily="34" charset="0"/>
                          <a:cs typeface="Arial" panose="020B0604020202020204" pitchFamily="34" charset="0"/>
                        </a:rPr>
                        <a:t>Activities / Approach</a:t>
                      </a:r>
                      <a:endParaRPr lang="en-IN" sz="14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44150783"/>
                  </a:ext>
                </a:extLst>
              </a:tr>
              <a:tr h="913866">
                <a:tc>
                  <a:txBody>
                    <a:bodyPr/>
                    <a:lstStyle/>
                    <a:p>
                      <a:pPr>
                        <a:buNone/>
                      </a:pPr>
                      <a:r>
                        <a:rPr lang="en-IN" sz="1400" b="1">
                          <a:latin typeface="Arial" panose="020B0604020202020204" pitchFamily="34" charset="0"/>
                          <a:cs typeface="Arial" panose="020B0604020202020204" pitchFamily="34" charset="0"/>
                        </a:rPr>
                        <a:t>1. Requirements</a:t>
                      </a:r>
                      <a:endParaRPr lang="en-IN" sz="1400">
                        <a:latin typeface="Arial" panose="020B0604020202020204" pitchFamily="34" charset="0"/>
                        <a:cs typeface="Arial" panose="020B0604020202020204" pitchFamily="34" charset="0"/>
                      </a:endParaRPr>
                    </a:p>
                  </a:txBody>
                  <a:tcPr anchor="ctr"/>
                </a:tc>
                <a:tc>
                  <a:txBody>
                    <a:bodyPr/>
                    <a:lstStyle/>
                    <a:p>
                      <a:pPr>
                        <a:buNone/>
                      </a:pPr>
                      <a:r>
                        <a:rPr lang="en-US" sz="1400">
                          <a:latin typeface="Arial" panose="020B0604020202020204" pitchFamily="34" charset="0"/>
                          <a:cs typeface="Arial" panose="020B0604020202020204" pitchFamily="34" charset="0"/>
                        </a:rPr>
                        <a:t>• Establish selection committee</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Conduct stakeholder interviews</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Define functional, technical, and compliance requirements</a:t>
                      </a:r>
                    </a:p>
                  </a:txBody>
                  <a:tcPr anchor="ctr"/>
                </a:tc>
                <a:extLst>
                  <a:ext uri="{0D108BD9-81ED-4DB2-BD59-A6C34878D82A}">
                    <a16:rowId xmlns:a16="http://schemas.microsoft.com/office/drawing/2014/main" val="2770529301"/>
                  </a:ext>
                </a:extLst>
              </a:tr>
              <a:tr h="639706">
                <a:tc>
                  <a:txBody>
                    <a:bodyPr/>
                    <a:lstStyle/>
                    <a:p>
                      <a:pPr>
                        <a:buNone/>
                      </a:pPr>
                      <a:r>
                        <a:rPr lang="en-IN" sz="1400" b="1">
                          <a:latin typeface="Arial" panose="020B0604020202020204" pitchFamily="34" charset="0"/>
                          <a:cs typeface="Arial" panose="020B0604020202020204" pitchFamily="34" charset="0"/>
                        </a:rPr>
                        <a:t>2. System Design</a:t>
                      </a:r>
                      <a:endParaRPr lang="en-IN" sz="1400">
                        <a:latin typeface="Arial" panose="020B0604020202020204" pitchFamily="34" charset="0"/>
                        <a:cs typeface="Arial" panose="020B0604020202020204" pitchFamily="34" charset="0"/>
                      </a:endParaRPr>
                    </a:p>
                  </a:txBody>
                  <a:tcPr anchor="ctr"/>
                </a:tc>
                <a:tc>
                  <a:txBody>
                    <a:bodyPr/>
                    <a:lstStyle/>
                    <a:p>
                      <a:pPr>
                        <a:buNone/>
                      </a:pPr>
                      <a:r>
                        <a:rPr lang="en-US" sz="1400">
                          <a:latin typeface="Arial" panose="020B0604020202020204" pitchFamily="34" charset="0"/>
                          <a:cs typeface="Arial" panose="020B0604020202020204" pitchFamily="34" charset="0"/>
                        </a:rPr>
                        <a:t>• Create system architecture and data flow diagrams</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Design billing workflows and integration points (EHR, pharmacy, lab)</a:t>
                      </a:r>
                    </a:p>
                  </a:txBody>
                  <a:tcPr anchor="ctr"/>
                </a:tc>
                <a:extLst>
                  <a:ext uri="{0D108BD9-81ED-4DB2-BD59-A6C34878D82A}">
                    <a16:rowId xmlns:a16="http://schemas.microsoft.com/office/drawing/2014/main" val="4187509379"/>
                  </a:ext>
                </a:extLst>
              </a:tr>
              <a:tr h="913866">
                <a:tc>
                  <a:txBody>
                    <a:bodyPr/>
                    <a:lstStyle/>
                    <a:p>
                      <a:pPr>
                        <a:buNone/>
                      </a:pPr>
                      <a:r>
                        <a:rPr lang="en-IN" sz="1400" b="1" dirty="0">
                          <a:latin typeface="Arial" panose="020B0604020202020204" pitchFamily="34" charset="0"/>
                          <a:cs typeface="Arial" panose="020B0604020202020204" pitchFamily="34" charset="0"/>
                        </a:rPr>
                        <a:t>3. Implementation</a:t>
                      </a:r>
                      <a:endParaRPr lang="en-IN" sz="1400" dirty="0">
                        <a:latin typeface="Arial" panose="020B0604020202020204" pitchFamily="34" charset="0"/>
                        <a:cs typeface="Arial" panose="020B0604020202020204" pitchFamily="34" charset="0"/>
                      </a:endParaRPr>
                    </a:p>
                  </a:txBody>
                  <a:tcPr anchor="ctr"/>
                </a:tc>
                <a:tc>
                  <a:txBody>
                    <a:bodyPr/>
                    <a:lstStyle/>
                    <a:p>
                      <a:pPr>
                        <a:buNone/>
                      </a:pPr>
                      <a:r>
                        <a:rPr lang="en-US" sz="1400">
                          <a:latin typeface="Arial" panose="020B0604020202020204" pitchFamily="34" charset="0"/>
                          <a:cs typeface="Arial" panose="020B0604020202020204" pitchFamily="34" charset="0"/>
                        </a:rPr>
                        <a:t>• Select vendor through RFP and demos</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Configure modules (inpatient, outpatient, insurance)</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Develop custom features if needed</a:t>
                      </a:r>
                    </a:p>
                  </a:txBody>
                  <a:tcPr anchor="ctr"/>
                </a:tc>
                <a:extLst>
                  <a:ext uri="{0D108BD9-81ED-4DB2-BD59-A6C34878D82A}">
                    <a16:rowId xmlns:a16="http://schemas.microsoft.com/office/drawing/2014/main" val="1895437765"/>
                  </a:ext>
                </a:extLst>
              </a:tr>
              <a:tr h="913866">
                <a:tc>
                  <a:txBody>
                    <a:bodyPr/>
                    <a:lstStyle/>
                    <a:p>
                      <a:pPr>
                        <a:buNone/>
                      </a:pPr>
                      <a:r>
                        <a:rPr lang="en-IN" sz="1400" b="1">
                          <a:latin typeface="Arial" panose="020B0604020202020204" pitchFamily="34" charset="0"/>
                          <a:cs typeface="Arial" panose="020B0604020202020204" pitchFamily="34" charset="0"/>
                        </a:rPr>
                        <a:t>4. Testing</a:t>
                      </a:r>
                      <a:endParaRPr lang="en-IN" sz="1400">
                        <a:latin typeface="Arial" panose="020B0604020202020204" pitchFamily="34" charset="0"/>
                        <a:cs typeface="Arial" panose="020B0604020202020204" pitchFamily="34" charset="0"/>
                      </a:endParaRPr>
                    </a:p>
                  </a:txBody>
                  <a:tcPr anchor="ctr"/>
                </a:tc>
                <a:tc>
                  <a:txBody>
                    <a:bodyPr/>
                    <a:lstStyle/>
                    <a:p>
                      <a:pPr>
                        <a:buNone/>
                      </a:pPr>
                      <a:r>
                        <a:rPr lang="en-US" sz="1400">
                          <a:latin typeface="Arial" panose="020B0604020202020204" pitchFamily="34" charset="0"/>
                          <a:cs typeface="Arial" panose="020B0604020202020204" pitchFamily="34" charset="0"/>
                        </a:rPr>
                        <a:t>• Perform unit, integration, and user acceptance testing</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Validate billing accuracy and compliance</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Resolve defects and optimize</a:t>
                      </a:r>
                    </a:p>
                  </a:txBody>
                  <a:tcPr anchor="ctr"/>
                </a:tc>
                <a:extLst>
                  <a:ext uri="{0D108BD9-81ED-4DB2-BD59-A6C34878D82A}">
                    <a16:rowId xmlns:a16="http://schemas.microsoft.com/office/drawing/2014/main" val="949599313"/>
                  </a:ext>
                </a:extLst>
              </a:tr>
              <a:tr h="913866">
                <a:tc>
                  <a:txBody>
                    <a:bodyPr/>
                    <a:lstStyle/>
                    <a:p>
                      <a:pPr>
                        <a:buNone/>
                      </a:pPr>
                      <a:r>
                        <a:rPr lang="en-IN" sz="1400" b="1">
                          <a:latin typeface="Arial" panose="020B0604020202020204" pitchFamily="34" charset="0"/>
                          <a:cs typeface="Arial" panose="020B0604020202020204" pitchFamily="34" charset="0"/>
                        </a:rPr>
                        <a:t>5. Deployment</a:t>
                      </a:r>
                      <a:endParaRPr lang="en-IN" sz="1400">
                        <a:latin typeface="Arial" panose="020B0604020202020204" pitchFamily="34" charset="0"/>
                        <a:cs typeface="Arial" panose="020B0604020202020204" pitchFamily="34" charset="0"/>
                      </a:endParaRPr>
                    </a:p>
                  </a:txBody>
                  <a:tcPr anchor="ctr"/>
                </a:tc>
                <a:tc>
                  <a:txBody>
                    <a:bodyPr/>
                    <a:lstStyle/>
                    <a:p>
                      <a:pPr>
                        <a:buNone/>
                      </a:pPr>
                      <a:r>
                        <a:rPr lang="en-US" sz="1400">
                          <a:latin typeface="Arial" panose="020B0604020202020204" pitchFamily="34" charset="0"/>
                          <a:cs typeface="Arial" panose="020B0604020202020204" pitchFamily="34" charset="0"/>
                        </a:rPr>
                        <a:t>• Train billing staff and IT team</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Establish support and maintenance processes</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 Migrate legacy data and prepare for launch</a:t>
                      </a:r>
                    </a:p>
                  </a:txBody>
                  <a:tcPr anchor="ctr"/>
                </a:tc>
                <a:extLst>
                  <a:ext uri="{0D108BD9-81ED-4DB2-BD59-A6C34878D82A}">
                    <a16:rowId xmlns:a16="http://schemas.microsoft.com/office/drawing/2014/main" val="3722947723"/>
                  </a:ext>
                </a:extLst>
              </a:tr>
              <a:tr h="913866">
                <a:tc>
                  <a:txBody>
                    <a:bodyPr/>
                    <a:lstStyle/>
                    <a:p>
                      <a:pPr>
                        <a:buNone/>
                      </a:pPr>
                      <a:r>
                        <a:rPr lang="en-IN" sz="1400" b="1">
                          <a:latin typeface="Arial" panose="020B0604020202020204" pitchFamily="34" charset="0"/>
                          <a:cs typeface="Arial" panose="020B0604020202020204" pitchFamily="34" charset="0"/>
                        </a:rPr>
                        <a:t>6. Maintenance</a:t>
                      </a:r>
                      <a:endParaRPr lang="en-IN" sz="1400">
                        <a:latin typeface="Arial" panose="020B0604020202020204" pitchFamily="34" charset="0"/>
                        <a:cs typeface="Arial" panose="020B0604020202020204" pitchFamily="34" charset="0"/>
                      </a:endParaRPr>
                    </a:p>
                  </a:txBody>
                  <a:tcPr anchor="ctr"/>
                </a:tc>
                <a:tc>
                  <a:txBody>
                    <a:bodyPr/>
                    <a:lstStyle/>
                    <a:p>
                      <a:pPr>
                        <a:buNone/>
                      </a:pPr>
                      <a:r>
                        <a:rPr lang="en-US" sz="1400" dirty="0">
                          <a:latin typeface="Arial" panose="020B0604020202020204" pitchFamily="34" charset="0"/>
                          <a:cs typeface="Arial" panose="020B0604020202020204" pitchFamily="34" charset="0"/>
                        </a:rPr>
                        <a:t>• Go Live with new system</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 Monitor performance and resolve issues</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 Collect feedback and apply updates as needed</a:t>
                      </a:r>
                    </a:p>
                  </a:txBody>
                  <a:tcPr anchor="ctr"/>
                </a:tc>
                <a:extLst>
                  <a:ext uri="{0D108BD9-81ED-4DB2-BD59-A6C34878D82A}">
                    <a16:rowId xmlns:a16="http://schemas.microsoft.com/office/drawing/2014/main" val="55206262"/>
                  </a:ext>
                </a:extLst>
              </a:tr>
            </a:tbl>
          </a:graphicData>
        </a:graphic>
      </p:graphicFrame>
    </p:spTree>
    <p:extLst>
      <p:ext uri="{BB962C8B-B14F-4D97-AF65-F5344CB8AC3E}">
        <p14:creationId xmlns:p14="http://schemas.microsoft.com/office/powerpoint/2010/main" val="3549621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34807-C579-6FA6-D7F5-09917B3CD9F3}"/>
              </a:ext>
            </a:extLst>
          </p:cNvPr>
          <p:cNvSpPr>
            <a:spLocks noGrp="1"/>
          </p:cNvSpPr>
          <p:nvPr>
            <p:ph type="title"/>
          </p:nvPr>
        </p:nvSpPr>
        <p:spPr>
          <a:xfrm>
            <a:off x="1052186" y="613775"/>
            <a:ext cx="9920614" cy="1557925"/>
          </a:xfrm>
        </p:spPr>
        <p:txBody>
          <a:bodyPr>
            <a:normAutofit/>
          </a:bodyPr>
          <a:lstStyle/>
          <a:p>
            <a:r>
              <a:rPr lang="en-IN" sz="2400" u="sng" dirty="0">
                <a:solidFill>
                  <a:srgbClr val="C00000"/>
                </a:solidFill>
                <a:latin typeface="Arial" panose="020B0604020202020204" pitchFamily="34" charset="0"/>
                <a:cs typeface="Arial" panose="020B0604020202020204" pitchFamily="34" charset="0"/>
              </a:rPr>
              <a:t>Resources</a:t>
            </a:r>
            <a:br>
              <a:rPr lang="en-IN" sz="2400" dirty="0">
                <a:solidFill>
                  <a:srgbClr val="C00000"/>
                </a:solidFill>
                <a:latin typeface="Arial" panose="020B0604020202020204" pitchFamily="34" charset="0"/>
                <a:cs typeface="Arial" panose="020B0604020202020204" pitchFamily="34" charset="0"/>
              </a:rPr>
            </a:br>
            <a:endParaRPr lang="en-IN" sz="2400" dirty="0">
              <a:solidFill>
                <a:srgbClr val="C00000"/>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FB0AC3B1-3032-E8ED-36CA-722F0334AD2E}"/>
              </a:ext>
            </a:extLst>
          </p:cNvPr>
          <p:cNvSpPr>
            <a:spLocks noChangeArrowheads="1"/>
          </p:cNvSpPr>
          <p:nvPr/>
        </p:nvSpPr>
        <p:spPr bwMode="auto">
          <a:xfrm rot="10800000" flipV="1">
            <a:off x="1052186" y="1606901"/>
            <a:ext cx="9768214"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sng" strike="noStrike" cap="none" normalizeH="0" baseline="0" dirty="0">
                <a:ln>
                  <a:noFill/>
                </a:ln>
                <a:solidFill>
                  <a:srgbClr val="C00000"/>
                </a:solidFill>
                <a:effectLst/>
                <a:latin typeface="Arial" panose="020B0604020202020204" pitchFamily="34" charset="0"/>
              </a:rPr>
              <a:t>People</a:t>
            </a:r>
            <a:r>
              <a:rPr kumimoji="0" lang="en-US" altLang="en-US" sz="2000" b="0" i="0" u="sng" strike="noStrike" cap="none" normalizeH="0" baseline="0" dirty="0">
                <a:ln>
                  <a:noFill/>
                </a:ln>
                <a:solidFill>
                  <a:srgbClr val="C00000"/>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Project team members will include representatives from the hospital’s finance, IT, and clinical departments, along with technical experts from the Information Technology Services (ITS) team.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 Stakeholder engagement will be critical during requirement gathering, testing, and training phases.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sng" strike="noStrike" cap="none" normalizeH="0" baseline="0" dirty="0">
                <a:ln>
                  <a:noFill/>
                </a:ln>
                <a:solidFill>
                  <a:srgbClr val="C00000"/>
                </a:solidFill>
                <a:effectLst/>
                <a:latin typeface="Arial" panose="020B0604020202020204" pitchFamily="34" charset="0"/>
              </a:rPr>
              <a:t>Time</a:t>
            </a:r>
            <a:r>
              <a:rPr kumimoji="0" lang="en-US" altLang="en-US" sz="2000" b="0" i="0" u="sng" strike="noStrike" cap="none" normalizeH="0" baseline="0" dirty="0">
                <a:ln>
                  <a:noFill/>
                </a:ln>
                <a:solidFill>
                  <a:srgbClr val="C00000"/>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full implementation is expected to be completed within </a:t>
            </a:r>
            <a:r>
              <a:rPr kumimoji="0" lang="en-US" altLang="en-US" sz="1800" b="1" i="0" u="none" strike="noStrike" cap="none" normalizeH="0" baseline="0" dirty="0">
                <a:ln>
                  <a:noFill/>
                </a:ln>
                <a:solidFill>
                  <a:schemeClr val="tx1"/>
                </a:solidFill>
                <a:effectLst/>
                <a:latin typeface="Arial" panose="020B0604020202020204" pitchFamily="34" charset="0"/>
              </a:rPr>
              <a:t>6 months</a:t>
            </a:r>
            <a:r>
              <a:rPr kumimoji="0" lang="en-US" altLang="en-US" sz="1800" b="0" i="0" u="none" strike="noStrike" cap="none" normalizeH="0" baseline="0" dirty="0">
                <a:ln>
                  <a:noFill/>
                </a:ln>
                <a:solidFill>
                  <a:schemeClr val="tx1"/>
                </a:solidFill>
                <a:effectLst/>
                <a:latin typeface="Arial" panose="020B0604020202020204" pitchFamily="34" charset="0"/>
              </a:rPr>
              <a:t>, following the Waterfall phases: Requirements, Design, Implementation, Testing, Deployment, and Maintenance.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594433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{2F3554FB-18A1-42FF-99E7-61A506695148}tf10001105</Template>
  <TotalTime>169</TotalTime>
  <Words>1448</Words>
  <Application>Microsoft Office PowerPoint</Application>
  <PresentationFormat>Widescreen</PresentationFormat>
  <Paragraphs>117</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Courier New</vt:lpstr>
      <vt:lpstr>Franklin Gothic Book</vt:lpstr>
      <vt:lpstr>Wingdings</vt:lpstr>
      <vt:lpstr>Crop</vt:lpstr>
      <vt:lpstr>Project title:       Hospital billing system prepared by :DhanShree ADBHAIYA </vt:lpstr>
      <vt:lpstr>Problem statement : why HBS Was needed</vt:lpstr>
      <vt:lpstr>Problems: </vt:lpstr>
      <vt:lpstr>Opportunities </vt:lpstr>
      <vt:lpstr>Purpose statement </vt:lpstr>
      <vt:lpstr>Project objective  </vt:lpstr>
      <vt:lpstr>Success Criteria Improve Records Availability &amp; Accessibility (A&amp;A) Allow Doctors and staff members to access patient related files anytime from the portal. Eliminate manual file handling and physical record archiving.   Reduce Downtime &amp; Response Delays (RD&amp;RD) Faster scheduling, fewer missed appointments. Ensure reliable uptime for appointments registration and scheduling modules. Minimize system lags through optimized data flow and user interface. Speed up appointment approval processes with automated workflows. </vt:lpstr>
      <vt:lpstr>Method/Approach –Aligned with waterfall phase </vt:lpstr>
      <vt:lpstr>Resources </vt:lpstr>
      <vt:lpstr>3.Bugdet </vt:lpstr>
      <vt:lpstr>Other Resources  Third-party software evaluations  Site visits to peer institutions for process mapping  Dataquest reports or templates for best practices </vt:lpstr>
      <vt:lpstr>Risks: </vt:lpstr>
      <vt:lpstr>Dependences  </vt:lpstr>
      <vt:lpstr>Executive Summary       </vt:lpstr>
      <vt:lpstr>To Be Completed by Appropriate Manager  Project Sponsor Name: Dr. S.K Pathak Designation: Founder(Kimaya Hospital) Role: Approves overall project scope Provides strategic guidance and stakeholder alignment Endorses budget, resources and post-deployment reviews  Project Manager Name: Dhanshree Adbhaiya Designation: Business Analyst/Project Lead Role: Oversees requirement gathering, design and documentation Coordinates with technical team and stakeholders Manages timeline, testing and delivery milestones  </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ASHOK ADBHAIYA</dc:creator>
  <cp:lastModifiedBy>ASHOK ADBHAIYA</cp:lastModifiedBy>
  <cp:revision>1</cp:revision>
  <dcterms:created xsi:type="dcterms:W3CDTF">2025-09-02T14:29:23Z</dcterms:created>
  <dcterms:modified xsi:type="dcterms:W3CDTF">2025-09-02T17:19:08Z</dcterms:modified>
</cp:coreProperties>
</file>