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2" r:id="rId4"/>
    <p:sldId id="273" r:id="rId5"/>
    <p:sldId id="258" r:id="rId6"/>
    <p:sldId id="276" r:id="rId7"/>
    <p:sldId id="270" r:id="rId8"/>
    <p:sldId id="259" r:id="rId9"/>
    <p:sldId id="260" r:id="rId10"/>
    <p:sldId id="277" r:id="rId11"/>
    <p:sldId id="275" r:id="rId12"/>
    <p:sldId id="274" r:id="rId13"/>
    <p:sldId id="263" r:id="rId14"/>
    <p:sldId id="262" r:id="rId15"/>
    <p:sldId id="264" r:id="rId16"/>
    <p:sldId id="279" r:id="rId17"/>
    <p:sldId id="265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47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31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 Samaiya" userId="af51154774c903ab" providerId="LiveId" clId="{654E0DC0-7AA8-457B-BC06-DB878219DC58}"/>
    <pc:docChg chg="undo custSel addSld delSld modSld sldOrd">
      <pc:chgData name="Suman Samaiya" userId="af51154774c903ab" providerId="LiveId" clId="{654E0DC0-7AA8-457B-BC06-DB878219DC58}" dt="2025-10-24T09:11:16.137" v="250"/>
      <pc:docMkLst>
        <pc:docMk/>
      </pc:docMkLst>
      <pc:sldChg chg="modSp mod">
        <pc:chgData name="Suman Samaiya" userId="af51154774c903ab" providerId="LiveId" clId="{654E0DC0-7AA8-457B-BC06-DB878219DC58}" dt="2025-10-23T16:51:46.089" v="208" actId="113"/>
        <pc:sldMkLst>
          <pc:docMk/>
          <pc:sldMk cId="0" sldId="262"/>
        </pc:sldMkLst>
        <pc:spChg chg="mod">
          <ac:chgData name="Suman Samaiya" userId="af51154774c903ab" providerId="LiveId" clId="{654E0DC0-7AA8-457B-BC06-DB878219DC58}" dt="2025-10-23T16:51:46.089" v="208" actId="113"/>
          <ac:spMkLst>
            <pc:docMk/>
            <pc:sldMk cId="0" sldId="262"/>
            <ac:spMk id="2" creationId="{00000000-0000-0000-0000-000000000000}"/>
          </ac:spMkLst>
        </pc:spChg>
        <pc:spChg chg="mod">
          <ac:chgData name="Suman Samaiya" userId="af51154774c903ab" providerId="LiveId" clId="{654E0DC0-7AA8-457B-BC06-DB878219DC58}" dt="2025-10-23T16:39:50.567" v="148" actId="113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Suman Samaiya" userId="af51154774c903ab" providerId="LiveId" clId="{654E0DC0-7AA8-457B-BC06-DB878219DC58}" dt="2025-10-23T16:52:00.231" v="209" actId="403"/>
        <pc:sldMkLst>
          <pc:docMk/>
          <pc:sldMk cId="0" sldId="263"/>
        </pc:sldMkLst>
        <pc:spChg chg="mod">
          <ac:chgData name="Suman Samaiya" userId="af51154774c903ab" providerId="LiveId" clId="{654E0DC0-7AA8-457B-BC06-DB878219DC58}" dt="2025-10-23T16:52:00.231" v="209" actId="403"/>
          <ac:spMkLst>
            <pc:docMk/>
            <pc:sldMk cId="0" sldId="263"/>
            <ac:spMk id="2" creationId="{00000000-0000-0000-0000-000000000000}"/>
          </ac:spMkLst>
        </pc:spChg>
        <pc:spChg chg="mod">
          <ac:chgData name="Suman Samaiya" userId="af51154774c903ab" providerId="LiveId" clId="{654E0DC0-7AA8-457B-BC06-DB878219DC58}" dt="2025-10-23T16:35:00.984" v="117" actId="1076"/>
          <ac:spMkLst>
            <pc:docMk/>
            <pc:sldMk cId="0" sldId="263"/>
            <ac:spMk id="3" creationId="{00000000-0000-0000-0000-000000000000}"/>
          </ac:spMkLst>
        </pc:spChg>
      </pc:sldChg>
      <pc:sldChg chg="modSp del mod">
        <pc:chgData name="Suman Samaiya" userId="af51154774c903ab" providerId="LiveId" clId="{654E0DC0-7AA8-457B-BC06-DB878219DC58}" dt="2025-10-23T16:34:30.633" v="116" actId="2696"/>
        <pc:sldMkLst>
          <pc:docMk/>
          <pc:sldMk cId="3387218820" sldId="269"/>
        </pc:sldMkLst>
        <pc:spChg chg="mod">
          <ac:chgData name="Suman Samaiya" userId="af51154774c903ab" providerId="LiveId" clId="{654E0DC0-7AA8-457B-BC06-DB878219DC58}" dt="2025-10-23T16:32:52.229" v="76" actId="21"/>
          <ac:spMkLst>
            <pc:docMk/>
            <pc:sldMk cId="3387218820" sldId="269"/>
            <ac:spMk id="3" creationId="{15E73942-373C-BAEB-A1A5-00B6BBF8E1FC}"/>
          </ac:spMkLst>
        </pc:spChg>
      </pc:sldChg>
      <pc:sldChg chg="modSp mod">
        <pc:chgData name="Suman Samaiya" userId="af51154774c903ab" providerId="LiveId" clId="{654E0DC0-7AA8-457B-BC06-DB878219DC58}" dt="2025-10-23T16:53:25.174" v="217" actId="403"/>
        <pc:sldMkLst>
          <pc:docMk/>
          <pc:sldMk cId="1620783328" sldId="270"/>
        </pc:sldMkLst>
        <pc:spChg chg="mod">
          <ac:chgData name="Suman Samaiya" userId="af51154774c903ab" providerId="LiveId" clId="{654E0DC0-7AA8-457B-BC06-DB878219DC58}" dt="2025-10-23T16:53:25.174" v="217" actId="403"/>
          <ac:spMkLst>
            <pc:docMk/>
            <pc:sldMk cId="1620783328" sldId="270"/>
            <ac:spMk id="2" creationId="{AD719C0F-027D-9DCC-F4E2-DECAC5BF9001}"/>
          </ac:spMkLst>
        </pc:spChg>
        <pc:spChg chg="mod">
          <ac:chgData name="Suman Samaiya" userId="af51154774c903ab" providerId="LiveId" clId="{654E0DC0-7AA8-457B-BC06-DB878219DC58}" dt="2025-10-23T16:53:09.158" v="215" actId="403"/>
          <ac:spMkLst>
            <pc:docMk/>
            <pc:sldMk cId="1620783328" sldId="270"/>
            <ac:spMk id="3" creationId="{74ACA02A-783E-E191-FEB3-534F16CEE7AD}"/>
          </ac:spMkLst>
        </pc:spChg>
      </pc:sldChg>
      <pc:sldChg chg="modSp mod ord">
        <pc:chgData name="Suman Samaiya" userId="af51154774c903ab" providerId="LiveId" clId="{654E0DC0-7AA8-457B-BC06-DB878219DC58}" dt="2025-10-23T16:35:57.651" v="121"/>
        <pc:sldMkLst>
          <pc:docMk/>
          <pc:sldMk cId="2293979388" sldId="272"/>
        </pc:sldMkLst>
        <pc:spChg chg="mod">
          <ac:chgData name="Suman Samaiya" userId="af51154774c903ab" providerId="LiveId" clId="{654E0DC0-7AA8-457B-BC06-DB878219DC58}" dt="2025-10-23T16:34:23.309" v="115" actId="6549"/>
          <ac:spMkLst>
            <pc:docMk/>
            <pc:sldMk cId="2293979388" sldId="272"/>
            <ac:spMk id="4" creationId="{AA4D07BD-2A8A-5AA6-0BFB-7BE7441DA123}"/>
          </ac:spMkLst>
        </pc:spChg>
      </pc:sldChg>
      <pc:sldChg chg="modSp mod">
        <pc:chgData name="Suman Samaiya" userId="af51154774c903ab" providerId="LiveId" clId="{654E0DC0-7AA8-457B-BC06-DB878219DC58}" dt="2025-10-24T09:11:16.137" v="250"/>
        <pc:sldMkLst>
          <pc:docMk/>
          <pc:sldMk cId="115678441" sldId="275"/>
        </pc:sldMkLst>
        <pc:spChg chg="mod">
          <ac:chgData name="Suman Samaiya" userId="af51154774c903ab" providerId="LiveId" clId="{654E0DC0-7AA8-457B-BC06-DB878219DC58}" dt="2025-10-24T08:44:48.343" v="247" actId="20577"/>
          <ac:spMkLst>
            <pc:docMk/>
            <pc:sldMk cId="115678441" sldId="275"/>
            <ac:spMk id="2" creationId="{9D5721B1-2C59-5C2E-D9BF-899581C7E995}"/>
          </ac:spMkLst>
        </pc:spChg>
        <pc:graphicFrameChg chg="mod modGraphic">
          <ac:chgData name="Suman Samaiya" userId="af51154774c903ab" providerId="LiveId" clId="{654E0DC0-7AA8-457B-BC06-DB878219DC58}" dt="2025-10-24T09:11:16.137" v="250"/>
          <ac:graphicFrameMkLst>
            <pc:docMk/>
            <pc:sldMk cId="115678441" sldId="275"/>
            <ac:graphicFrameMk id="4" creationId="{2531A8C6-5E5E-BFDE-FC3C-6535E5995F66}"/>
          </ac:graphicFrameMkLst>
        </pc:graphicFrameChg>
      </pc:sldChg>
      <pc:sldChg chg="addSp modSp mod">
        <pc:chgData name="Suman Samaiya" userId="af51154774c903ab" providerId="LiveId" clId="{654E0DC0-7AA8-457B-BC06-DB878219DC58}" dt="2025-10-23T16:43:07.185" v="154" actId="113"/>
        <pc:sldMkLst>
          <pc:docMk/>
          <pc:sldMk cId="1301800423" sldId="276"/>
        </pc:sldMkLst>
        <pc:spChg chg="mod">
          <ac:chgData name="Suman Samaiya" userId="af51154774c903ab" providerId="LiveId" clId="{654E0DC0-7AA8-457B-BC06-DB878219DC58}" dt="2025-10-23T16:07:41.074" v="40" actId="14100"/>
          <ac:spMkLst>
            <pc:docMk/>
            <pc:sldMk cId="1301800423" sldId="276"/>
            <ac:spMk id="2" creationId="{66111428-C674-7649-D71F-87D545892657}"/>
          </ac:spMkLst>
        </pc:spChg>
        <pc:spChg chg="add mod">
          <ac:chgData name="Suman Samaiya" userId="af51154774c903ab" providerId="LiveId" clId="{654E0DC0-7AA8-457B-BC06-DB878219DC58}" dt="2025-10-23T16:08:28.895" v="54" actId="6549"/>
          <ac:spMkLst>
            <pc:docMk/>
            <pc:sldMk cId="1301800423" sldId="276"/>
            <ac:spMk id="3" creationId="{303B73F3-AA7C-09DC-4B25-11BE5CAD5ED5}"/>
          </ac:spMkLst>
        </pc:spChg>
        <pc:spChg chg="add mod">
          <ac:chgData name="Suman Samaiya" userId="af51154774c903ab" providerId="LiveId" clId="{654E0DC0-7AA8-457B-BC06-DB878219DC58}" dt="2025-10-23T16:43:07.185" v="154" actId="113"/>
          <ac:spMkLst>
            <pc:docMk/>
            <pc:sldMk cId="1301800423" sldId="276"/>
            <ac:spMk id="5" creationId="{34950D18-4F83-075D-ECDA-F809A6A920E5}"/>
          </ac:spMkLst>
        </pc:spChg>
        <pc:graphicFrameChg chg="mod modGraphic">
          <ac:chgData name="Suman Samaiya" userId="af51154774c903ab" providerId="LiveId" clId="{654E0DC0-7AA8-457B-BC06-DB878219DC58}" dt="2025-10-23T16:42:42.574" v="153" actId="113"/>
          <ac:graphicFrameMkLst>
            <pc:docMk/>
            <pc:sldMk cId="1301800423" sldId="276"/>
            <ac:graphicFrameMk id="4" creationId="{ADE9EA7F-6F54-3123-5A39-0C87F4A97912}"/>
          </ac:graphicFrameMkLst>
        </pc:graphicFrameChg>
      </pc:sldChg>
      <pc:sldChg chg="modSp mod">
        <pc:chgData name="Suman Samaiya" userId="af51154774c903ab" providerId="LiveId" clId="{654E0DC0-7AA8-457B-BC06-DB878219DC58}" dt="2025-10-23T16:36:20.524" v="137" actId="20577"/>
        <pc:sldMkLst>
          <pc:docMk/>
          <pc:sldMk cId="1615336027" sldId="277"/>
        </pc:sldMkLst>
        <pc:spChg chg="mod">
          <ac:chgData name="Suman Samaiya" userId="af51154774c903ab" providerId="LiveId" clId="{654E0DC0-7AA8-457B-BC06-DB878219DC58}" dt="2025-10-23T16:36:20.524" v="137" actId="20577"/>
          <ac:spMkLst>
            <pc:docMk/>
            <pc:sldMk cId="1615336027" sldId="277"/>
            <ac:spMk id="2" creationId="{A005FB2B-9975-E447-DAC6-04E474266A39}"/>
          </ac:spMkLst>
        </pc:spChg>
      </pc:sldChg>
      <pc:sldChg chg="addSp delSp modSp new mod">
        <pc:chgData name="Suman Samaiya" userId="af51154774c903ab" providerId="LiveId" clId="{654E0DC0-7AA8-457B-BC06-DB878219DC58}" dt="2025-10-23T16:51:27.251" v="206" actId="1076"/>
        <pc:sldMkLst>
          <pc:docMk/>
          <pc:sldMk cId="3103909199" sldId="278"/>
        </pc:sldMkLst>
        <pc:spChg chg="mod">
          <ac:chgData name="Suman Samaiya" userId="af51154774c903ab" providerId="LiveId" clId="{654E0DC0-7AA8-457B-BC06-DB878219DC58}" dt="2025-10-23T16:47:07.572" v="158" actId="113"/>
          <ac:spMkLst>
            <pc:docMk/>
            <pc:sldMk cId="3103909199" sldId="278"/>
            <ac:spMk id="2" creationId="{56C1D420-3DB2-4769-83D0-32ADCFA5A24F}"/>
          </ac:spMkLst>
        </pc:spChg>
        <pc:spChg chg="del mod">
          <ac:chgData name="Suman Samaiya" userId="af51154774c903ab" providerId="LiveId" clId="{654E0DC0-7AA8-457B-BC06-DB878219DC58}" dt="2025-10-23T16:48:21.759" v="173"/>
          <ac:spMkLst>
            <pc:docMk/>
            <pc:sldMk cId="3103909199" sldId="278"/>
            <ac:spMk id="3" creationId="{4AA2A9B7-5FE7-0F2A-5059-087D8A2B0D0D}"/>
          </ac:spMkLst>
        </pc:spChg>
        <pc:spChg chg="add mod">
          <ac:chgData name="Suman Samaiya" userId="af51154774c903ab" providerId="LiveId" clId="{654E0DC0-7AA8-457B-BC06-DB878219DC58}" dt="2025-10-23T16:48:17.449" v="170" actId="255"/>
          <ac:spMkLst>
            <pc:docMk/>
            <pc:sldMk cId="3103909199" sldId="278"/>
            <ac:spMk id="4" creationId="{857A2FC4-EE16-0FAE-7D70-3261820D5E65}"/>
          </ac:spMkLst>
        </pc:spChg>
        <pc:spChg chg="add mod">
          <ac:chgData name="Suman Samaiya" userId="af51154774c903ab" providerId="LiveId" clId="{654E0DC0-7AA8-457B-BC06-DB878219DC58}" dt="2025-10-23T16:51:27.251" v="206" actId="1076"/>
          <ac:spMkLst>
            <pc:docMk/>
            <pc:sldMk cId="3103909199" sldId="278"/>
            <ac:spMk id="5" creationId="{6F36CED3-8133-D559-8C7F-BCBFF98E294C}"/>
          </ac:spMkLst>
        </pc:spChg>
      </pc:sldChg>
      <pc:sldChg chg="new del">
        <pc:chgData name="Suman Samaiya" userId="af51154774c903ab" providerId="LiveId" clId="{654E0DC0-7AA8-457B-BC06-DB878219DC58}" dt="2025-10-23T17:00:52.578" v="219" actId="680"/>
        <pc:sldMkLst>
          <pc:docMk/>
          <pc:sldMk cId="1087591491" sldId="279"/>
        </pc:sldMkLst>
      </pc:sldChg>
      <pc:sldChg chg="addSp delSp modSp new mod">
        <pc:chgData name="Suman Samaiya" userId="af51154774c903ab" providerId="LiveId" clId="{654E0DC0-7AA8-457B-BC06-DB878219DC58}" dt="2025-10-24T08:10:49.391" v="245" actId="20577"/>
        <pc:sldMkLst>
          <pc:docMk/>
          <pc:sldMk cId="2332948920" sldId="279"/>
        </pc:sldMkLst>
        <pc:spChg chg="del">
          <ac:chgData name="Suman Samaiya" userId="af51154774c903ab" providerId="LiveId" clId="{654E0DC0-7AA8-457B-BC06-DB878219DC58}" dt="2025-10-24T08:04:51.539" v="222" actId="21"/>
          <ac:spMkLst>
            <pc:docMk/>
            <pc:sldMk cId="2332948920" sldId="279"/>
            <ac:spMk id="2" creationId="{36B899A4-1905-15F4-BD5E-A651861F8B9A}"/>
          </ac:spMkLst>
        </pc:spChg>
        <pc:spChg chg="add mod">
          <ac:chgData name="Suman Samaiya" userId="af51154774c903ab" providerId="LiveId" clId="{654E0DC0-7AA8-457B-BC06-DB878219DC58}" dt="2025-10-24T08:10:49.391" v="245" actId="20577"/>
          <ac:spMkLst>
            <pc:docMk/>
            <pc:sldMk cId="2332948920" sldId="279"/>
            <ac:spMk id="2" creationId="{C11616DE-D56D-6B88-C74C-B0723059449D}"/>
          </ac:spMkLst>
        </pc:spChg>
        <pc:spChg chg="del">
          <ac:chgData name="Suman Samaiya" userId="af51154774c903ab" providerId="LiveId" clId="{654E0DC0-7AA8-457B-BC06-DB878219DC58}" dt="2025-10-24T08:04:44.838" v="221" actId="22"/>
          <ac:spMkLst>
            <pc:docMk/>
            <pc:sldMk cId="2332948920" sldId="279"/>
            <ac:spMk id="3" creationId="{5220CCA8-FB7F-FD17-73DE-8C65B55A2966}"/>
          </ac:spMkLst>
        </pc:spChg>
        <pc:picChg chg="add mod ord">
          <ac:chgData name="Suman Samaiya" userId="af51154774c903ab" providerId="LiveId" clId="{654E0DC0-7AA8-457B-BC06-DB878219DC58}" dt="2025-10-24T08:09:44.317" v="225" actId="1076"/>
          <ac:picMkLst>
            <pc:docMk/>
            <pc:sldMk cId="2332948920" sldId="279"/>
            <ac:picMk id="5" creationId="{25E5CE55-8090-D97C-A987-177B13848E0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0C47F-FBB9-432C-81BA-BF342BEA37B9}" type="datetimeFigureOut">
              <a:rPr lang="en-IN" smtClean="0"/>
              <a:t>24-10-2025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842C6-FBC3-4815-915E-864907422A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98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4842C6-FBC3-4815-915E-864907422ACB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dirty="0"/>
          </a:p>
          <a:p>
            <a:pPr marL="0" indent="0" algn="ctr">
              <a:buNone/>
              <a:defRPr sz="1800"/>
            </a:pPr>
            <a:r>
              <a:rPr lang="en-IN" sz="1800" dirty="0"/>
              <a:t>Agile Project – Audit Data Request Automation (Transition)</a:t>
            </a:r>
            <a:br>
              <a:rPr lang="en-IN" sz="1800" dirty="0"/>
            </a:br>
            <a:br>
              <a:rPr lang="en-IN" sz="1800" b="1" dirty="0"/>
            </a:br>
            <a:r>
              <a:rPr lang="en-IN" sz="1800" b="1" dirty="0"/>
              <a:t>Work Force Management</a:t>
            </a:r>
          </a:p>
          <a:p>
            <a:pPr marL="0" indent="0" algn="ctr">
              <a:buNone/>
              <a:defRPr sz="1800"/>
            </a:pPr>
            <a:endParaRPr lang="en-IN" sz="1800" dirty="0"/>
          </a:p>
          <a:p>
            <a:pPr marL="0" indent="0" algn="ctr">
              <a:buNone/>
              <a:defRPr sz="1800"/>
            </a:pPr>
            <a:r>
              <a:rPr dirty="0"/>
              <a:t>Suman Samaiya | Business Analyst</a:t>
            </a:r>
            <a:endParaRPr lang="en-US" dirty="0"/>
          </a:p>
          <a:p>
            <a:pPr marL="0" indent="0" algn="ctr">
              <a:buNone/>
              <a:defRPr sz="1800"/>
            </a:pPr>
            <a:r>
              <a:rPr dirty="0"/>
              <a:t>Date: </a:t>
            </a:r>
            <a:r>
              <a:rPr lang="en-US" dirty="0"/>
              <a:t>10/22/2025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5FB2B-9975-E447-DAC6-04E474266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6571"/>
          </a:xfrm>
        </p:spPr>
        <p:txBody>
          <a:bodyPr>
            <a:normAutofit/>
          </a:bodyPr>
          <a:lstStyle/>
          <a:p>
            <a:r>
              <a:rPr lang="en-IN" sz="2000" b="1" dirty="0"/>
              <a:t>Product Backlog- Audit Support Web Application</a:t>
            </a:r>
            <a:br>
              <a:rPr lang="en-IN" sz="2000" b="1" dirty="0"/>
            </a:br>
            <a:br>
              <a:rPr lang="en-IN" sz="2000" b="1" dirty="0"/>
            </a:br>
            <a:r>
              <a:rPr lang="en-IN" sz="2000" dirty="0"/>
              <a:t>Subtitle</a:t>
            </a:r>
            <a:r>
              <a:rPr lang="en-US" sz="2000" dirty="0"/>
              <a:t>: Prioritized list of Epics and User Stories</a:t>
            </a:r>
            <a:endParaRPr lang="en-IN" sz="20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1FF251F-0E98-FB9D-20E2-3A0380922F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708016"/>
              </p:ext>
            </p:extLst>
          </p:nvPr>
        </p:nvGraphicFramePr>
        <p:xfrm>
          <a:off x="561109" y="1465118"/>
          <a:ext cx="8219208" cy="4235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4972">
                  <a:extLst>
                    <a:ext uri="{9D8B030D-6E8A-4147-A177-3AD203B41FA5}">
                      <a16:colId xmlns:a16="http://schemas.microsoft.com/office/drawing/2014/main" val="1181986193"/>
                    </a:ext>
                  </a:extLst>
                </a:gridCol>
                <a:gridCol w="1957369">
                  <a:extLst>
                    <a:ext uri="{9D8B030D-6E8A-4147-A177-3AD203B41FA5}">
                      <a16:colId xmlns:a16="http://schemas.microsoft.com/office/drawing/2014/main" val="1334188581"/>
                    </a:ext>
                  </a:extLst>
                </a:gridCol>
                <a:gridCol w="2065512">
                  <a:extLst>
                    <a:ext uri="{9D8B030D-6E8A-4147-A177-3AD203B41FA5}">
                      <a16:colId xmlns:a16="http://schemas.microsoft.com/office/drawing/2014/main" val="2004436064"/>
                    </a:ext>
                  </a:extLst>
                </a:gridCol>
                <a:gridCol w="951649">
                  <a:extLst>
                    <a:ext uri="{9D8B030D-6E8A-4147-A177-3AD203B41FA5}">
                      <a16:colId xmlns:a16="http://schemas.microsoft.com/office/drawing/2014/main" val="267220091"/>
                    </a:ext>
                  </a:extLst>
                </a:gridCol>
                <a:gridCol w="1254445">
                  <a:extLst>
                    <a:ext uri="{9D8B030D-6E8A-4147-A177-3AD203B41FA5}">
                      <a16:colId xmlns:a16="http://schemas.microsoft.com/office/drawing/2014/main" val="3962175386"/>
                    </a:ext>
                  </a:extLst>
                </a:gridCol>
                <a:gridCol w="1265261">
                  <a:extLst>
                    <a:ext uri="{9D8B030D-6E8A-4147-A177-3AD203B41FA5}">
                      <a16:colId xmlns:a16="http://schemas.microsoft.com/office/drawing/2014/main" val="3260771409"/>
                    </a:ext>
                  </a:extLst>
                </a:gridCol>
              </a:tblGrid>
              <a:tr h="44361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Epic 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Example User Stories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Story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Business 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9564351"/>
                  </a:ext>
                </a:extLst>
              </a:tr>
              <a:tr h="80894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E1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📋 Request Management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US1 – Create Request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US2 – View Requests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US3 – Edit / Close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8746268"/>
                  </a:ext>
                </a:extLst>
              </a:tr>
              <a:tr h="62628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E2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📂 Data Upload &amp; Response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US4 – Upload Data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US5 – View Uploaded Files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4310873"/>
                  </a:ext>
                </a:extLst>
              </a:tr>
              <a:tr h="62628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E3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📊Dashboard &amp; Reports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US6 – Dashboard Overview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US7 – Generate Reports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4320307"/>
                  </a:ext>
                </a:extLst>
              </a:tr>
              <a:tr h="62628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E4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🔔 Notifications &amp; Alerts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US8 – Email Alerts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US9 – Due Date Reminders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4769431"/>
                  </a:ext>
                </a:extLst>
              </a:tr>
              <a:tr h="5781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 dirty="0"/>
                        <a:t>E5</a:t>
                      </a:r>
                      <a:endParaRPr lang="en-IN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🔐 User Roles &amp; Security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US10 – Role-based Access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US11 – Reset Password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866736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547A233-2A12-1704-A793-D48C55ECA4B6}"/>
              </a:ext>
            </a:extLst>
          </p:cNvPr>
          <p:cNvSpPr txBox="1"/>
          <p:nvPr/>
        </p:nvSpPr>
        <p:spPr>
          <a:xfrm>
            <a:off x="1059873" y="5815159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Summary:</a:t>
            </a:r>
            <a:br>
              <a:rPr lang="en-US" sz="1200" dirty="0"/>
            </a:br>
            <a:r>
              <a:rPr lang="en-US" sz="1200" dirty="0"/>
              <a:t> 1. Total Estimated Story Points: </a:t>
            </a:r>
            <a:r>
              <a:rPr lang="en-US" sz="1200" b="1" dirty="0"/>
              <a:t>48</a:t>
            </a:r>
            <a:br>
              <a:rPr lang="en-US" sz="1200" dirty="0"/>
            </a:br>
            <a:r>
              <a:rPr lang="en-US" sz="1200" dirty="0"/>
              <a:t> 2. Planned Sprints: </a:t>
            </a:r>
            <a:r>
              <a:rPr lang="en-US" sz="1200" b="1" dirty="0"/>
              <a:t>5 (2 weeks each)</a:t>
            </a:r>
            <a:br>
              <a:rPr lang="en-US" sz="1200" dirty="0"/>
            </a:br>
            <a:r>
              <a:rPr lang="en-US" sz="1200" dirty="0"/>
              <a:t> 3. Sprint 1 Focus: </a:t>
            </a:r>
            <a:r>
              <a:rPr lang="en-US" sz="1200" b="1" dirty="0"/>
              <a:t>Request Management (E1)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1615336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721B1-2C59-5C2E-D9BF-899581C7E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Sprint 1 Backlog</a:t>
            </a:r>
            <a:br>
              <a:rPr lang="en-IN" sz="1400" dirty="0"/>
            </a:br>
            <a:br>
              <a:rPr lang="en-IN" sz="1400" dirty="0"/>
            </a:br>
            <a:r>
              <a:rPr lang="en-IN" sz="1800" b="1" dirty="0"/>
              <a:t>Request management</a:t>
            </a:r>
            <a:endParaRPr lang="en-IN" sz="14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31A8C6-5E5E-BFDE-FC3C-6535E5995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966461"/>
              </p:ext>
            </p:extLst>
          </p:nvPr>
        </p:nvGraphicFramePr>
        <p:xfrm>
          <a:off x="571500" y="1747929"/>
          <a:ext cx="8229602" cy="4878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3618">
                  <a:extLst>
                    <a:ext uri="{9D8B030D-6E8A-4147-A177-3AD203B41FA5}">
                      <a16:colId xmlns:a16="http://schemas.microsoft.com/office/drawing/2014/main" val="687766137"/>
                    </a:ext>
                  </a:extLst>
                </a:gridCol>
                <a:gridCol w="1987830">
                  <a:extLst>
                    <a:ext uri="{9D8B030D-6E8A-4147-A177-3AD203B41FA5}">
                      <a16:colId xmlns:a16="http://schemas.microsoft.com/office/drawing/2014/main" val="577678051"/>
                    </a:ext>
                  </a:extLst>
                </a:gridCol>
                <a:gridCol w="1108661">
                  <a:extLst>
                    <a:ext uri="{9D8B030D-6E8A-4147-A177-3AD203B41FA5}">
                      <a16:colId xmlns:a16="http://schemas.microsoft.com/office/drawing/2014/main" val="221518282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169111406"/>
                    </a:ext>
                  </a:extLst>
                </a:gridCol>
                <a:gridCol w="1298864">
                  <a:extLst>
                    <a:ext uri="{9D8B030D-6E8A-4147-A177-3AD203B41FA5}">
                      <a16:colId xmlns:a16="http://schemas.microsoft.com/office/drawing/2014/main" val="3606910221"/>
                    </a:ext>
                  </a:extLst>
                </a:gridCol>
                <a:gridCol w="1797629">
                  <a:extLst>
                    <a:ext uri="{9D8B030D-6E8A-4147-A177-3AD203B41FA5}">
                      <a16:colId xmlns:a16="http://schemas.microsoft.com/office/drawing/2014/main" val="2044478480"/>
                    </a:ext>
                  </a:extLst>
                </a:gridCol>
              </a:tblGrid>
              <a:tr h="763550"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Epic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User 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Story 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Business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/>
                        <a:t>Acceptance Criteria (Summary)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575710"/>
                  </a:ext>
                </a:extLst>
              </a:tr>
              <a:tr h="1081122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E1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As an auditor, I want to create a new audit data request, so I can request information from business users.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5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10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Form should capture request type, due date, and assign business owner.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851577"/>
                  </a:ext>
                </a:extLst>
              </a:tr>
              <a:tr h="687986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E2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 an auditor, I want to view all my requests so that I can monitor progress.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N" sz="1400" dirty="0"/>
                    </a:p>
                    <a:p>
                      <a:pPr algn="ctr"/>
                      <a:r>
                        <a:rPr lang="en-IN" sz="14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8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9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My Requests” page lists all open and completed requests.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56794"/>
                  </a:ext>
                </a:extLst>
              </a:tr>
              <a:tr h="1081122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E3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As an auditor, I want to edit or close a request so that I can manage them easily.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dirty="0"/>
                    </a:p>
                    <a:p>
                      <a:pPr algn="ctr"/>
                      <a:r>
                        <a:rPr lang="en-IN" sz="14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 8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              </a:t>
                      </a:r>
                    </a:p>
                    <a:p>
                      <a:pPr algn="ctr"/>
                      <a:r>
                        <a:rPr lang="en-US" sz="1400" dirty="0"/>
                        <a:t>9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Auditor can edit open requests or close completed ones, with changes saved, status updated, confirmation shown, and the request becoming read-only after closure.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284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78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4F678-416D-9D4C-5656-D2442EA20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 Epics</a:t>
            </a:r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0DD322B7-9206-6AB7-A077-294308799B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083218"/>
              </p:ext>
            </p:extLst>
          </p:nvPr>
        </p:nvGraphicFramePr>
        <p:xfrm>
          <a:off x="457200" y="1600200"/>
          <a:ext cx="8529484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658">
                  <a:extLst>
                    <a:ext uri="{9D8B030D-6E8A-4147-A177-3AD203B41FA5}">
                      <a16:colId xmlns:a16="http://schemas.microsoft.com/office/drawing/2014/main" val="1791242081"/>
                    </a:ext>
                  </a:extLst>
                </a:gridCol>
                <a:gridCol w="3055188">
                  <a:extLst>
                    <a:ext uri="{9D8B030D-6E8A-4147-A177-3AD203B41FA5}">
                      <a16:colId xmlns:a16="http://schemas.microsoft.com/office/drawing/2014/main" val="852416695"/>
                    </a:ext>
                  </a:extLst>
                </a:gridCol>
                <a:gridCol w="4497638">
                  <a:extLst>
                    <a:ext uri="{9D8B030D-6E8A-4147-A177-3AD203B41FA5}">
                      <a16:colId xmlns:a16="http://schemas.microsoft.com/office/drawing/2014/main" val="38400272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Epic ID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Epic Name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06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Create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Auditors can raise and submit new audit data requests.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15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View Request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an auditor, I want to view all my requests so that I can monitor progress.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980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Edit / Close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an auditor, I want to edit or close a request so that I can manage them easily.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318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562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User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327" y="825356"/>
            <a:ext cx="8229600" cy="4525963"/>
          </a:xfrm>
        </p:spPr>
        <p:txBody>
          <a:bodyPr/>
          <a:lstStyle/>
          <a:p>
            <a:endParaRPr dirty="0"/>
          </a:p>
          <a:p>
            <a:pPr marL="0" indent="0">
              <a:buNone/>
              <a:defRPr sz="1800"/>
            </a:pPr>
            <a:r>
              <a:rPr sz="1600" dirty="0"/>
              <a:t>US1: </a:t>
            </a:r>
            <a:r>
              <a:rPr lang="en-US" sz="1600" dirty="0"/>
              <a:t> </a:t>
            </a:r>
            <a:r>
              <a:rPr sz="1600" dirty="0"/>
              <a:t>As an auditor, I want to create a new request</a:t>
            </a:r>
            <a:endParaRPr lang="en-US" sz="1600" dirty="0"/>
          </a:p>
          <a:p>
            <a:pPr marL="0" indent="0">
              <a:buNone/>
              <a:defRPr sz="1800"/>
            </a:pPr>
            <a:endParaRPr sz="1600" dirty="0"/>
          </a:p>
          <a:p>
            <a:pPr marL="0" indent="0">
              <a:buNone/>
              <a:defRPr sz="1800"/>
            </a:pPr>
            <a:r>
              <a:rPr sz="1600" dirty="0"/>
              <a:t>Acceptance Criteria:</a:t>
            </a:r>
            <a:endParaRPr lang="en-US" sz="1600" dirty="0"/>
          </a:p>
          <a:p>
            <a:pPr marL="0" indent="0">
              <a:buNone/>
              <a:defRPr sz="1800"/>
            </a:pPr>
            <a:endParaRPr sz="1600" dirty="0"/>
          </a:p>
          <a:p>
            <a:pPr>
              <a:defRPr sz="1800"/>
            </a:pPr>
            <a:r>
              <a:rPr sz="1600" dirty="0"/>
              <a:t>1. </a:t>
            </a:r>
            <a:r>
              <a:rPr lang="en-US" sz="1600" dirty="0"/>
              <a:t>Request form captures mandatory fields</a:t>
            </a:r>
            <a:r>
              <a:rPr sz="1600" dirty="0"/>
              <a:t>: Title, Department, Due Date</a:t>
            </a:r>
          </a:p>
          <a:p>
            <a:pPr>
              <a:defRPr sz="1800"/>
            </a:pPr>
            <a:r>
              <a:rPr sz="1600" dirty="0"/>
              <a:t>2. Unique Request ID auto-generated</a:t>
            </a:r>
          </a:p>
          <a:p>
            <a:pPr>
              <a:defRPr sz="1800"/>
            </a:pPr>
            <a:r>
              <a:rPr sz="1600" dirty="0"/>
              <a:t>3. </a:t>
            </a:r>
            <a:r>
              <a:rPr lang="en-US" sz="1600" dirty="0"/>
              <a:t>Request gets assigned to correct support queue </a:t>
            </a:r>
          </a:p>
          <a:p>
            <a:pPr>
              <a:defRPr sz="1800"/>
            </a:pPr>
            <a:r>
              <a:rPr sz="1600" dirty="0"/>
              <a:t>4. Error messages for missing fields</a:t>
            </a:r>
            <a:endParaRPr lang="en-US" sz="1600" dirty="0"/>
          </a:p>
          <a:p>
            <a:pPr>
              <a:defRPr sz="1800"/>
            </a:pPr>
            <a:r>
              <a:rPr lang="en-US" sz="1600" dirty="0"/>
              <a:t>5. Confirmation notification sent automatically</a:t>
            </a:r>
            <a:endParaRPr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Sprint 1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/>
              <a:t>Duration: 2 weeks</a:t>
            </a:r>
          </a:p>
          <a:p>
            <a:pPr>
              <a:defRPr sz="1800"/>
            </a:pPr>
            <a:r>
              <a:rPr dirty="0"/>
              <a:t>Goal: Enable auditors to create, view, and close requests</a:t>
            </a:r>
          </a:p>
          <a:p>
            <a:pPr>
              <a:defRPr sz="1800"/>
            </a:pPr>
            <a:r>
              <a:rPr dirty="0"/>
              <a:t>User Stories: US1 – Create Request, US2 – View Requests, US3 – Edit/Close Request</a:t>
            </a:r>
            <a:endParaRPr lang="en-IN" dirty="0"/>
          </a:p>
          <a:p>
            <a:pPr>
              <a:defRPr sz="1800"/>
            </a:pPr>
            <a:r>
              <a:rPr lang="en-US" b="1" dirty="0"/>
              <a:t>BA Contribution</a:t>
            </a:r>
            <a:r>
              <a:rPr lang="en-US" dirty="0"/>
              <a:t>: Defined stories, </a:t>
            </a:r>
            <a:r>
              <a:rPr lang="en-IN" b="1" dirty="0"/>
              <a:t>clarified acceptance criteria</a:t>
            </a:r>
            <a:r>
              <a:rPr lang="en-US" dirty="0"/>
              <a:t>, supported </a:t>
            </a:r>
            <a:r>
              <a:rPr lang="en-US" b="1" dirty="0"/>
              <a:t>Dev &amp; QA </a:t>
            </a:r>
            <a:r>
              <a:rPr lang="en-US" dirty="0"/>
              <a:t>teams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Sprint 1 Burndown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471" y="1600200"/>
            <a:ext cx="8672051" cy="4525963"/>
          </a:xfrm>
        </p:spPr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lang="en-US" sz="1800" dirty="0"/>
              <a:t>• User Story 1: Auditors can raise and submit new audit data requests..</a:t>
            </a:r>
          </a:p>
          <a:p>
            <a:pPr marL="0" indent="0">
              <a:buNone/>
            </a:pPr>
            <a:r>
              <a:rPr lang="en-US" sz="1800" dirty="0"/>
              <a:t>• User Story 2: As an auditor, I want to view all my requests so that I can monitor progress.</a:t>
            </a:r>
          </a:p>
          <a:p>
            <a:pPr marL="0" indent="0">
              <a:buNone/>
            </a:pPr>
            <a:r>
              <a:rPr lang="en-US" sz="1800" dirty="0"/>
              <a:t>• User Story 3: As an auditor, I want to edit or close requests so that I can manage them easily.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Sprint Duration: 2 Weeks</a:t>
            </a:r>
          </a:p>
          <a:p>
            <a:pPr marL="0" indent="0">
              <a:buNone/>
            </a:pPr>
            <a:r>
              <a:rPr lang="en-US" sz="1800" dirty="0"/>
              <a:t>Deliverables: Enable auditors to create, view, and close requests.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E5CE55-8090-D97C-A987-177B13848E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1" y="535338"/>
            <a:ext cx="8229600" cy="360076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11616DE-D56D-6B88-C74C-B0723059449D}"/>
              </a:ext>
            </a:extLst>
          </p:cNvPr>
          <p:cNvSpPr txBox="1"/>
          <p:nvPr/>
        </p:nvSpPr>
        <p:spPr>
          <a:xfrm>
            <a:off x="945572" y="4946073"/>
            <a:ext cx="417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Total </a:t>
            </a:r>
            <a:r>
              <a:rPr lang="en-IN" b="1" dirty="0"/>
              <a:t>11 story points completed.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2948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Sprint Review &amp; Retrospective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dirty="0"/>
              <a:t>What Went Well: </a:t>
            </a:r>
            <a:r>
              <a:rPr lang="en-US" sz="1600" dirty="0"/>
              <a:t>Clear user stories, smooth collaboration, timely delivery</a:t>
            </a:r>
            <a:endParaRPr sz="1600" dirty="0"/>
          </a:p>
          <a:p>
            <a:pPr>
              <a:defRPr sz="1800"/>
            </a:pPr>
            <a:r>
              <a:rPr sz="1600" dirty="0"/>
              <a:t>What Can Improve: </a:t>
            </a:r>
            <a:r>
              <a:rPr lang="en-US" sz="1600" dirty="0"/>
              <a:t>Deliver UI mockups earlier, start QA mid-sprint, </a:t>
            </a:r>
            <a:endParaRPr sz="1600" dirty="0"/>
          </a:p>
          <a:p>
            <a:pPr>
              <a:defRPr sz="1800"/>
            </a:pPr>
            <a:r>
              <a:rPr sz="1600" dirty="0"/>
              <a:t>Action Items: </a:t>
            </a:r>
            <a:endParaRPr lang="en-US" sz="1600" dirty="0"/>
          </a:p>
          <a:p>
            <a:pPr lvl="1"/>
            <a:r>
              <a:rPr lang="en-US" sz="1600" dirty="0"/>
              <a:t>BA to prepare ACs before sprint start</a:t>
            </a:r>
          </a:p>
          <a:p>
            <a:pPr lvl="1"/>
            <a:r>
              <a:rPr lang="en-US" sz="1600" dirty="0"/>
              <a:t>UX to deliver designs before Day 1</a:t>
            </a:r>
          </a:p>
          <a:p>
            <a:pPr lvl="1"/>
            <a:r>
              <a:rPr lang="en-US" sz="1600" dirty="0"/>
              <a:t>QA to start testing by Day 6</a:t>
            </a:r>
          </a:p>
          <a:p>
            <a:pPr>
              <a:defRPr sz="1800"/>
            </a:pPr>
            <a:endParaRPr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D420-3DB2-4769-83D0-32ADCFA5A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Key Outcomes &amp; Benefits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F36CED3-8133-D559-8C7F-BCBFF98E29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4627" y="1582340"/>
            <a:ext cx="8032173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latin typeface="+mj-lt"/>
              </a:rPr>
              <a:t>After completing Sprint 1, the team successfully delivered core functionalities that 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latin typeface="+mj-lt"/>
              </a:rPr>
              <a:t>enhanced visibility, efficiency, and collaboration within the audit support process.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Reduced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 turnaround time by 45%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through streamlined request tracking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Improved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visibility and accountability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via centralized dashboards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Enhanced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cross-team collaboration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with automated status updates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Eliminated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email-based tracking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using a unified portal for audit requests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Established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foundation for upcoming sprints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(data upload, reporting,          notifications)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latin typeface="+mj-lt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/>
              <a:t>Outcome: A more transparent, efficient, and auditable process ready for scale.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3909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b="1" dirty="0"/>
              <a:t>Project Overview</a:t>
            </a:r>
            <a:endParaRPr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b="1" dirty="0"/>
              <a:t>Goal</a:t>
            </a:r>
            <a:r>
              <a:rPr sz="1600" dirty="0"/>
              <a:t>: Centralized platform to manage audit requests</a:t>
            </a:r>
          </a:p>
          <a:p>
            <a:pPr>
              <a:defRPr sz="1800"/>
            </a:pPr>
            <a:r>
              <a:rPr sz="1600" b="1" dirty="0"/>
              <a:t>Problem</a:t>
            </a:r>
            <a:r>
              <a:rPr sz="1600" dirty="0"/>
              <a:t>: Manual emails and Excel tracking, lack of visibility</a:t>
            </a:r>
          </a:p>
          <a:p>
            <a:pPr>
              <a:defRPr sz="1800"/>
            </a:pPr>
            <a:r>
              <a:rPr sz="1600" b="1" dirty="0"/>
              <a:t>Solution</a:t>
            </a:r>
            <a:r>
              <a:rPr sz="1600" dirty="0"/>
              <a:t>: Web app with request tracking, dashboards, notifications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024EF-DDF4-F4DD-2BAD-FEAF0D49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600" b="1" dirty="0"/>
              <a:t>Purpose Statement (Goals)</a:t>
            </a:r>
            <a:endParaRPr lang="en-IN" sz="16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A4D07BD-2A8A-5AA6-0BFB-7BE7441DA1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499" y="1416016"/>
            <a:ext cx="9144170" cy="4732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/>
              <a:t>To create a </a:t>
            </a:r>
            <a:r>
              <a:rPr lang="en-US" sz="1600" b="1" dirty="0"/>
              <a:t>centralized Audit Support Application</a:t>
            </a:r>
            <a:r>
              <a:rPr lang="en-US" sz="1600" dirty="0"/>
              <a:t> that helps auditors and business teams manage,</a:t>
            </a:r>
          </a:p>
          <a:p>
            <a:pPr mar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dirty="0"/>
              <a:t>        track, and complete </a:t>
            </a:r>
            <a:r>
              <a:rPr lang="en-US" sz="1600" b="1" dirty="0"/>
              <a:t>audit data requests</a:t>
            </a:r>
            <a:r>
              <a:rPr lang="en-US" sz="1600" dirty="0"/>
              <a:t> efficiently — replacing the manual, email-based process.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 b="1" dirty="0"/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Eliminate Email Chaos </a:t>
            </a:r>
            <a:r>
              <a:rPr lang="en-US" altLang="en-US" sz="1600" dirty="0"/>
              <a:t>— Move from scattered email chains to a centralized request platform.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Improve Transparency </a:t>
            </a:r>
            <a:r>
              <a:rPr lang="en-US" altLang="en-US" sz="1600" dirty="0"/>
              <a:t>— Track real-time progress of each audit request.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Enhance Accountability </a:t>
            </a:r>
            <a:r>
              <a:rPr lang="en-US" altLang="en-US" sz="1600" dirty="0"/>
              <a:t>— Assign owners, set deadlines, and log audit evidence.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Enable Reporting </a:t>
            </a:r>
            <a:r>
              <a:rPr lang="en-US" altLang="en-US" sz="1600" dirty="0"/>
              <a:t>— Provide dashboards on request status, turnaround time, and SLA breaches.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Ensure Compliance &amp; Security </a:t>
            </a:r>
            <a:r>
              <a:rPr lang="en-US" altLang="en-US" sz="1600" dirty="0"/>
              <a:t>— Control access and maintain data integrity.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en-US" sz="1600" dirty="0"/>
          </a:p>
          <a:p>
            <a:r>
              <a:rPr lang="en-US" sz="1600" dirty="0"/>
              <a:t>The current process of handling audit data requests for 401k pension retirement plans is email-based, </a:t>
            </a:r>
          </a:p>
          <a:p>
            <a:pPr marL="0" indent="0">
              <a:buNone/>
            </a:pPr>
            <a:r>
              <a:rPr lang="en-US" sz="1600" dirty="0"/>
              <a:t>        causing inefficiencies, delays, and lack of transparency.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The project aims to automate and streamline the process using WFM as a centralized platform to track, </a:t>
            </a:r>
          </a:p>
          <a:p>
            <a:pPr marL="0" indent="0">
              <a:buNone/>
            </a:pPr>
            <a:r>
              <a:rPr lang="en-US" sz="1600" dirty="0"/>
              <a:t>        manage, and fulfill auditor data requests efficiently.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293979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F6368-DC67-D395-89DD-5C1C9B6EE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b="1" dirty="0"/>
              <a:t>Success Criteria</a:t>
            </a:r>
            <a:r>
              <a:rPr lang="en-IN" sz="48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A8E6A-FF51-61C6-47A3-AFB2E6704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 Reduced audit request turnaround by 45%.</a:t>
            </a:r>
          </a:p>
          <a:p>
            <a:r>
              <a:rPr lang="en-US" sz="1600" dirty="0"/>
              <a:t> Improved tracking and accountability.</a:t>
            </a:r>
          </a:p>
          <a:p>
            <a:r>
              <a:rPr lang="en-US" sz="1600" dirty="0"/>
              <a:t> Enhanced transparency with live dashboards.</a:t>
            </a:r>
          </a:p>
          <a:p>
            <a:r>
              <a:rPr lang="en-US" sz="1600" dirty="0"/>
              <a:t> Ensured compliance documentation within SLAs.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23180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Agile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dirty="0"/>
              <a:t>Product Owner: Vision &amp; backlog prioritization</a:t>
            </a:r>
          </a:p>
          <a:p>
            <a:pPr>
              <a:defRPr sz="1800"/>
            </a:pPr>
            <a:r>
              <a:rPr sz="1600" dirty="0"/>
              <a:t>Scrum Master:  Facilitate Scrum ceremonies</a:t>
            </a:r>
          </a:p>
          <a:p>
            <a:pPr>
              <a:defRPr sz="1800"/>
            </a:pPr>
            <a:r>
              <a:rPr sz="1600" dirty="0"/>
              <a:t>Business Analyst: Suman – Requirements &amp; user stories</a:t>
            </a:r>
          </a:p>
          <a:p>
            <a:pPr>
              <a:defRPr sz="1800"/>
            </a:pPr>
            <a:r>
              <a:rPr sz="1600" dirty="0"/>
              <a:t>Developers:</a:t>
            </a:r>
            <a:r>
              <a:rPr lang="en-US" sz="1600" dirty="0"/>
              <a:t> </a:t>
            </a:r>
            <a:r>
              <a:rPr sz="1600" dirty="0"/>
              <a:t>– Build modules</a:t>
            </a:r>
          </a:p>
          <a:p>
            <a:pPr>
              <a:defRPr sz="1800"/>
            </a:pPr>
            <a:r>
              <a:rPr sz="1600" dirty="0"/>
              <a:t>QA: – Test &amp; validate</a:t>
            </a:r>
          </a:p>
          <a:p>
            <a:pPr>
              <a:defRPr sz="1800"/>
            </a:pPr>
            <a:r>
              <a:rPr sz="1600" dirty="0"/>
              <a:t>UX/UI Designer: – UI &amp; wireframes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11428-C674-7649-D71F-87D545892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r>
              <a:rPr lang="en-US" sz="2000" dirty="0"/>
              <a:t>BA Responsibilities During Sprint 0 (Initiation Phase)</a:t>
            </a:r>
            <a:br>
              <a:rPr lang="en-US" sz="2000" dirty="0"/>
            </a:br>
            <a:br>
              <a:rPr lang="en-US" sz="2000" dirty="0"/>
            </a:br>
            <a:endParaRPr lang="en-IN" sz="20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DE9EA7F-6F54-3123-5A39-0C87F4A979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2562815"/>
              </p:ext>
            </p:extLst>
          </p:nvPr>
        </p:nvGraphicFramePr>
        <p:xfrm>
          <a:off x="294969" y="2165003"/>
          <a:ext cx="8554062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741">
                  <a:extLst>
                    <a:ext uri="{9D8B030D-6E8A-4147-A177-3AD203B41FA5}">
                      <a16:colId xmlns:a16="http://schemas.microsoft.com/office/drawing/2014/main" val="4023120760"/>
                    </a:ext>
                  </a:extLst>
                </a:gridCol>
                <a:gridCol w="3357483">
                  <a:extLst>
                    <a:ext uri="{9D8B030D-6E8A-4147-A177-3AD203B41FA5}">
                      <a16:colId xmlns:a16="http://schemas.microsoft.com/office/drawing/2014/main" val="226081003"/>
                    </a:ext>
                  </a:extLst>
                </a:gridCol>
                <a:gridCol w="3517838">
                  <a:extLst>
                    <a:ext uri="{9D8B030D-6E8A-4147-A177-3AD203B41FA5}">
                      <a16:colId xmlns:a16="http://schemas.microsoft.com/office/drawing/2014/main" val="3313484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Output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402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/>
                        <a:t>Day 1–2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Stakeholder Interviews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0" dirty="0"/>
                        <a:t>Meeting notes </a:t>
                      </a:r>
                      <a:r>
                        <a:rPr lang="en-IN" b="1" dirty="0"/>
                        <a:t>&amp; key requirements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0495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3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Define “As-Is” &amp; “To-Be”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/>
                        <a:t>Workflow diagrams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0816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4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Draft Epics and Backlog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/>
                        <a:t>Product backlog document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914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5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/>
                        <a:t>Backlog Refinement with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0" dirty="0"/>
                        <a:t>Refined</a:t>
                      </a:r>
                      <a:r>
                        <a:rPr lang="en-US" b="1" dirty="0"/>
                        <a:t> user stories </a:t>
                      </a:r>
                      <a:r>
                        <a:rPr lang="en-US" b="0" dirty="0"/>
                        <a:t>with</a:t>
                      </a:r>
                      <a:r>
                        <a:rPr lang="en-US" b="1" dirty="0"/>
                        <a:t> points &amp; acceptance criteria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74555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3B73F3-AA7C-09DC-4B25-11BE5CAD5ED5}"/>
              </a:ext>
            </a:extLst>
          </p:cNvPr>
          <p:cNvSpPr txBox="1"/>
          <p:nvPr/>
        </p:nvSpPr>
        <p:spPr>
          <a:xfrm>
            <a:off x="384463" y="1286377"/>
            <a:ext cx="8464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“As part of Sprint 0, the Business Analyst focused on understanding existing processes, defining user needs, and preparing the initial product backlog.”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950D18-4F83-075D-ECDA-F809A6A920E5}"/>
              </a:ext>
            </a:extLst>
          </p:cNvPr>
          <p:cNvSpPr txBox="1"/>
          <p:nvPr/>
        </p:nvSpPr>
        <p:spPr>
          <a:xfrm>
            <a:off x="457200" y="4805341"/>
            <a:ext cx="668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Outcome: Clear epics and refined backlog ready for </a:t>
            </a:r>
            <a:r>
              <a:rPr lang="en-US" b="1" dirty="0"/>
              <a:t>Sprint 1 planning.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301800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19C0F-027D-9DCC-F4E2-DECAC5BF9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Requirement Gathering – Approach and Techniques</a:t>
            </a:r>
            <a:endParaRPr lang="en-IN" sz="2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CA02A-783E-E191-FEB3-534F16CEE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As a Business Analyst, the requirements were gathered using multiple elicitation techniques: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dirty="0"/>
              <a:t>1. Stakeholder Interviews: Conducted with auditors, audit support team, and compliance officers.</a:t>
            </a:r>
          </a:p>
          <a:p>
            <a:pPr marL="0" indent="0">
              <a:buNone/>
            </a:pPr>
            <a:r>
              <a:rPr lang="en-US" sz="1600" dirty="0"/>
              <a:t>2. Workshops and JAD Sessions: Collaborated to understand workflow pain points and desired   automation.</a:t>
            </a:r>
          </a:p>
          <a:p>
            <a:pPr marL="0" indent="0">
              <a:buNone/>
            </a:pPr>
            <a:r>
              <a:rPr lang="en-US" sz="1600" dirty="0"/>
              <a:t>3. Observation: Monitored live audit request handling to capture bottlenecks.</a:t>
            </a:r>
          </a:p>
          <a:p>
            <a:pPr marL="0" indent="0">
              <a:buNone/>
            </a:pPr>
            <a:r>
              <a:rPr lang="en-US" sz="1600" dirty="0"/>
              <a:t>4. Document Analysis: Reviewed email logs, historical data request forms, and SLA reports.</a:t>
            </a:r>
          </a:p>
          <a:p>
            <a:pPr marL="0" indent="0">
              <a:buNone/>
            </a:pPr>
            <a:r>
              <a:rPr lang="en-US" sz="1600" dirty="0"/>
              <a:t>5. Prototyping: Used process flows to validate initial user stories.</a:t>
            </a:r>
          </a:p>
          <a:p>
            <a:pPr marL="0" indent="0">
              <a:buNone/>
            </a:pPr>
            <a:r>
              <a:rPr lang="en-US" sz="1600" dirty="0"/>
              <a:t>6.Prioritization</a:t>
            </a:r>
            <a:r>
              <a:rPr lang="en-US" sz="1600" b="1" dirty="0"/>
              <a:t>:</a:t>
            </a:r>
            <a:r>
              <a:rPr lang="en-US" sz="1600" dirty="0"/>
              <a:t> Defined and refined epics for Sprint 1 readiness in alignment with business priorities.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Outcome:</a:t>
            </a:r>
          </a:p>
          <a:p>
            <a:r>
              <a:rPr lang="en-US" sz="1600" dirty="0"/>
              <a:t>Clear understanding of current and future processes.</a:t>
            </a:r>
          </a:p>
          <a:p>
            <a:r>
              <a:rPr lang="en-US" sz="1600" dirty="0"/>
              <a:t>Validated user requirements and pain points.</a:t>
            </a:r>
          </a:p>
          <a:p>
            <a:r>
              <a:rPr lang="en-US" sz="1600" dirty="0"/>
              <a:t>Initial </a:t>
            </a:r>
            <a:r>
              <a:rPr lang="en-US" sz="1600" b="1" dirty="0"/>
              <a:t>Product Backlog</a:t>
            </a:r>
            <a:r>
              <a:rPr lang="en-US" sz="1600" dirty="0"/>
              <a:t> and </a:t>
            </a:r>
            <a:r>
              <a:rPr lang="en-US" sz="1600" b="1" dirty="0"/>
              <a:t>Epics</a:t>
            </a:r>
            <a:r>
              <a:rPr lang="en-US" sz="1600" dirty="0"/>
              <a:t> prepared for Sprint 1 Planning.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0783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04" y="471283"/>
            <a:ext cx="8229600" cy="1143000"/>
          </a:xfrm>
        </p:spPr>
        <p:txBody>
          <a:bodyPr>
            <a:normAutofit/>
          </a:bodyPr>
          <a:lstStyle/>
          <a:p>
            <a:r>
              <a:rPr sz="2000" b="1" dirty="0"/>
              <a:t>Current (As-Is) Process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3A660DC-3F95-0CA9-55F4-BC4E87DF25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88026" y="1565054"/>
            <a:ext cx="7428272" cy="4819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 sends an email to request data from the business team.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Business users acknowledge (or sometimes miss) the request.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Data is collected manually and shared via attachments.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 centralized tracking, reminders, or dashboards.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Auditors often chase updates through multiple threads.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600" dirty="0">
              <a:latin typeface="+mj-lt"/>
            </a:endParaRPr>
          </a:p>
          <a:p>
            <a:pPr marL="0" indent="0">
              <a:buNone/>
            </a:pPr>
            <a:r>
              <a:rPr lang="en-US" sz="1600" b="1" dirty="0"/>
              <a:t>Pain Points: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/>
              <a:t>Missing or delayed responses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No visibility on progress or deadlines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Duplication of requests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Manual tracking using Excel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Poor accountability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Proposed (To-Be) Process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462FE0C-D04B-A0FB-D700-9E1D133F5B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3510" y="1522614"/>
            <a:ext cx="8391464" cy="1900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 logs into the Audit Support Application.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Creates a new data request with fields like: Request Type, Description, Due Date, Business Owner.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Business users receive a notification and upload the requested data.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The system tracks progress, deadlines, and completion status.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Managers view dashboards summarizing SLA performance and bottlenecks.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2419</TotalTime>
  <Words>1397</Words>
  <Application>Microsoft Office PowerPoint</Application>
  <PresentationFormat>On-screen Show (4:3)</PresentationFormat>
  <Paragraphs>233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PowerPoint Presentation</vt:lpstr>
      <vt:lpstr>Project Overview</vt:lpstr>
      <vt:lpstr>Purpose Statement (Goals)</vt:lpstr>
      <vt:lpstr>Success Criteria </vt:lpstr>
      <vt:lpstr>Agile Team</vt:lpstr>
      <vt:lpstr>BA Responsibilities During Sprint 0 (Initiation Phase)  </vt:lpstr>
      <vt:lpstr>Requirement Gathering – Approach and Techniques</vt:lpstr>
      <vt:lpstr>Current (As-Is) Process</vt:lpstr>
      <vt:lpstr>Proposed (To-Be) Process</vt:lpstr>
      <vt:lpstr>Product Backlog- Audit Support Web Application  Subtitle: Prioritized list of Epics and User Stories</vt:lpstr>
      <vt:lpstr>Sprint 1 Backlog  Request management</vt:lpstr>
      <vt:lpstr> Epics</vt:lpstr>
      <vt:lpstr>User Story</vt:lpstr>
      <vt:lpstr>Sprint 1 Overview</vt:lpstr>
      <vt:lpstr>Sprint 1 Burndown Chart</vt:lpstr>
      <vt:lpstr>PowerPoint Presentation</vt:lpstr>
      <vt:lpstr>Sprint Review &amp; Retrospective</vt:lpstr>
      <vt:lpstr>Key Outcomes &amp; Benefits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Suman</dc:creator>
  <cp:keywords/>
  <dc:description>generated using python-pptx</dc:description>
  <cp:lastModifiedBy>Suman Samaiya</cp:lastModifiedBy>
  <cp:revision>23</cp:revision>
  <dcterms:created xsi:type="dcterms:W3CDTF">2013-01-27T09:14:16Z</dcterms:created>
  <dcterms:modified xsi:type="dcterms:W3CDTF">2025-10-24T09:13:04Z</dcterms:modified>
  <cp:category/>
</cp:coreProperties>
</file>