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9" r:id="rId4"/>
    <p:sldId id="270" r:id="rId5"/>
    <p:sldId id="258" r:id="rId6"/>
    <p:sldId id="260" r:id="rId7"/>
    <p:sldId id="261" r:id="rId8"/>
    <p:sldId id="262" r:id="rId9"/>
    <p:sldId id="272" r:id="rId10"/>
    <p:sldId id="263" r:id="rId11"/>
    <p:sldId id="274" r:id="rId12"/>
    <p:sldId id="266" r:id="rId13"/>
    <p:sldId id="273"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02" y="72"/>
      </p:cViewPr>
      <p:guideLst/>
    </p:cSldViewPr>
  </p:slideViewPr>
  <p:notesTextViewPr>
    <p:cViewPr>
      <p:scale>
        <a:sx n="1" d="1"/>
        <a:sy n="1" d="1"/>
      </p:scale>
      <p:origin x="0" y="0"/>
    </p:cViewPr>
  </p:notesTextViewPr>
  <p:sorterViewPr>
    <p:cViewPr>
      <p:scale>
        <a:sx n="100" d="100"/>
        <a:sy n="100" d="100"/>
      </p:scale>
      <p:origin x="0" y="-106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12755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72719FE9-2DBC-45C3-8C8F-8BA6AB7E870F}" type="datetimeFigureOut">
              <a:rPr lang="en-IN" smtClean="0"/>
              <a:t>05-09-2025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18399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471879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22640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9971010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63451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997503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414776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61450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213788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719FE9-2DBC-45C3-8C8F-8BA6AB7E870F}" type="datetimeFigureOut">
              <a:rPr lang="en-IN" smtClean="0"/>
              <a:t>05-09-2025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604239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719FE9-2DBC-45C3-8C8F-8BA6AB7E870F}" type="datetimeFigureOut">
              <a:rPr lang="en-IN" smtClean="0"/>
              <a:t>05-09-2025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004999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719FE9-2DBC-45C3-8C8F-8BA6AB7E870F}" type="datetimeFigureOut">
              <a:rPr lang="en-IN" smtClean="0"/>
              <a:t>05-09-2025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745790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719FE9-2DBC-45C3-8C8F-8BA6AB7E870F}" type="datetimeFigureOut">
              <a:rPr lang="en-IN" smtClean="0"/>
              <a:t>05-09-2025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12701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719FE9-2DBC-45C3-8C8F-8BA6AB7E870F}" type="datetimeFigureOut">
              <a:rPr lang="en-IN" smtClean="0"/>
              <a:t>05-09-2025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3448400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719FE9-2DBC-45C3-8C8F-8BA6AB7E870F}" type="datetimeFigureOut">
              <a:rPr lang="en-IN" smtClean="0"/>
              <a:t>05-09-2025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115693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719FE9-2DBC-45C3-8C8F-8BA6AB7E870F}" type="datetimeFigureOut">
              <a:rPr lang="en-IN" smtClean="0"/>
              <a:t>05-09-2025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8C4FCB8-5B66-45DD-AFDD-091E08D797B4}" type="slidenum">
              <a:rPr lang="en-IN" smtClean="0"/>
              <a:t>‹#›</a:t>
            </a:fld>
            <a:endParaRPr lang="en-IN"/>
          </a:p>
        </p:txBody>
      </p:sp>
    </p:spTree>
    <p:extLst>
      <p:ext uri="{BB962C8B-B14F-4D97-AF65-F5344CB8AC3E}">
        <p14:creationId xmlns:p14="http://schemas.microsoft.com/office/powerpoint/2010/main" val="4155992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2719FE9-2DBC-45C3-8C8F-8BA6AB7E870F}" type="datetimeFigureOut">
              <a:rPr lang="en-IN" smtClean="0"/>
              <a:t>05-09-2025</a:t>
            </a:fld>
            <a:endParaRPr lang="en-IN"/>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N"/>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8C4FCB8-5B66-45DD-AFDD-091E08D797B4}" type="slidenum">
              <a:rPr lang="en-IN" smtClean="0"/>
              <a:t>‹#›</a:t>
            </a:fld>
            <a:endParaRPr lang="en-IN"/>
          </a:p>
        </p:txBody>
      </p:sp>
    </p:spTree>
    <p:extLst>
      <p:ext uri="{BB962C8B-B14F-4D97-AF65-F5344CB8AC3E}">
        <p14:creationId xmlns:p14="http://schemas.microsoft.com/office/powerpoint/2010/main" val="1215512397"/>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4572" y="1628178"/>
            <a:ext cx="7429720" cy="1609299"/>
          </a:xfrm>
        </p:spPr>
        <p:txBody>
          <a:bodyPr>
            <a:noAutofit/>
          </a:bodyPr>
          <a:lstStyle/>
          <a:p>
            <a:pPr rtl="0">
              <a:spcBef>
                <a:spcPts val="2400"/>
              </a:spcBef>
              <a:spcAft>
                <a:spcPts val="600"/>
              </a:spcAft>
            </a:pPr>
            <a:r>
              <a:rPr lang="en-IN" sz="3200" b="1" i="0" u="none" strike="noStrike" dirty="0">
                <a:solidFill>
                  <a:srgbClr val="000000"/>
                </a:solidFill>
                <a:effectLst/>
                <a:latin typeface="Arial" panose="020B0604020202020204" pitchFamily="34" charset="0"/>
                <a:cs typeface="Arial" panose="020B0604020202020204" pitchFamily="34" charset="0"/>
              </a:rPr>
              <a:t>Content Integrity Initiative </a:t>
            </a:r>
            <a:br>
              <a:rPr lang="en-IN" sz="3200" b="1" i="0" u="none" strike="noStrike" dirty="0">
                <a:solidFill>
                  <a:srgbClr val="000000"/>
                </a:solidFill>
                <a:effectLst/>
                <a:latin typeface="Arial" panose="020B0604020202020204" pitchFamily="34" charset="0"/>
                <a:cs typeface="Arial" panose="020B0604020202020204" pitchFamily="34" charset="0"/>
              </a:rPr>
            </a:br>
            <a:r>
              <a:rPr lang="en-IN" sz="3200" b="1" i="0" u="none" strike="noStrike" dirty="0">
                <a:solidFill>
                  <a:srgbClr val="000000"/>
                </a:solidFill>
                <a:effectLst/>
                <a:latin typeface="Arial" panose="020B0604020202020204" pitchFamily="34" charset="0"/>
                <a:cs typeface="Arial" panose="020B0604020202020204" pitchFamily="34" charset="0"/>
              </a:rPr>
              <a:t>for Single Review Tool (SRT)</a:t>
            </a:r>
            <a:br>
              <a:rPr lang="en-IN" sz="3200" b="0" dirty="0">
                <a:effectLst/>
                <a:latin typeface="Arial" panose="020B0604020202020204" pitchFamily="34" charset="0"/>
                <a:cs typeface="Arial" panose="020B0604020202020204" pitchFamily="34" charset="0"/>
              </a:rPr>
            </a:br>
            <a:br>
              <a:rPr lang="en-IN" sz="3200" dirty="0">
                <a:latin typeface="Arial" panose="020B0604020202020204" pitchFamily="34" charset="0"/>
                <a:cs typeface="Arial" panose="020B0604020202020204" pitchFamily="34" charset="0"/>
              </a:rPr>
            </a:br>
            <a:endParaRPr lang="en-IN" sz="3200" dirty="0">
              <a:solidFill>
                <a:schemeClr val="bg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224098" y="5186481"/>
            <a:ext cx="9831493" cy="818202"/>
          </a:xfrm>
        </p:spPr>
        <p:txBody>
          <a:bodyPr>
            <a:normAutofit fontScale="77500" lnSpcReduction="20000"/>
          </a:bodyPr>
          <a:lstStyle/>
          <a:p>
            <a:r>
              <a:rPr lang="en-US" dirty="0"/>
              <a:t>														</a:t>
            </a:r>
            <a:r>
              <a:rPr lang="en-US" sz="1600" b="1" cap="none" dirty="0">
                <a:solidFill>
                  <a:schemeClr val="bg1"/>
                </a:solidFill>
                <a:latin typeface="Arial" panose="020B0604020202020204" pitchFamily="34" charset="0"/>
                <a:cs typeface="Arial" panose="020B0604020202020204" pitchFamily="34" charset="0"/>
              </a:rPr>
              <a:t>PREPARED BY: </a:t>
            </a:r>
            <a:r>
              <a:rPr lang="en-US" sz="1600" b="1" dirty="0">
                <a:solidFill>
                  <a:schemeClr val="bg1"/>
                </a:solidFill>
                <a:latin typeface="Arial" panose="020B0604020202020204" pitchFamily="34" charset="0"/>
                <a:cs typeface="Arial" panose="020B0604020202020204" pitchFamily="34" charset="0"/>
              </a:rPr>
              <a:t>Bandari Vaishnavi</a:t>
            </a:r>
            <a:r>
              <a:rPr lang="en-US" sz="2800" b="1" dirty="0">
                <a:solidFill>
                  <a:schemeClr val="bg1"/>
                </a:solidFill>
                <a:latin typeface="Arial" panose="020B0604020202020204" pitchFamily="34" charset="0"/>
                <a:cs typeface="Arial" panose="020B0604020202020204" pitchFamily="34" charset="0"/>
              </a:rPr>
              <a:t>	</a:t>
            </a:r>
          </a:p>
          <a:p>
            <a:r>
              <a:rPr lang="en-US" sz="2800" b="1" dirty="0">
                <a:solidFill>
                  <a:schemeClr val="bg1"/>
                </a:solidFill>
                <a:latin typeface="Arial" panose="020B0604020202020204" pitchFamily="34" charset="0"/>
                <a:cs typeface="Arial" panose="020B0604020202020204" pitchFamily="34" charset="0"/>
              </a:rPr>
              <a:t>														</a:t>
            </a:r>
            <a:r>
              <a:rPr lang="en-US" sz="1600" b="1" cap="none" dirty="0">
                <a:solidFill>
                  <a:schemeClr val="bg1"/>
                </a:solidFill>
                <a:latin typeface="Arial" panose="020B0604020202020204" pitchFamily="34" charset="0"/>
                <a:cs typeface="Arial" panose="020B0604020202020204" pitchFamily="34" charset="0"/>
              </a:rPr>
              <a:t>DATE: 28-08-2025</a:t>
            </a:r>
            <a:r>
              <a:rPr lang="en-US" sz="2400" dirty="0">
                <a:solidFill>
                  <a:srgbClr val="4D4D4D"/>
                </a:solidFill>
                <a:latin typeface="Arial" panose="020B0604020202020204" pitchFamily="34" charset="0"/>
                <a:cs typeface="Arial" panose="020B0604020202020204" pitchFamily="34" charset="0"/>
              </a:rPr>
              <a:t>	</a:t>
            </a:r>
            <a:r>
              <a:rPr lang="en-US" dirty="0">
                <a:solidFill>
                  <a:srgbClr val="4D4D4D"/>
                </a:solidFill>
                <a:latin typeface="Arial" panose="020B0604020202020204" pitchFamily="34" charset="0"/>
                <a:cs typeface="Arial" panose="020B0604020202020204" pitchFamily="34" charset="0"/>
              </a:rPr>
              <a:t>	</a:t>
            </a:r>
            <a:endParaRPr lang="en-IN" dirty="0">
              <a:solidFill>
                <a:srgbClr val="4D4D4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594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2073DC8-D0DF-46F3-B9AE-8567D74FCF0F}"/>
              </a:ext>
            </a:extLst>
          </p:cNvPr>
          <p:cNvSpPr txBox="1"/>
          <p:nvPr/>
        </p:nvSpPr>
        <p:spPr>
          <a:xfrm>
            <a:off x="745588" y="858128"/>
            <a:ext cx="9569988" cy="2154436"/>
          </a:xfrm>
          <a:prstGeom prst="rect">
            <a:avLst/>
          </a:prstGeom>
          <a:noFill/>
        </p:spPr>
        <p:txBody>
          <a:bodyPr wrap="square" rtlCol="0">
            <a:spAutoFit/>
          </a:bodyPr>
          <a:lstStyle/>
          <a:p>
            <a:r>
              <a:rPr lang="en-IN" sz="3200" b="1" dirty="0">
                <a:solidFill>
                  <a:schemeClr val="bg1"/>
                </a:solidFill>
                <a:latin typeface="Arial" panose="020B0604020202020204" pitchFamily="34" charset="0"/>
                <a:cs typeface="Arial" panose="020B0604020202020204" pitchFamily="34" charset="0"/>
              </a:rPr>
              <a:t>Resources</a:t>
            </a:r>
          </a:p>
          <a:p>
            <a:endParaRPr lang="en-IN" sz="3200" b="1" dirty="0">
              <a:solidFill>
                <a:schemeClr val="bg1"/>
              </a:solidFill>
              <a:latin typeface="Arial" panose="020B0604020202020204" pitchFamily="34" charset="0"/>
              <a:cs typeface="Arial" panose="020B0604020202020204" pitchFamily="34" charset="0"/>
            </a:endParaRPr>
          </a:p>
          <a:p>
            <a:endParaRPr lang="en-IN" sz="3200" b="1" dirty="0">
              <a:solidFill>
                <a:schemeClr val="bg1"/>
              </a:solidFill>
              <a:latin typeface="Arial" panose="020B0604020202020204" pitchFamily="34" charset="0"/>
              <a:cs typeface="Arial" panose="020B0604020202020204" pitchFamily="34" charset="0"/>
            </a:endParaRPr>
          </a:p>
          <a:p>
            <a:endParaRPr lang="en-IN" sz="2000" b="1"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1ABF6F43-D589-4831-B57C-7905C9802066}"/>
              </a:ext>
            </a:extLst>
          </p:cNvPr>
          <p:cNvSpPr>
            <a:spLocks noChangeArrowheads="1"/>
          </p:cNvSpPr>
          <p:nvPr/>
        </p:nvSpPr>
        <p:spPr bwMode="auto">
          <a:xfrm>
            <a:off x="745588" y="151183"/>
            <a:ext cx="1169025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People: Scrum team (PO, BA, Dev, QA, UI/UX, SME)</a:t>
            </a:r>
            <a:r>
              <a:rPr kumimoji="0" lang="en-IN" altLang="en-US" sz="1800" i="0" u="none" strike="noStrike" cap="none" normalizeH="0" baseline="0" dirty="0">
                <a:ln>
                  <a:noFill/>
                </a:ln>
                <a:solidFill>
                  <a:schemeClr val="bg1"/>
                </a:solidFill>
                <a:effectLst/>
                <a:latin typeface="Arial" panose="020B0604020202020204" pitchFamily="34" charset="0"/>
              </a:rPr>
              <a:t> Compliance officers, Marketing Managers</a:t>
            </a:r>
            <a:endParaRPr kumimoji="0" lang="en-US" altLang="en-US" sz="1800" i="0" u="none" strike="noStrike" cap="none" normalizeH="0" baseline="0" dirty="0">
              <a:ln>
                <a:noFill/>
              </a:ln>
              <a:solidFill>
                <a:schemeClr val="bg1"/>
              </a:solidFill>
              <a:effectLst/>
              <a:latin typeface="Arial" panose="020B0604020202020204" pitchFamily="34" charset="0"/>
            </a:endParaRPr>
          </a:p>
          <a:p>
            <a:pPr marL="285750" indent="-285750" defTabSz="914400" eaLnBrk="0" fontAlgn="base" hangingPunct="0">
              <a:spcBef>
                <a:spcPct val="0"/>
              </a:spcBef>
              <a:spcAft>
                <a:spcPct val="0"/>
              </a:spcAft>
              <a:buFont typeface="Arial" panose="020B0604020202020204" pitchFamily="34" charset="0"/>
              <a:buChar char="•"/>
            </a:pPr>
            <a:r>
              <a:rPr kumimoji="0" lang="en-US" altLang="en-US" sz="1800" i="0" u="none" strike="noStrike" cap="none" normalizeH="0" baseline="0" dirty="0">
                <a:ln>
                  <a:noFill/>
                </a:ln>
                <a:solidFill>
                  <a:schemeClr val="bg1"/>
                </a:solidFill>
                <a:effectLst/>
                <a:latin typeface="Arial" panose="020B0604020202020204" pitchFamily="34" charset="0"/>
              </a:rPr>
              <a:t>Time:</a:t>
            </a:r>
            <a:r>
              <a:rPr lang="en-IN" sz="1800" b="0" i="0" u="none" strike="noStrike" dirty="0">
                <a:solidFill>
                  <a:srgbClr val="000000"/>
                </a:solidFill>
                <a:effectLst/>
                <a:latin typeface="Arial" panose="020B0604020202020204" pitchFamily="34" charset="0"/>
              </a:rPr>
              <a:t>3-month phased Agile delivery</a:t>
            </a:r>
            <a:r>
              <a:rPr kumimoji="0" lang="en-US" altLang="en-US" sz="1800" i="0" u="none" strike="noStrike" cap="none" normalizeH="0" baseline="0" dirty="0">
                <a:ln>
                  <a:noFill/>
                </a:ln>
                <a:solidFill>
                  <a:schemeClr val="bg1"/>
                </a:solidFill>
                <a:effectLst/>
                <a:latin typeface="Arial" panose="020B0604020202020204" pitchFamily="34" charset="0"/>
              </a:rPr>
              <a:t> (6 sprints)</a:t>
            </a:r>
            <a:r>
              <a:rPr lang="en-IN" sz="1800" b="0" i="0" u="none" strike="noStrike" dirty="0">
                <a:solidFill>
                  <a:srgbClr val="000000"/>
                </a:solidFill>
                <a:effectLst/>
                <a:latin typeface="Arial" panose="020B0604020202020204" pitchFamily="34" charset="0"/>
              </a:rPr>
              <a: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Budget: Tools (Jira, Axure), development cost, cloud infra – not exceeding ₹50,00,000 lakhs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Other: </a:t>
            </a:r>
            <a:r>
              <a:rPr lang="en-IN" sz="1800" b="0" i="0" u="none" strike="noStrike" dirty="0">
                <a:solidFill>
                  <a:srgbClr val="000000"/>
                </a:solidFill>
                <a:effectLst/>
                <a:latin typeface="Arial" panose="020B0604020202020204" pitchFamily="34" charset="0"/>
              </a:rPr>
              <a:t>Existing SRT, Meta Business Suite APIs, AI validation modules</a:t>
            </a:r>
            <a:r>
              <a:rPr lang="en-IN" dirty="0">
                <a:solidFill>
                  <a:srgbClr val="000000"/>
                </a:solidFill>
                <a:latin typeface="Arial" panose="020B0604020202020204" pitchFamily="34" charset="0"/>
              </a:rPr>
              <a: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IN" dirty="0">
                <a:solidFill>
                  <a:srgbClr val="000000"/>
                </a:solidFill>
                <a:latin typeface="Arial" panose="020B0604020202020204" pitchFamily="34" charset="0"/>
              </a:rPr>
              <a:t>Training and services – 30,00,000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IN" dirty="0">
                <a:solidFill>
                  <a:srgbClr val="000000"/>
                </a:solidFill>
                <a:latin typeface="Arial" panose="020B0604020202020204" pitchFamily="34" charset="0"/>
              </a:rPr>
              <a:t>Software-15,00,000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IN" dirty="0">
                <a:solidFill>
                  <a:srgbClr val="000000"/>
                </a:solidFill>
                <a:latin typeface="Arial" panose="020B0604020202020204" pitchFamily="34" charset="0"/>
              </a:rPr>
              <a:t>Hardware10,00,000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IN" sz="1800" b="0" i="0" u="none" strike="noStrike" dirty="0">
              <a:solidFill>
                <a:srgbClr val="000000"/>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664635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E3B445-8F57-4477-A8EC-7BA789BF0D15}"/>
              </a:ext>
            </a:extLst>
          </p:cNvPr>
          <p:cNvSpPr txBox="1"/>
          <p:nvPr/>
        </p:nvSpPr>
        <p:spPr>
          <a:xfrm>
            <a:off x="168812" y="900332"/>
            <a:ext cx="8989255" cy="4154984"/>
          </a:xfrm>
          <a:prstGeom prst="rect">
            <a:avLst/>
          </a:prstGeom>
          <a:noFill/>
        </p:spPr>
        <p:txBody>
          <a:bodyPr wrap="square">
            <a:spAutoFit/>
          </a:bodyPr>
          <a:lstStyle/>
          <a:p>
            <a:r>
              <a:rPr lang="en-IN" sz="2400" b="1" dirty="0">
                <a:solidFill>
                  <a:schemeClr val="bg1"/>
                </a:solidFill>
                <a:latin typeface="Arial" panose="020B0604020202020204" pitchFamily="34" charset="0"/>
                <a:cs typeface="Arial" panose="020B0604020202020204" pitchFamily="34" charset="0"/>
              </a:rPr>
              <a:t>Technologies Used</a:t>
            </a:r>
          </a:p>
          <a:p>
            <a:endParaRPr lang="en-IN" sz="2400" b="1" dirty="0">
              <a:solidFill>
                <a:schemeClr val="bg1"/>
              </a:solidFill>
            </a:endParaRP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Frontend Technologies:</a:t>
            </a:r>
            <a:r>
              <a:rPr lang="en-IN" dirty="0">
                <a:solidFill>
                  <a:schemeClr val="bg1"/>
                </a:solidFill>
                <a:latin typeface="Arial" panose="020B0604020202020204" pitchFamily="34" charset="0"/>
                <a:cs typeface="Arial" panose="020B0604020202020204" pitchFamily="34" charset="0"/>
              </a:rPr>
              <a:t> ReactJS (for building a responsive moderator dashboard)</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Backend Technologies:</a:t>
            </a:r>
            <a:r>
              <a:rPr lang="en-IN" dirty="0">
                <a:solidFill>
                  <a:schemeClr val="bg1"/>
                </a:solidFill>
                <a:latin typeface="Arial" panose="020B0604020202020204" pitchFamily="34" charset="0"/>
                <a:cs typeface="Arial" panose="020B0604020202020204" pitchFamily="34" charset="0"/>
              </a:rPr>
              <a:t> Java / Node.js (for business logic and API services)</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Database:</a:t>
            </a:r>
            <a:r>
              <a:rPr lang="en-IN" dirty="0">
                <a:solidFill>
                  <a:schemeClr val="bg1"/>
                </a:solidFill>
                <a:latin typeface="Arial" panose="020B0604020202020204" pitchFamily="34" charset="0"/>
                <a:cs typeface="Arial" panose="020B0604020202020204" pitchFamily="34" charset="0"/>
              </a:rPr>
              <a:t> MySQL / PostgreSQL (to store content review data and audit logs)</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AI/ML Engine:</a:t>
            </a:r>
            <a:r>
              <a:rPr lang="en-IN" dirty="0">
                <a:solidFill>
                  <a:schemeClr val="bg1"/>
                </a:solidFill>
                <a:latin typeface="Arial" panose="020B0604020202020204" pitchFamily="34" charset="0"/>
                <a:cs typeface="Arial" panose="020B0604020202020204" pitchFamily="34" charset="0"/>
              </a:rPr>
              <a:t> Python with TensorFlow / Scikit-learn (for automated content flagging and classification)</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Cloud Platform:</a:t>
            </a:r>
            <a:r>
              <a:rPr lang="en-IN" dirty="0">
                <a:solidFill>
                  <a:schemeClr val="bg1"/>
                </a:solidFill>
                <a:latin typeface="Arial" panose="020B0604020202020204" pitchFamily="34" charset="0"/>
                <a:cs typeface="Arial" panose="020B0604020202020204" pitchFamily="34" charset="0"/>
              </a:rPr>
              <a:t> AWS (EC2, S3, Lambda) or Azure (for scalable and secure deployment)</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APIs:</a:t>
            </a:r>
            <a:r>
              <a:rPr lang="en-IN" dirty="0">
                <a:solidFill>
                  <a:schemeClr val="bg1"/>
                </a:solidFill>
                <a:latin typeface="Arial" panose="020B0604020202020204" pitchFamily="34" charset="0"/>
                <a:cs typeface="Arial" panose="020B0604020202020204" pitchFamily="34" charset="0"/>
              </a:rPr>
              <a:t> REST APIs for integration with existing content management systems and reporting tools</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Authentication &amp; Security:</a:t>
            </a:r>
            <a:r>
              <a:rPr lang="en-IN" dirty="0">
                <a:solidFill>
                  <a:schemeClr val="bg1"/>
                </a:solidFill>
                <a:latin typeface="Arial" panose="020B0604020202020204" pitchFamily="34" charset="0"/>
                <a:cs typeface="Arial" panose="020B0604020202020204" pitchFamily="34" charset="0"/>
              </a:rPr>
              <a:t> OAuth 2.0 / SSO for secure moderator access</a:t>
            </a:r>
          </a:p>
          <a:p>
            <a:pPr>
              <a:buFont typeface="Arial" panose="020B0604020202020204" pitchFamily="34" charset="0"/>
              <a:buChar char="•"/>
            </a:pPr>
            <a:r>
              <a:rPr lang="en-IN" b="1" dirty="0">
                <a:solidFill>
                  <a:schemeClr val="bg1"/>
                </a:solidFill>
                <a:latin typeface="Arial" panose="020B0604020202020204" pitchFamily="34" charset="0"/>
                <a:cs typeface="Arial" panose="020B0604020202020204" pitchFamily="34" charset="0"/>
              </a:rPr>
              <a:t>Reporting &amp; Analytics:</a:t>
            </a:r>
            <a:r>
              <a:rPr lang="en-IN" dirty="0">
                <a:solidFill>
                  <a:schemeClr val="bg1"/>
                </a:solidFill>
                <a:latin typeface="Arial" panose="020B0604020202020204" pitchFamily="34" charset="0"/>
                <a:cs typeface="Arial" panose="020B0604020202020204" pitchFamily="34" charset="0"/>
              </a:rPr>
              <a:t> Power BI / Tableau for compliance dashboards and decision tracking</a:t>
            </a:r>
          </a:p>
        </p:txBody>
      </p:sp>
    </p:spTree>
    <p:extLst>
      <p:ext uri="{BB962C8B-B14F-4D97-AF65-F5344CB8AC3E}">
        <p14:creationId xmlns:p14="http://schemas.microsoft.com/office/powerpoint/2010/main" val="101774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8931" y="1180288"/>
            <a:ext cx="9356732" cy="1815882"/>
          </a:xfrm>
          <a:prstGeom prst="rect">
            <a:avLst/>
          </a:prstGeom>
        </p:spPr>
        <p:txBody>
          <a:bodyPr wrap="square">
            <a:spAutoFit/>
          </a:bodyPr>
          <a:lstStyle/>
          <a:p>
            <a:r>
              <a:rPr lang="en-IN" sz="3200" b="1" dirty="0">
                <a:solidFill>
                  <a:schemeClr val="bg1"/>
                </a:solidFill>
                <a:latin typeface="Arial" panose="020B0604020202020204" pitchFamily="34" charset="0"/>
                <a:cs typeface="Arial" panose="020B0604020202020204" pitchFamily="34" charset="0"/>
              </a:rPr>
              <a:t>Risks and Dependencies</a:t>
            </a:r>
            <a:endParaRPr lang="en-IN" sz="2400" dirty="0">
              <a:solidFill>
                <a:schemeClr val="bg1"/>
              </a:solidFill>
              <a:latin typeface="Arial" panose="020B0604020202020204" pitchFamily="34" charset="0"/>
              <a:cs typeface="Arial" panose="020B0604020202020204" pitchFamily="34" charset="0"/>
            </a:endParaRPr>
          </a:p>
          <a:p>
            <a:endParaRPr lang="en-IN" sz="2000" dirty="0">
              <a:solidFill>
                <a:schemeClr val="bg1"/>
              </a:solidFill>
              <a:latin typeface="Arial" panose="020B0604020202020204" pitchFamily="34" charset="0"/>
              <a:cs typeface="Arial" panose="020B0604020202020204" pitchFamily="34" charset="0"/>
            </a:endParaRPr>
          </a:p>
          <a:p>
            <a:endParaRPr lang="en-IN" sz="2000" dirty="0">
              <a:solidFill>
                <a:schemeClr val="bg1"/>
              </a:solidFill>
              <a:latin typeface="Arial" panose="020B0604020202020204" pitchFamily="34" charset="0"/>
              <a:cs typeface="Arial" panose="020B0604020202020204" pitchFamily="34" charset="0"/>
            </a:endParaRPr>
          </a:p>
          <a:p>
            <a:endParaRPr lang="en-IN" sz="2000" b="1" dirty="0">
              <a:solidFill>
                <a:schemeClr val="bg1"/>
              </a:solidFill>
              <a:latin typeface="Calibri" panose="020F0502020204030204" pitchFamily="34" charset="0"/>
              <a:cs typeface="Calibri" panose="020F0502020204030204" pitchFamily="34" charset="0"/>
            </a:endParaRPr>
          </a:p>
          <a:p>
            <a:endParaRPr lang="en-IN" sz="2000" b="1" dirty="0">
              <a:solidFill>
                <a:schemeClr val="bg1"/>
              </a:solidFill>
              <a:latin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F3328E3C-32B5-44B8-9EC4-BE75F52EAE19}"/>
              </a:ext>
            </a:extLst>
          </p:cNvPr>
          <p:cNvSpPr>
            <a:spLocks noChangeArrowheads="1"/>
          </p:cNvSpPr>
          <p:nvPr/>
        </p:nvSpPr>
        <p:spPr bwMode="auto">
          <a:xfrm>
            <a:off x="1388080" y="1683045"/>
            <a:ext cx="8614049"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RISKS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sng" strike="noStrike" cap="none" normalizeH="0" baseline="0" dirty="0">
                <a:ln>
                  <a:noFill/>
                </a:ln>
                <a:solidFill>
                  <a:schemeClr val="bg1"/>
                </a:solidFill>
                <a:effectLst/>
                <a:latin typeface="Arial" panose="020B0604020202020204" pitchFamily="34" charset="0"/>
                <a:cs typeface="Arial" panose="020B0604020202020204" pitchFamily="34" charset="0"/>
              </a:rPr>
              <a:t>Model Accuracy Risk</a:t>
            </a:r>
            <a:r>
              <a:rPr kumimoji="0" lang="en-US" altLang="en-US" sz="1800" i="0" u="none" strike="noStrike" cap="none" normalizeH="0" baseline="0" dirty="0">
                <a:ln>
                  <a:noFill/>
                </a:ln>
                <a:solidFill>
                  <a:schemeClr val="bg1"/>
                </a:solidFill>
                <a:effectLst/>
                <a:latin typeface="Arial" panose="020B0604020202020204" pitchFamily="34" charset="0"/>
                <a:cs typeface="Arial" panose="020B0604020202020204" pitchFamily="34" charset="0"/>
              </a:rPr>
              <a:t>: The AI/ML content flagging model may initially generate false positives or false negatives, which could reduce trust in the system.</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sng" strike="noStrike" cap="none" normalizeH="0" baseline="0" dirty="0">
                <a:ln>
                  <a:noFill/>
                </a:ln>
                <a:solidFill>
                  <a:schemeClr val="bg1"/>
                </a:solidFill>
                <a:effectLst/>
                <a:latin typeface="Arial" panose="020B0604020202020204" pitchFamily="34" charset="0"/>
                <a:cs typeface="Arial" panose="020B0604020202020204" pitchFamily="34" charset="0"/>
              </a:rPr>
              <a:t>Regulatory Risk</a:t>
            </a:r>
            <a:r>
              <a:rPr kumimoji="0" lang="en-US" altLang="en-US" sz="1800" i="0" u="none" strike="noStrike" cap="none" normalizeH="0" baseline="0" dirty="0">
                <a:ln>
                  <a:noFill/>
                </a:ln>
                <a:solidFill>
                  <a:schemeClr val="bg1"/>
                </a:solidFill>
                <a:effectLst/>
                <a:latin typeface="Arial" panose="020B0604020202020204" pitchFamily="34" charset="0"/>
                <a:cs typeface="Arial" panose="020B0604020202020204" pitchFamily="34" charset="0"/>
              </a:rPr>
              <a:t>: Frequent changes in compliance or legal policies may require rework or redesign of workflows.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sng" strike="noStrike" cap="none" normalizeH="0" baseline="0" dirty="0">
                <a:ln>
                  <a:noFill/>
                </a:ln>
                <a:solidFill>
                  <a:schemeClr val="bg1"/>
                </a:solidFill>
                <a:effectLst/>
                <a:latin typeface="Arial" panose="020B0604020202020204" pitchFamily="34" charset="0"/>
                <a:cs typeface="Arial" panose="020B0604020202020204" pitchFamily="34" charset="0"/>
              </a:rPr>
              <a:t>Stakeholder Availability Risk</a:t>
            </a:r>
            <a:r>
              <a:rPr kumimoji="0" lang="en-US" altLang="en-US" sz="1800" i="0" u="none" strike="noStrike" cap="none" normalizeH="0" baseline="0" dirty="0">
                <a:ln>
                  <a:noFill/>
                </a:ln>
                <a:solidFill>
                  <a:schemeClr val="bg1"/>
                </a:solidFill>
                <a:effectLst/>
                <a:latin typeface="Arial" panose="020B0604020202020204" pitchFamily="34" charset="0"/>
                <a:cs typeface="Arial" panose="020B0604020202020204" pitchFamily="34" charset="0"/>
              </a:rPr>
              <a:t>: Delays may occur if business stakeholders are not available for sprint reviews or backlog grooming.</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sng" strike="noStrike" cap="none" normalizeH="0" baseline="0" dirty="0">
                <a:ln>
                  <a:noFill/>
                </a:ln>
                <a:solidFill>
                  <a:schemeClr val="bg1"/>
                </a:solidFill>
                <a:effectLst/>
                <a:latin typeface="Arial" panose="020B0604020202020204" pitchFamily="34" charset="0"/>
                <a:cs typeface="Arial" panose="020B0604020202020204" pitchFamily="34" charset="0"/>
              </a:rPr>
              <a:t>Adoption Risk: </a:t>
            </a:r>
            <a:r>
              <a:rPr kumimoji="0" lang="en-US" altLang="en-US" sz="1800" i="0" u="none" strike="noStrike" cap="none" normalizeH="0" baseline="0" dirty="0">
                <a:ln>
                  <a:noFill/>
                </a:ln>
                <a:solidFill>
                  <a:schemeClr val="bg1"/>
                </a:solidFill>
                <a:effectLst/>
                <a:latin typeface="Arial" panose="020B0604020202020204" pitchFamily="34" charset="0"/>
                <a:cs typeface="Arial" panose="020B0604020202020204" pitchFamily="34" charset="0"/>
              </a:rPr>
              <a:t>Moderators may resist adopting new tools or workflows without proper training and change management</a:t>
            </a:r>
            <a:r>
              <a:rPr kumimoji="0" lang="en-US" altLang="en-US" sz="1800" b="0" i="0" u="none" strike="noStrike" cap="none" normalizeH="0" baseline="0" dirty="0">
                <a:ln>
                  <a:noFill/>
                </a:ln>
                <a:solidFill>
                  <a:schemeClr val="bg1"/>
                </a:solidFill>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626635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1B2340-9DDF-4C46-904C-007B6D9C92DF}"/>
              </a:ext>
            </a:extLst>
          </p:cNvPr>
          <p:cNvSpPr txBox="1"/>
          <p:nvPr/>
        </p:nvSpPr>
        <p:spPr>
          <a:xfrm>
            <a:off x="815926" y="844062"/>
            <a:ext cx="8342141" cy="3600986"/>
          </a:xfrm>
          <a:prstGeom prst="rect">
            <a:avLst/>
          </a:prstGeom>
          <a:noFill/>
        </p:spPr>
        <p:txBody>
          <a:bodyPr wrap="square">
            <a:spAutoFit/>
          </a:bodyPr>
          <a:lstStyle/>
          <a:p>
            <a:r>
              <a:rPr lang="en-IN" sz="2800" b="1" dirty="0">
                <a:solidFill>
                  <a:schemeClr val="bg1"/>
                </a:solidFill>
                <a:latin typeface="Arial" panose="020B0604020202020204" pitchFamily="34" charset="0"/>
                <a:cs typeface="Arial" panose="020B0604020202020204" pitchFamily="34" charset="0"/>
              </a:rPr>
              <a:t>Dependencies</a:t>
            </a:r>
          </a:p>
          <a:p>
            <a:endParaRPr lang="en-IN" sz="2800" b="1" dirty="0">
              <a:solidFill>
                <a:schemeClr val="bg1"/>
              </a:solidFill>
              <a:latin typeface="Arial" panose="020B0604020202020204" pitchFamily="34" charset="0"/>
              <a:cs typeface="Arial" panose="020B0604020202020204" pitchFamily="34" charset="0"/>
            </a:endParaRPr>
          </a:p>
          <a:p>
            <a:endParaRPr lang="en-IN" sz="2800" b="1" dirty="0">
              <a:solidFill>
                <a:schemeClr val="bg1"/>
              </a:solidFill>
              <a:latin typeface="Arial" panose="020B0604020202020204" pitchFamily="34" charset="0"/>
              <a:cs typeface="Arial" panose="020B0604020202020204" pitchFamily="34" charset="0"/>
            </a:endParaRPr>
          </a:p>
          <a:p>
            <a:pPr>
              <a:buFont typeface="Arial" panose="020B0604020202020204" pitchFamily="34" charset="0"/>
              <a:buChar char="•"/>
            </a:pPr>
            <a:r>
              <a:rPr lang="en-IN" dirty="0">
                <a:solidFill>
                  <a:schemeClr val="bg1"/>
                </a:solidFill>
                <a:latin typeface="Arial" panose="020B0604020202020204" pitchFamily="34" charset="0"/>
                <a:cs typeface="Arial" panose="020B0604020202020204" pitchFamily="34" charset="0"/>
              </a:rPr>
              <a:t>Training Data: Availability of high-quality datasets is required to train and    validate the AI/ML flagging model.</a:t>
            </a:r>
          </a:p>
          <a:p>
            <a:pPr>
              <a:buFont typeface="Arial" panose="020B0604020202020204" pitchFamily="34" charset="0"/>
              <a:buChar char="•"/>
            </a:pPr>
            <a:r>
              <a:rPr lang="en-IN" dirty="0">
                <a:solidFill>
                  <a:schemeClr val="bg1"/>
                </a:solidFill>
                <a:latin typeface="Arial" panose="020B0604020202020204" pitchFamily="34" charset="0"/>
                <a:cs typeface="Arial" panose="020B0604020202020204" pitchFamily="34" charset="0"/>
              </a:rPr>
              <a:t>Third-Party Tools: Integration with existing content management platforms, reporting systems, and notification services is essential.</a:t>
            </a:r>
          </a:p>
          <a:p>
            <a:pPr>
              <a:buFont typeface="Arial" panose="020B0604020202020204" pitchFamily="34" charset="0"/>
              <a:buChar char="•"/>
            </a:pPr>
            <a:r>
              <a:rPr lang="en-IN" dirty="0">
                <a:solidFill>
                  <a:schemeClr val="bg1"/>
                </a:solidFill>
                <a:latin typeface="Arial" panose="020B0604020202020204" pitchFamily="34" charset="0"/>
                <a:cs typeface="Arial" panose="020B0604020202020204" pitchFamily="34" charset="0"/>
              </a:rPr>
              <a:t>Stakeholder Input: Timely feedback from policy, compliance, and operations teams is needed to refine user stories and acceptance criteria.</a:t>
            </a:r>
          </a:p>
          <a:p>
            <a:pPr>
              <a:buFont typeface="Arial" panose="020B0604020202020204" pitchFamily="34" charset="0"/>
              <a:buChar char="•"/>
            </a:pPr>
            <a:r>
              <a:rPr lang="en-IN" dirty="0">
                <a:solidFill>
                  <a:schemeClr val="bg1"/>
                </a:solidFill>
                <a:latin typeface="Arial" panose="020B0604020202020204" pitchFamily="34" charset="0"/>
                <a:cs typeface="Arial" panose="020B0604020202020204" pitchFamily="34" charset="0"/>
              </a:rPr>
              <a:t>Infrastructure: Cloud hosting and secure APIs must be provisioned to support scalable deployment.</a:t>
            </a:r>
          </a:p>
        </p:txBody>
      </p:sp>
    </p:spTree>
    <p:extLst>
      <p:ext uri="{BB962C8B-B14F-4D97-AF65-F5344CB8AC3E}">
        <p14:creationId xmlns:p14="http://schemas.microsoft.com/office/powerpoint/2010/main" val="4201381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E32F9C-AB50-4351-ABB5-FB9EB368471B}"/>
              </a:ext>
            </a:extLst>
          </p:cNvPr>
          <p:cNvSpPr txBox="1"/>
          <p:nvPr/>
        </p:nvSpPr>
        <p:spPr>
          <a:xfrm>
            <a:off x="3042047" y="2529959"/>
            <a:ext cx="6107906" cy="1015663"/>
          </a:xfrm>
          <a:prstGeom prst="rect">
            <a:avLst/>
          </a:prstGeom>
          <a:noFill/>
        </p:spPr>
        <p:txBody>
          <a:bodyPr wrap="square">
            <a:spAutoFit/>
          </a:bodyPr>
          <a:lstStyle/>
          <a:p>
            <a:pPr algn="ctr"/>
            <a:r>
              <a:rPr lang="en-IN" sz="6000" b="1" dirty="0">
                <a:solidFill>
                  <a:schemeClr val="bg1"/>
                </a:solidFill>
                <a:latin typeface="Arial" panose="020B0604020202020204" pitchFamily="34" charset="0"/>
                <a:cs typeface="Arial" panose="020B0604020202020204" pitchFamily="34" charset="0"/>
              </a:rPr>
              <a:t>Thank You…. !</a:t>
            </a:r>
          </a:p>
        </p:txBody>
      </p:sp>
    </p:spTree>
    <p:extLst>
      <p:ext uri="{BB962C8B-B14F-4D97-AF65-F5344CB8AC3E}">
        <p14:creationId xmlns:p14="http://schemas.microsoft.com/office/powerpoint/2010/main" val="4164713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51554" y="1115314"/>
            <a:ext cx="9526229" cy="4031873"/>
          </a:xfrm>
          <a:prstGeom prst="rect">
            <a:avLst/>
          </a:prstGeom>
        </p:spPr>
        <p:txBody>
          <a:bodyPr wrap="square">
            <a:spAutoFit/>
          </a:bodyPr>
          <a:lstStyle/>
          <a:p>
            <a:endParaRPr lang="en-US" sz="1200" b="1" dirty="0">
              <a:solidFill>
                <a:schemeClr val="bg1"/>
              </a:solidFill>
              <a:latin typeface="Calibri" panose="020F0502020204030204" pitchFamily="34" charset="0"/>
              <a:cs typeface="Calibri" panose="020F0502020204030204" pitchFamily="34" charset="0"/>
            </a:endParaRPr>
          </a:p>
          <a:p>
            <a:r>
              <a:rPr lang="en-US" sz="2800" b="1" dirty="0">
                <a:solidFill>
                  <a:schemeClr val="bg1"/>
                </a:solidFill>
                <a:latin typeface="Arial" panose="020B0604020202020204" pitchFamily="34" charset="0"/>
                <a:cs typeface="Arial" panose="020B0604020202020204" pitchFamily="34" charset="0"/>
              </a:rPr>
              <a:t>Situation:  </a:t>
            </a:r>
          </a:p>
          <a:p>
            <a:endParaRPr lang="en-US" sz="2800" b="1" dirty="0">
              <a:solidFill>
                <a:schemeClr val="bg1"/>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Arial" panose="020B0604020202020204" pitchFamily="34" charset="0"/>
                <a:cs typeface="Arial" panose="020B0604020202020204" pitchFamily="34" charset="0"/>
              </a:rPr>
              <a:t>The platform is currently managing content review through manual moderation workflows, which is both time-consuming and error-prone.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Arial" panose="020B0604020202020204" pitchFamily="34" charset="0"/>
                <a:cs typeface="Arial" panose="020B0604020202020204" pitchFamily="34" charset="0"/>
              </a:rPr>
              <a:t>With the increasing scale of user-generated content, moderators are struggling to keep pace with review demands.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i="0" u="none" strike="noStrike" cap="none" normalizeH="0" baseline="0" dirty="0">
                <a:ln>
                  <a:noFill/>
                </a:ln>
                <a:solidFill>
                  <a:schemeClr val="bg1"/>
                </a:solidFill>
                <a:effectLst/>
                <a:latin typeface="Arial" panose="020B0604020202020204" pitchFamily="34" charset="0"/>
                <a:cs typeface="Arial" panose="020B0604020202020204" pitchFamily="34" charset="0"/>
              </a:rPr>
              <a:t>There is growing external pressure from regulators and stakeholders to demonstrate stronger content integrity and faster resolution of harmful content.</a:t>
            </a:r>
            <a:endParaRPr lang="en-US" sz="2000" dirty="0">
              <a:solidFill>
                <a:schemeClr val="bg1"/>
              </a:solidFill>
              <a:latin typeface="Arial" panose="020B0604020202020204" pitchFamily="34" charset="0"/>
              <a:cs typeface="Arial" panose="020B0604020202020204" pitchFamily="34" charset="0"/>
            </a:endParaRPr>
          </a:p>
          <a:p>
            <a:endParaRPr lang="en-US" sz="2800" dirty="0">
              <a:solidFill>
                <a:schemeClr val="bg1"/>
              </a:solidFill>
              <a:latin typeface="Arial" panose="020B0604020202020204" pitchFamily="34" charset="0"/>
              <a:cs typeface="Arial" panose="020B0604020202020204" pitchFamily="34" charset="0"/>
            </a:endParaRPr>
          </a:p>
          <a:p>
            <a:endParaRPr lang="en-US" sz="2800" b="1" dirty="0">
              <a:solidFill>
                <a:schemeClr val="bg1"/>
              </a:solidFill>
              <a:latin typeface="Calibri" panose="020F0502020204030204" pitchFamily="34" charset="0"/>
              <a:cs typeface="Calibri" panose="020F0502020204030204" pitchFamily="34" charset="0"/>
            </a:endParaRPr>
          </a:p>
          <a:p>
            <a:endParaRPr lang="en-US" sz="1200" b="1" dirty="0">
              <a:solidFill>
                <a:schemeClr val="bg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589F2649-1615-41BE-A892-A9E36029FB76}"/>
              </a:ext>
            </a:extLst>
          </p:cNvPr>
          <p:cNvSpPr>
            <a:spLocks noChangeArrowheads="1"/>
          </p:cNvSpPr>
          <p:nvPr/>
        </p:nvSpPr>
        <p:spPr bwMode="auto">
          <a:xfrm>
            <a:off x="0" y="-184666"/>
            <a:ext cx="32893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244194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CA9456-C2A0-4FEF-8A25-9A718D1ABF9C}"/>
              </a:ext>
            </a:extLst>
          </p:cNvPr>
          <p:cNvSpPr>
            <a:spLocks noGrp="1"/>
          </p:cNvSpPr>
          <p:nvPr>
            <p:ph idx="1"/>
          </p:nvPr>
        </p:nvSpPr>
        <p:spPr>
          <a:xfrm>
            <a:off x="1" y="942535"/>
            <a:ext cx="9646640" cy="4403188"/>
          </a:xfrm>
        </p:spPr>
        <p:txBody>
          <a:bodyPr>
            <a:normAutofit/>
          </a:bodyPr>
          <a:lstStyle/>
          <a:p>
            <a:pPr marL="0" indent="0">
              <a:buNone/>
            </a:pPr>
            <a:endParaRPr lang="en-US" sz="3600" b="1" dirty="0">
              <a:solidFill>
                <a:schemeClr val="bg1"/>
              </a:solidFill>
              <a:latin typeface="Arial" panose="020B0604020202020204" pitchFamily="34" charset="0"/>
              <a:cs typeface="Arial" panose="020B0604020202020204" pitchFamily="34" charset="0"/>
            </a:endParaRPr>
          </a:p>
          <a:p>
            <a:pPr marL="0" indent="0">
              <a:buNone/>
            </a:pPr>
            <a:endParaRPr lang="en-US" sz="3600" b="1" dirty="0">
              <a:solidFill>
                <a:schemeClr val="bg1"/>
              </a:solidFill>
              <a:latin typeface="Arial" panose="020B0604020202020204" pitchFamily="34" charset="0"/>
              <a:cs typeface="Arial" panose="020B0604020202020204" pitchFamily="34" charset="0"/>
            </a:endParaRPr>
          </a:p>
          <a:p>
            <a:pPr marL="0" indent="0">
              <a:buNone/>
            </a:pPr>
            <a:r>
              <a:rPr lang="en-US" sz="4000" b="1" dirty="0">
                <a:solidFill>
                  <a:schemeClr val="bg1"/>
                </a:solidFill>
                <a:latin typeface="Arial" panose="020B0604020202020204" pitchFamily="34" charset="0"/>
                <a:cs typeface="Arial" panose="020B0604020202020204" pitchFamily="34" charset="0"/>
              </a:rPr>
              <a:t>    </a:t>
            </a:r>
          </a:p>
          <a:p>
            <a:pPr marL="0" indent="0">
              <a:buNone/>
            </a:pPr>
            <a:endParaRPr lang="en-US" sz="4000" b="1" dirty="0">
              <a:solidFill>
                <a:schemeClr val="bg1"/>
              </a:solidFill>
              <a:latin typeface="Arial" panose="020B0604020202020204" pitchFamily="34" charset="0"/>
              <a:cs typeface="Arial" panose="020B0604020202020204" pitchFamily="34" charset="0"/>
            </a:endParaRPr>
          </a:p>
          <a:p>
            <a:pPr>
              <a:buFont typeface="Arial" panose="020B0604020202020204" pitchFamily="34" charset="0"/>
              <a:buChar char="•"/>
            </a:pPr>
            <a:endParaRPr lang="en-US" sz="6000" b="1" dirty="0">
              <a:solidFill>
                <a:schemeClr val="bg1"/>
              </a:solidFill>
              <a:latin typeface="Arial" panose="020B0604020202020204" pitchFamily="34" charset="0"/>
              <a:cs typeface="Arial" panose="020B0604020202020204" pitchFamily="34" charset="0"/>
            </a:endParaRPr>
          </a:p>
        </p:txBody>
      </p:sp>
      <p:sp>
        <p:nvSpPr>
          <p:cNvPr id="7" name="Rectangle 5">
            <a:extLst>
              <a:ext uri="{FF2B5EF4-FFF2-40B4-BE49-F238E27FC236}">
                <a16:creationId xmlns:a16="http://schemas.microsoft.com/office/drawing/2014/main" id="{1DE77050-4C79-41A9-B870-17C5E38E386F}"/>
              </a:ext>
            </a:extLst>
          </p:cNvPr>
          <p:cNvSpPr>
            <a:spLocks noChangeArrowheads="1"/>
          </p:cNvSpPr>
          <p:nvPr/>
        </p:nvSpPr>
        <p:spPr bwMode="auto">
          <a:xfrm>
            <a:off x="0" y="-3770253"/>
            <a:ext cx="12081192" cy="754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lvl="1" defTabSz="914400" eaLnBrk="0" fontAlgn="base" hangingPunct="0">
              <a:spcBef>
                <a:spcPct val="0"/>
              </a:spcBef>
              <a:spcAft>
                <a:spcPct val="0"/>
              </a:spcAft>
            </a:pPr>
            <a:endParaRPr lang="en-US" altLang="en-US" dirty="0">
              <a:latin typeface="Arial" panose="020B0604020202020204" pitchFamily="34" charset="0"/>
            </a:endParaRPr>
          </a:p>
          <a:p>
            <a:pPr lvl="1" defTabSz="914400" eaLnBrk="0" fontAlgn="base" hangingPunct="0">
              <a:spcBef>
                <a:spcPct val="0"/>
              </a:spcBef>
              <a:spcAft>
                <a:spcPct val="0"/>
              </a:spcAft>
            </a:pPr>
            <a:endParaRPr kumimoji="0" lang="en-US" altLang="en-US" sz="3200" b="1" i="0" u="none" strike="noStrike" cap="none" normalizeH="0" baseline="0" dirty="0">
              <a:ln>
                <a:noFill/>
              </a:ln>
              <a:solidFill>
                <a:schemeClr val="bg1"/>
              </a:solidFill>
              <a:effectLst/>
              <a:latin typeface="Arial" panose="020B0604020202020204" pitchFamily="34" charset="0"/>
            </a:endParaRPr>
          </a:p>
          <a:p>
            <a:pPr lvl="1" defTabSz="914400" eaLnBrk="0" fontAlgn="base" hangingPunct="0">
              <a:spcBef>
                <a:spcPct val="0"/>
              </a:spcBef>
              <a:spcAft>
                <a:spcPct val="0"/>
              </a:spcAft>
            </a:pPr>
            <a:endParaRPr lang="en-US" altLang="en-US" sz="3200" b="1" dirty="0">
              <a:solidFill>
                <a:schemeClr val="bg1"/>
              </a:solidFill>
              <a:latin typeface="Arial" panose="020B0604020202020204" pitchFamily="34" charset="0"/>
            </a:endParaRPr>
          </a:p>
          <a:p>
            <a:pPr lvl="1" defTabSz="914400" eaLnBrk="0" fontAlgn="base" hangingPunct="0">
              <a:spcBef>
                <a:spcPct val="0"/>
              </a:spcBef>
              <a:spcAft>
                <a:spcPct val="0"/>
              </a:spcAft>
            </a:pPr>
            <a:r>
              <a:rPr kumimoji="0" lang="en-US" altLang="en-US" sz="2800" b="1" i="0" u="none" strike="noStrike" cap="none" normalizeH="0" baseline="0" dirty="0">
                <a:ln>
                  <a:noFill/>
                </a:ln>
                <a:solidFill>
                  <a:schemeClr val="bg1"/>
                </a:solidFill>
                <a:effectLst/>
                <a:latin typeface="Arial" panose="020B0604020202020204" pitchFamily="34" charset="0"/>
              </a:rPr>
              <a:t>Problems :</a:t>
            </a:r>
          </a:p>
          <a:p>
            <a:pPr lvl="1" defTabSz="914400" eaLnBrk="0" fontAlgn="base" hangingPunct="0">
              <a:spcBef>
                <a:spcPct val="0"/>
              </a:spcBef>
              <a:spcAft>
                <a:spcPct val="0"/>
              </a:spcAft>
            </a:pPr>
            <a:endParaRPr kumimoji="0" lang="en-US" altLang="en-US" sz="3200" b="1" i="0" u="none" strike="noStrike" cap="none" normalizeH="0" baseline="0" dirty="0">
              <a:ln>
                <a:noFill/>
              </a:ln>
              <a:solidFill>
                <a:schemeClr val="bg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bg1"/>
                </a:solidFill>
                <a:effectLst/>
                <a:latin typeface="Arial" panose="020B0604020202020204" pitchFamily="34" charset="0"/>
              </a:rPr>
              <a:t>      1</a:t>
            </a:r>
            <a:r>
              <a:rPr kumimoji="0" lang="en-US" altLang="en-US" b="0" i="0" u="none" strike="noStrike" cap="none" normalizeH="0" baseline="0" dirty="0">
                <a:ln>
                  <a:noFill/>
                </a:ln>
                <a:solidFill>
                  <a:schemeClr val="bg1"/>
                </a:solidFill>
                <a:effectLst/>
                <a:latin typeface="Arial" panose="020B0604020202020204" pitchFamily="34" charset="0"/>
              </a:rPr>
              <a:t>. The absence of an </a:t>
            </a:r>
            <a:r>
              <a:rPr kumimoji="0" lang="en-US" altLang="en-US" b="1" i="0" u="none" strike="noStrike" cap="none" normalizeH="0" baseline="0" dirty="0">
                <a:ln>
                  <a:noFill/>
                </a:ln>
                <a:solidFill>
                  <a:schemeClr val="bg1"/>
                </a:solidFill>
                <a:effectLst/>
                <a:latin typeface="Arial" panose="020B0604020202020204" pitchFamily="34" charset="0"/>
              </a:rPr>
              <a:t>automated detection mechanism</a:t>
            </a:r>
            <a:r>
              <a:rPr kumimoji="0" lang="en-US" altLang="en-US" b="0" i="0" u="none" strike="noStrike" cap="none" normalizeH="0" baseline="0" dirty="0">
                <a:ln>
                  <a:noFill/>
                </a:ln>
                <a:solidFill>
                  <a:schemeClr val="bg1"/>
                </a:solidFill>
                <a:effectLst/>
                <a:latin typeface="Arial" panose="020B0604020202020204" pitchFamily="34" charset="0"/>
              </a:rPr>
              <a:t> results in harmful or non-compliant content staying live</a:t>
            </a:r>
          </a:p>
          <a:p>
            <a:pPr marR="0" lvl="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bg1"/>
                </a:solidFill>
                <a:effectLst/>
                <a:latin typeface="Arial" panose="020B0604020202020204" pitchFamily="34" charset="0"/>
              </a:rPr>
              <a:t>          longer than acceptable, creating reputational and compliance risks.</a:t>
            </a:r>
          </a:p>
          <a:p>
            <a:pPr marR="0" lvl="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bg1"/>
                </a:solidFill>
                <a:effectLst/>
                <a:latin typeface="Arial" panose="020B0604020202020204" pitchFamily="34" charset="0"/>
              </a:rPr>
              <a:t>      2 . Current tools do not provide a </a:t>
            </a:r>
            <a:r>
              <a:rPr kumimoji="0" lang="en-US" altLang="en-US" b="1" i="0" u="none" strike="noStrike" cap="none" normalizeH="0" baseline="0" dirty="0">
                <a:ln>
                  <a:noFill/>
                </a:ln>
                <a:solidFill>
                  <a:schemeClr val="bg1"/>
                </a:solidFill>
                <a:effectLst/>
                <a:latin typeface="Arial" panose="020B0604020202020204" pitchFamily="34" charset="0"/>
              </a:rPr>
              <a:t>centralized dashboard</a:t>
            </a:r>
            <a:r>
              <a:rPr kumimoji="0" lang="en-US" altLang="en-US" b="0" i="0" u="none" strike="noStrike" cap="none" normalizeH="0" baseline="0" dirty="0">
                <a:ln>
                  <a:noFill/>
                </a:ln>
                <a:solidFill>
                  <a:schemeClr val="bg1"/>
                </a:solidFill>
                <a:effectLst/>
                <a:latin typeface="Arial" panose="020B0604020202020204" pitchFamily="34" charset="0"/>
              </a:rPr>
              <a:t> for moderators, which leads to fragmented workflows</a:t>
            </a:r>
          </a:p>
          <a:p>
            <a:pPr marR="0" lvl="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bg1"/>
                </a:solidFill>
                <a:effectLst/>
                <a:latin typeface="Arial" panose="020B0604020202020204" pitchFamily="34" charset="0"/>
              </a:rPr>
              <a:t>          and loss of productivity.</a:t>
            </a:r>
          </a:p>
          <a:p>
            <a:pPr marR="0" lvl="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bg1"/>
                </a:solidFill>
                <a:effectLst/>
                <a:latin typeface="Arial" panose="020B0604020202020204" pitchFamily="34" charset="0"/>
              </a:rPr>
              <a:t>      3. There is </a:t>
            </a:r>
            <a:r>
              <a:rPr kumimoji="0" lang="en-US" altLang="en-US" b="1" i="0" u="none" strike="noStrike" cap="none" normalizeH="0" baseline="0" dirty="0">
                <a:ln>
                  <a:noFill/>
                </a:ln>
                <a:solidFill>
                  <a:schemeClr val="bg1"/>
                </a:solidFill>
                <a:effectLst/>
                <a:latin typeface="Arial" panose="020B0604020202020204" pitchFamily="34" charset="0"/>
              </a:rPr>
              <a:t>no end-to-end audit trail</a:t>
            </a:r>
            <a:r>
              <a:rPr kumimoji="0" lang="en-US" altLang="en-US" b="0" i="0" u="none" strike="noStrike" cap="none" normalizeH="0" baseline="0" dirty="0">
                <a:ln>
                  <a:noFill/>
                </a:ln>
                <a:solidFill>
                  <a:schemeClr val="bg1"/>
                </a:solidFill>
                <a:effectLst/>
                <a:latin typeface="Arial" panose="020B0604020202020204" pitchFamily="34" charset="0"/>
              </a:rPr>
              <a:t> for moderator actions, making it difficult to validate decisions or report </a:t>
            </a:r>
          </a:p>
          <a:p>
            <a:pPr marR="0" lvl="0" algn="l" defTabSz="914400" rtl="0" eaLnBrk="0" fontAlgn="base" latinLnBrk="0" hangingPunct="0">
              <a:lnSpc>
                <a:spcPct val="100000"/>
              </a:lnSpc>
              <a:spcBef>
                <a:spcPct val="0"/>
              </a:spcBef>
              <a:spcAft>
                <a:spcPct val="0"/>
              </a:spcAft>
              <a:buClrTx/>
              <a:buSzTx/>
              <a:tabLst/>
            </a:pPr>
            <a:r>
              <a:rPr kumimoji="0" lang="en-US" altLang="en-US" b="0" i="0" u="none" strike="noStrike" cap="none" normalizeH="0" baseline="0" dirty="0">
                <a:ln>
                  <a:noFill/>
                </a:ln>
                <a:solidFill>
                  <a:schemeClr val="bg1"/>
                </a:solidFill>
                <a:effectLst/>
                <a:latin typeface="Arial" panose="020B0604020202020204" pitchFamily="34" charset="0"/>
              </a:rPr>
              <a:t>          on compliance effectively.</a:t>
            </a:r>
          </a:p>
        </p:txBody>
      </p:sp>
    </p:spTree>
    <p:extLst>
      <p:ext uri="{BB962C8B-B14F-4D97-AF65-F5344CB8AC3E}">
        <p14:creationId xmlns:p14="http://schemas.microsoft.com/office/powerpoint/2010/main" val="3309930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E87271-F637-413A-BA09-4840AB38A7A8}"/>
              </a:ext>
            </a:extLst>
          </p:cNvPr>
          <p:cNvSpPr>
            <a:spLocks noGrp="1"/>
          </p:cNvSpPr>
          <p:nvPr>
            <p:ph idx="1"/>
          </p:nvPr>
        </p:nvSpPr>
        <p:spPr>
          <a:xfrm>
            <a:off x="534571" y="900332"/>
            <a:ext cx="11408899" cy="4276579"/>
          </a:xfrm>
        </p:spPr>
        <p:txBody>
          <a:bodyPr>
            <a:normAutofit/>
          </a:bodyPr>
          <a:lstStyle/>
          <a:p>
            <a:pPr marL="0" indent="0">
              <a:buNone/>
            </a:pPr>
            <a:r>
              <a:rPr lang="en-US" sz="2800" b="1" dirty="0">
                <a:solidFill>
                  <a:schemeClr val="bg1"/>
                </a:solidFill>
                <a:latin typeface="Arial" panose="020B0604020202020204" pitchFamily="34" charset="0"/>
                <a:cs typeface="Arial" panose="020B0604020202020204" pitchFamily="34" charset="0"/>
              </a:rPr>
              <a:t>Opportunity:</a:t>
            </a:r>
            <a:r>
              <a:rPr lang="en-US" sz="2800" dirty="0">
                <a:solidFill>
                  <a:schemeClr val="bg1"/>
                </a:solidFill>
                <a:latin typeface="Arial" panose="020B0604020202020204" pitchFamily="34" charset="0"/>
                <a:cs typeface="Arial" panose="020B0604020202020204" pitchFamily="34" charset="0"/>
              </a:rPr>
              <a:t> </a:t>
            </a:r>
          </a:p>
          <a:p>
            <a:pPr marL="0" indent="0">
              <a:buNone/>
            </a:pPr>
            <a:r>
              <a:rPr lang="en-US" dirty="0">
                <a:solidFill>
                  <a:schemeClr val="bg1"/>
                </a:solidFill>
                <a:latin typeface="Arial" panose="020B0604020202020204" pitchFamily="34" charset="0"/>
                <a:cs typeface="Arial" panose="020B0604020202020204" pitchFamily="34" charset="0"/>
              </a:rPr>
              <a:t>Opportunities Title: Areas for Improvement </a:t>
            </a:r>
          </a:p>
          <a:p>
            <a:pPr marL="0" indent="0">
              <a:buNone/>
            </a:pPr>
            <a:endParaRPr lang="en-US" sz="1800" dirty="0">
              <a:solidFill>
                <a:schemeClr val="bg1"/>
              </a:solidFill>
              <a:latin typeface="Arial" panose="020B0604020202020204" pitchFamily="34" charset="0"/>
              <a:cs typeface="Arial" panose="020B0604020202020204" pitchFamily="34" charset="0"/>
            </a:endParaRPr>
          </a:p>
          <a:p>
            <a:pPr marL="0" indent="0">
              <a:buNone/>
            </a:pPr>
            <a:endParaRPr lang="en-US" sz="1800" dirty="0">
              <a:solidFill>
                <a:schemeClr val="bg1"/>
              </a:solidFill>
              <a:latin typeface="Arial" panose="020B0604020202020204" pitchFamily="34" charset="0"/>
              <a:cs typeface="Arial" panose="020B0604020202020204" pitchFamily="34" charset="0"/>
            </a:endParaRPr>
          </a:p>
          <a:p>
            <a:pPr marL="0" indent="0">
              <a:buNone/>
            </a:pPr>
            <a:r>
              <a:rPr lang="en-US" sz="1800" dirty="0">
                <a:solidFill>
                  <a:schemeClr val="bg1"/>
                </a:solidFill>
                <a:latin typeface="Arial" panose="020B0604020202020204" pitchFamily="34" charset="0"/>
                <a:cs typeface="Arial" panose="020B0604020202020204" pitchFamily="34" charset="0"/>
              </a:rPr>
              <a:t>      </a:t>
            </a:r>
          </a:p>
          <a:p>
            <a:pPr marL="0" indent="0">
              <a:buNone/>
            </a:pPr>
            <a:endParaRPr lang="en-US" sz="1800" dirty="0">
              <a:solidFill>
                <a:schemeClr val="bg1"/>
              </a:solidFill>
              <a:latin typeface="Arial" panose="020B0604020202020204" pitchFamily="34" charset="0"/>
              <a:cs typeface="Arial" panose="020B0604020202020204" pitchFamily="34" charset="0"/>
            </a:endParaRPr>
          </a:p>
          <a:p>
            <a:pPr marL="0" indent="0">
              <a:buNone/>
            </a:pPr>
            <a:endParaRPr lang="en-US" sz="1800" dirty="0">
              <a:solidFill>
                <a:schemeClr val="bg1"/>
              </a:solidFill>
              <a:latin typeface="Arial" panose="020B0604020202020204" pitchFamily="34" charset="0"/>
              <a:cs typeface="Arial" panose="020B0604020202020204" pitchFamily="34" charset="0"/>
            </a:endParaRPr>
          </a:p>
          <a:p>
            <a:pPr marL="0" indent="0">
              <a:buNone/>
            </a:pPr>
            <a:br>
              <a:rPr lang="en-US" sz="2800" dirty="0">
                <a:solidFill>
                  <a:schemeClr val="bg1"/>
                </a:solidFill>
                <a:latin typeface="Arial" panose="020B0604020202020204" pitchFamily="34" charset="0"/>
                <a:cs typeface="Arial" panose="020B0604020202020204" pitchFamily="34" charset="0"/>
              </a:rPr>
            </a:br>
            <a:br>
              <a:rPr lang="en-US" sz="2800" dirty="0">
                <a:solidFill>
                  <a:schemeClr val="bg1"/>
                </a:solidFill>
                <a:latin typeface="Arial" panose="020B0604020202020204" pitchFamily="34" charset="0"/>
                <a:cs typeface="Arial" panose="020B0604020202020204" pitchFamily="34" charset="0"/>
              </a:rPr>
            </a:br>
            <a:endParaRPr lang="en-US" sz="1100" b="1" dirty="0"/>
          </a:p>
        </p:txBody>
      </p:sp>
      <p:sp>
        <p:nvSpPr>
          <p:cNvPr id="2" name="Rectangle 1">
            <a:extLst>
              <a:ext uri="{FF2B5EF4-FFF2-40B4-BE49-F238E27FC236}">
                <a16:creationId xmlns:a16="http://schemas.microsoft.com/office/drawing/2014/main" id="{9910BDD5-3E57-4877-B799-288A2B86D219}"/>
              </a:ext>
            </a:extLst>
          </p:cNvPr>
          <p:cNvSpPr>
            <a:spLocks noChangeArrowheads="1"/>
          </p:cNvSpPr>
          <p:nvPr/>
        </p:nvSpPr>
        <p:spPr bwMode="auto">
          <a:xfrm>
            <a:off x="801857" y="2686177"/>
            <a:ext cx="9481625"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i="0" u="none" strike="noStrike" cap="none" normalizeH="0" baseline="0" dirty="0">
                <a:ln>
                  <a:noFill/>
                </a:ln>
                <a:solidFill>
                  <a:schemeClr val="bg1"/>
                </a:solidFill>
                <a:effectLst/>
                <a:latin typeface="Arial" panose="020B0604020202020204" pitchFamily="34" charset="0"/>
              </a:rPr>
              <a:t>1.By introducing AI/ML-based content flagging, we can significantly reduce review turnaround times </a:t>
            </a:r>
            <a:r>
              <a:rPr kumimoji="0" lang="en-US" altLang="en-US" sz="1800" i="0" u="none" strike="noStrike" cap="none" normalizeH="0" baseline="0" dirty="0">
                <a:ln>
                  <a:noFill/>
                </a:ln>
                <a:solidFill>
                  <a:schemeClr val="bg1"/>
                </a:solidFill>
                <a:effectLst/>
                <a:latin typeface="Arial" panose="020B0604020202020204" pitchFamily="34" charset="0"/>
              </a:rPr>
              <a:t>while improving detection accuracy.</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2.Delivering the project in an Agile framework allows us to release functionality   incrementally, capture stakeholder feedback early, and continuously refine the solution.</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3.A centralized moderator dashboard with audit trails and compliance reporting will enhance transparency, improve regulatory alignment, and strengthen overall content governance.</a:t>
            </a:r>
          </a:p>
        </p:txBody>
      </p:sp>
    </p:spTree>
    <p:extLst>
      <p:ext uri="{BB962C8B-B14F-4D97-AF65-F5344CB8AC3E}">
        <p14:creationId xmlns:p14="http://schemas.microsoft.com/office/powerpoint/2010/main" val="3426333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3" y="1378633"/>
            <a:ext cx="7544557" cy="3798689"/>
          </a:xfrm>
        </p:spPr>
        <p:txBody>
          <a:bodyPr>
            <a:normAutofit fontScale="92500" lnSpcReduction="10000"/>
          </a:bodyPr>
          <a:lstStyle/>
          <a:p>
            <a:pPr marL="0" indent="0">
              <a:buNone/>
            </a:pPr>
            <a:r>
              <a:rPr lang="en-US" sz="3000" b="1" dirty="0">
                <a:solidFill>
                  <a:schemeClr val="bg1"/>
                </a:solidFill>
                <a:latin typeface="Arial" panose="020B0604020202020204" pitchFamily="34" charset="0"/>
                <a:cs typeface="Arial" panose="020B0604020202020204" pitchFamily="34" charset="0"/>
              </a:rPr>
              <a:t>Purpose Statement:</a:t>
            </a:r>
          </a:p>
          <a:p>
            <a:pPr marL="0" indent="0">
              <a:buNone/>
            </a:pPr>
            <a:r>
              <a:rPr lang="en-IN" sz="2000" dirty="0">
                <a:solidFill>
                  <a:schemeClr val="bg1"/>
                </a:solidFill>
                <a:latin typeface="Arial" panose="020B0604020202020204" pitchFamily="34" charset="0"/>
                <a:cs typeface="Arial" panose="020B0604020202020204" pitchFamily="34" charset="0"/>
              </a:rPr>
              <a:t>The purpose of this project is to implement an Agile-driven content moderation framework with AI-based flagging, a centralized moderator dashboard, and policy tagging workflows to ensure high compliance and faster decision-making.</a:t>
            </a:r>
            <a:endParaRPr lang="en-US" sz="2400" dirty="0">
              <a:solidFill>
                <a:schemeClr val="bg1"/>
              </a:solidFill>
              <a:latin typeface="Arial" panose="020B0604020202020204" pitchFamily="34" charset="0"/>
              <a:cs typeface="Arial" panose="020B0604020202020204" pitchFamily="34" charset="0"/>
            </a:endParaRPr>
          </a:p>
          <a:p>
            <a:pPr marL="0" indent="0">
              <a:buNone/>
            </a:pPr>
            <a:r>
              <a:rPr lang="en-IN" sz="2200" b="1" u="sng" dirty="0">
                <a:solidFill>
                  <a:schemeClr val="bg1"/>
                </a:solidFill>
                <a:latin typeface="Arial" panose="020B0604020202020204" pitchFamily="34" charset="0"/>
                <a:cs typeface="Arial" panose="020B0604020202020204" pitchFamily="34" charset="0"/>
              </a:rPr>
              <a:t>Proposed Features</a:t>
            </a:r>
          </a:p>
          <a:p>
            <a:pPr marL="0" indent="0">
              <a:buNone/>
            </a:pPr>
            <a:r>
              <a:rPr lang="en-IN" dirty="0">
                <a:solidFill>
                  <a:schemeClr val="bg1"/>
                </a:solidFill>
                <a:latin typeface="Arial" panose="020B0604020202020204" pitchFamily="34" charset="0"/>
                <a:cs typeface="Arial" panose="020B0604020202020204" pitchFamily="34" charset="0"/>
              </a:rPr>
              <a:t>AI-Based Content Flagging</a:t>
            </a:r>
            <a:endParaRPr lang="en-IN" u="sng" dirty="0">
              <a:solidFill>
                <a:schemeClr val="bg1"/>
              </a:solidFill>
              <a:latin typeface="Arial" panose="020B0604020202020204" pitchFamily="34" charset="0"/>
              <a:cs typeface="Arial" panose="020B0604020202020204" pitchFamily="34" charset="0"/>
            </a:endParaRPr>
          </a:p>
          <a:p>
            <a:pPr marL="0" indent="0">
              <a:buNone/>
            </a:pPr>
            <a:r>
              <a:rPr lang="en-IN" dirty="0">
                <a:solidFill>
                  <a:schemeClr val="bg1"/>
                </a:solidFill>
                <a:latin typeface="Arial" panose="020B0604020202020204" pitchFamily="34" charset="0"/>
                <a:cs typeface="Arial" panose="020B0604020202020204" pitchFamily="34" charset="0"/>
              </a:rPr>
              <a:t>Centralized Moderator Dashboard</a:t>
            </a:r>
            <a:endParaRPr lang="en-IN" u="sng" dirty="0">
              <a:solidFill>
                <a:schemeClr val="bg1"/>
              </a:solidFill>
              <a:latin typeface="Arial" panose="020B0604020202020204" pitchFamily="34" charset="0"/>
              <a:cs typeface="Arial" panose="020B0604020202020204" pitchFamily="34" charset="0"/>
            </a:endParaRPr>
          </a:p>
          <a:p>
            <a:pPr marL="0" indent="0">
              <a:buNone/>
            </a:pPr>
            <a:r>
              <a:rPr lang="en-IN" dirty="0">
                <a:solidFill>
                  <a:schemeClr val="bg1"/>
                </a:solidFill>
                <a:latin typeface="Arial" panose="020B0604020202020204" pitchFamily="34" charset="0"/>
                <a:cs typeface="Arial" panose="020B0604020202020204" pitchFamily="34" charset="0"/>
              </a:rPr>
              <a:t>Policy Tagging Workflow</a:t>
            </a:r>
            <a:endParaRPr lang="en-IN" u="sng" dirty="0">
              <a:solidFill>
                <a:schemeClr val="bg1"/>
              </a:solidFill>
              <a:latin typeface="Arial" panose="020B0604020202020204" pitchFamily="34" charset="0"/>
              <a:cs typeface="Arial" panose="020B0604020202020204" pitchFamily="34" charset="0"/>
            </a:endParaRPr>
          </a:p>
          <a:p>
            <a:pPr marL="0" indent="0">
              <a:buNone/>
            </a:pPr>
            <a:r>
              <a:rPr lang="en-IN" dirty="0" err="1">
                <a:solidFill>
                  <a:schemeClr val="bg1"/>
                </a:solidFill>
                <a:latin typeface="Arial" panose="020B0604020202020204" pitchFamily="34" charset="0"/>
                <a:cs typeface="Arial" panose="020B0604020202020204" pitchFamily="34" charset="0"/>
              </a:rPr>
              <a:t>gile</a:t>
            </a:r>
            <a:r>
              <a:rPr lang="en-IN" dirty="0">
                <a:solidFill>
                  <a:schemeClr val="bg1"/>
                </a:solidFill>
                <a:latin typeface="Arial" panose="020B0604020202020204" pitchFamily="34" charset="0"/>
                <a:cs typeface="Arial" panose="020B0604020202020204" pitchFamily="34" charset="0"/>
              </a:rPr>
              <a:t>-Driven Framework</a:t>
            </a:r>
            <a:endParaRPr lang="en-IN" u="sng" dirty="0">
              <a:solidFill>
                <a:schemeClr val="bg1"/>
              </a:solidFill>
              <a:latin typeface="Arial" panose="020B0604020202020204" pitchFamily="34" charset="0"/>
              <a:cs typeface="Arial" panose="020B0604020202020204" pitchFamily="34" charset="0"/>
            </a:endParaRPr>
          </a:p>
          <a:p>
            <a:pPr marL="0" indent="0">
              <a:buNone/>
            </a:pPr>
            <a:endParaRPr lang="en-IN" sz="1050" b="1" u="sng"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000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6436" y="1569032"/>
            <a:ext cx="3441968" cy="1446550"/>
          </a:xfrm>
          <a:prstGeom prst="rect">
            <a:avLst/>
          </a:prstGeom>
        </p:spPr>
        <p:txBody>
          <a:bodyPr wrap="none">
            <a:spAutoFit/>
          </a:bodyPr>
          <a:lstStyle/>
          <a:p>
            <a:r>
              <a:rPr lang="en-IN" sz="2800" b="1" dirty="0">
                <a:solidFill>
                  <a:schemeClr val="bg1"/>
                </a:solidFill>
                <a:latin typeface="Arial" panose="020B0604020202020204" pitchFamily="34" charset="0"/>
                <a:cs typeface="Arial" panose="020B0604020202020204" pitchFamily="34" charset="0"/>
              </a:rPr>
              <a:t>Project Objectives:</a:t>
            </a:r>
          </a:p>
          <a:p>
            <a:endParaRPr lang="en-IN" sz="2800" b="1" dirty="0">
              <a:solidFill>
                <a:schemeClr val="bg1"/>
              </a:solidFill>
              <a:latin typeface="Arial" panose="020B0604020202020204" pitchFamily="34" charset="0"/>
              <a:cs typeface="Arial" panose="020B0604020202020204" pitchFamily="34" charset="0"/>
            </a:endParaRPr>
          </a:p>
          <a:p>
            <a:endParaRPr lang="en-IN" sz="1600" b="1" dirty="0">
              <a:solidFill>
                <a:schemeClr val="bg1"/>
              </a:solidFill>
              <a:latin typeface="Calibri" panose="020F0502020204030204" pitchFamily="34" charset="0"/>
              <a:cs typeface="Calibri" panose="020F0502020204030204" pitchFamily="34" charset="0"/>
            </a:endParaRPr>
          </a:p>
          <a:p>
            <a:endParaRPr lang="en-IN" sz="1600" b="1" dirty="0">
              <a:solidFill>
                <a:schemeClr val="bg1"/>
              </a:solidFill>
              <a:latin typeface="Calibri" panose="020F0502020204030204" pitchFamily="34" charset="0"/>
              <a:cs typeface="Calibri" panose="020F0502020204030204" pitchFamily="34" charset="0"/>
            </a:endParaRPr>
          </a:p>
        </p:txBody>
      </p:sp>
      <p:sp>
        <p:nvSpPr>
          <p:cNvPr id="4" name="Rectangle 3"/>
          <p:cNvSpPr/>
          <p:nvPr/>
        </p:nvSpPr>
        <p:spPr>
          <a:xfrm>
            <a:off x="1877567" y="2120949"/>
            <a:ext cx="9314146" cy="954107"/>
          </a:xfrm>
          <a:prstGeom prst="rect">
            <a:avLst/>
          </a:prstGeom>
        </p:spPr>
        <p:txBody>
          <a:bodyPr wrap="square">
            <a:spAutoFit/>
          </a:bodyPr>
          <a:lstStyle/>
          <a:p>
            <a:endParaRPr lang="en-IN" sz="3600" dirty="0"/>
          </a:p>
          <a:p>
            <a:endParaRPr lang="en-IN" sz="2000" dirty="0">
              <a:solidFill>
                <a:schemeClr val="bg1"/>
              </a:solidFill>
              <a:latin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C36A895F-F2C9-498F-AECB-2107A4441A5F}"/>
              </a:ext>
            </a:extLst>
          </p:cNvPr>
          <p:cNvSpPr>
            <a:spLocks noChangeArrowheads="1"/>
          </p:cNvSpPr>
          <p:nvPr/>
        </p:nvSpPr>
        <p:spPr bwMode="auto">
          <a:xfrm>
            <a:off x="365758" y="2602164"/>
            <a:ext cx="1007246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 Implement content governance policies (review checklists, SLAs, role definitions)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 Add automated integrity checks (keywords, metadata, copyright validation).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 Provide dashboards and audit features for transparency.</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 Establish compliance &amp;amp; legal review workflows.</a:t>
            </a:r>
          </a:p>
        </p:txBody>
      </p:sp>
    </p:spTree>
    <p:extLst>
      <p:ext uri="{BB962C8B-B14F-4D97-AF65-F5344CB8AC3E}">
        <p14:creationId xmlns:p14="http://schemas.microsoft.com/office/powerpoint/2010/main" val="1439509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0F2D06-1CF7-4474-9E88-DDD5A5B3C138}"/>
              </a:ext>
            </a:extLst>
          </p:cNvPr>
          <p:cNvSpPr txBox="1"/>
          <p:nvPr/>
        </p:nvSpPr>
        <p:spPr>
          <a:xfrm>
            <a:off x="576776" y="1171575"/>
            <a:ext cx="5795450" cy="954107"/>
          </a:xfrm>
          <a:prstGeom prst="rect">
            <a:avLst/>
          </a:prstGeom>
          <a:noFill/>
        </p:spPr>
        <p:txBody>
          <a:bodyPr wrap="square" rtlCol="0">
            <a:spAutoFit/>
          </a:bodyPr>
          <a:lstStyle/>
          <a:p>
            <a:r>
              <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rPr>
              <a:t>Success Criteria</a:t>
            </a:r>
          </a:p>
          <a:p>
            <a:endParaRPr lang="en-US" sz="28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5" name="Rectangle 2">
            <a:extLst>
              <a:ext uri="{FF2B5EF4-FFF2-40B4-BE49-F238E27FC236}">
                <a16:creationId xmlns:a16="http://schemas.microsoft.com/office/drawing/2014/main" id="{5298016E-2D5D-4394-912D-398C1C65FDAF}"/>
              </a:ext>
            </a:extLst>
          </p:cNvPr>
          <p:cNvSpPr>
            <a:spLocks noChangeArrowheads="1"/>
          </p:cNvSpPr>
          <p:nvPr/>
        </p:nvSpPr>
        <p:spPr bwMode="auto">
          <a:xfrm>
            <a:off x="463794" y="2117189"/>
            <a:ext cx="118168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Reduce manual review time by 40%.</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Achieve 95% accuracy in content classification (low false positives).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Ensure end-to-end traceability of moderator decisions.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i="0" u="none" strike="noStrike" cap="none" normalizeH="0" baseline="0" dirty="0">
                <a:ln>
                  <a:noFill/>
                </a:ln>
                <a:solidFill>
                  <a:schemeClr val="bg1"/>
                </a:solidFill>
                <a:effectLst/>
                <a:latin typeface="Arial" panose="020B0604020202020204" pitchFamily="34" charset="0"/>
              </a:rPr>
              <a:t>Deploy minimum viable product (MVP) in 12 weeks with working features every sprint.</a:t>
            </a:r>
          </a:p>
        </p:txBody>
      </p:sp>
    </p:spTree>
    <p:extLst>
      <p:ext uri="{BB962C8B-B14F-4D97-AF65-F5344CB8AC3E}">
        <p14:creationId xmlns:p14="http://schemas.microsoft.com/office/powerpoint/2010/main" val="4026883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9887" y="529269"/>
            <a:ext cx="3297698" cy="400110"/>
          </a:xfrm>
          <a:prstGeom prst="rect">
            <a:avLst/>
          </a:prstGeom>
        </p:spPr>
        <p:txBody>
          <a:bodyPr wrap="none">
            <a:spAutoFit/>
          </a:bodyPr>
          <a:lstStyle/>
          <a:p>
            <a:r>
              <a:rPr lang="en-IN" sz="2000" b="1" u="sng" dirty="0">
                <a:solidFill>
                  <a:schemeClr val="bg1"/>
                </a:solidFill>
                <a:latin typeface="Arial" panose="020B0604020202020204" pitchFamily="34" charset="0"/>
                <a:cs typeface="Arial" panose="020B0604020202020204" pitchFamily="34" charset="0"/>
              </a:rPr>
              <a:t>AGILE Method/Approach</a:t>
            </a:r>
            <a:r>
              <a:rPr lang="en-IN" b="1" dirty="0">
                <a:solidFill>
                  <a:schemeClr val="bg1"/>
                </a:solidFill>
                <a:latin typeface="Arial" panose="020B0604020202020204" pitchFamily="34" charset="0"/>
                <a:cs typeface="Arial" panose="020B0604020202020204" pitchFamily="34" charset="0"/>
              </a:rPr>
              <a:t>:</a:t>
            </a:r>
          </a:p>
        </p:txBody>
      </p:sp>
      <p:sp>
        <p:nvSpPr>
          <p:cNvPr id="3" name="Rectangle 2"/>
          <p:cNvSpPr/>
          <p:nvPr/>
        </p:nvSpPr>
        <p:spPr>
          <a:xfrm>
            <a:off x="1062494" y="1215513"/>
            <a:ext cx="9628952" cy="1815882"/>
          </a:xfrm>
          <a:prstGeom prst="rect">
            <a:avLst/>
          </a:prstGeom>
        </p:spPr>
        <p:txBody>
          <a:bodyPr wrap="square">
            <a:spAutoFit/>
          </a:bodyPr>
          <a:lstStyle/>
          <a:p>
            <a:r>
              <a:rPr lang="en-IN" sz="1600" dirty="0">
                <a:solidFill>
                  <a:schemeClr val="bg1"/>
                </a:solidFill>
                <a:latin typeface="Arial" panose="020B0604020202020204" pitchFamily="34" charset="0"/>
                <a:cs typeface="Arial" panose="020B0604020202020204" pitchFamily="34" charset="0"/>
              </a:rPr>
              <a:t>The Agile methodology is an iterative and incremental approach to software development where requirements and solutions evolve through collaboration between cross-functional teams and stakeholders. </a:t>
            </a:r>
          </a:p>
          <a:p>
            <a:r>
              <a:rPr lang="en-IN" sz="1600" dirty="0">
                <a:solidFill>
                  <a:schemeClr val="bg1"/>
                </a:solidFill>
                <a:latin typeface="Arial" panose="020B0604020202020204" pitchFamily="34" charset="0"/>
                <a:cs typeface="Arial" panose="020B0604020202020204" pitchFamily="34" charset="0"/>
              </a:rPr>
              <a:t>Unlike Waterfall, Agile does not follow a strict linear sequence; instead, work is divided into short cycles called sprints, which deliver small but usable increments of the product. Agile emphasizes flexibility, stakeholder feedback, and continuous improvement, making it highly suitable for projects where requirements may change or need early validation.</a:t>
            </a:r>
          </a:p>
        </p:txBody>
      </p:sp>
      <p:sp>
        <p:nvSpPr>
          <p:cNvPr id="4" name="TextBox 3">
            <a:extLst>
              <a:ext uri="{FF2B5EF4-FFF2-40B4-BE49-F238E27FC236}">
                <a16:creationId xmlns:a16="http://schemas.microsoft.com/office/drawing/2014/main" id="{D57D57EB-7981-4398-B5B6-F82055D16754}"/>
              </a:ext>
            </a:extLst>
          </p:cNvPr>
          <p:cNvSpPr txBox="1"/>
          <p:nvPr/>
        </p:nvSpPr>
        <p:spPr>
          <a:xfrm>
            <a:off x="1192428" y="3071577"/>
            <a:ext cx="6643687" cy="1908215"/>
          </a:xfrm>
          <a:prstGeom prst="rect">
            <a:avLst/>
          </a:prstGeom>
          <a:noFill/>
        </p:spPr>
        <p:txBody>
          <a:bodyPr wrap="square" rtlCol="0">
            <a:spAutoFit/>
          </a:bodyPr>
          <a:lstStyle/>
          <a:p>
            <a:endPar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endParaRPr lang="en-US" sz="14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lvl="1"/>
            <a:endParaRPr lang="en-US" sz="1600"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marL="742950" lvl="1" indent="-285750">
              <a:buFont typeface="Arial" panose="020B0604020202020204" pitchFamily="34" charset="0"/>
              <a:buChar char="•"/>
            </a:pP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lvl="1"/>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9729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359EB8-0C52-43AC-8BF5-3E7B6FF08C3E}"/>
              </a:ext>
            </a:extLst>
          </p:cNvPr>
          <p:cNvSpPr txBox="1"/>
          <p:nvPr/>
        </p:nvSpPr>
        <p:spPr>
          <a:xfrm>
            <a:off x="520506" y="1611238"/>
            <a:ext cx="9833318" cy="3970318"/>
          </a:xfrm>
          <a:prstGeom prst="rect">
            <a:avLst/>
          </a:prstGeom>
          <a:noFill/>
        </p:spPr>
        <p:txBody>
          <a:bodyPr wrap="square" rtlCol="0">
            <a:spAutoFit/>
          </a:bodyPr>
          <a:lstStyle/>
          <a:p>
            <a:endParaRPr lang="en-IN" dirty="0"/>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1.The project will be executed using the Scrum framework, with two-week sprint cycles.</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2.Requirements will be captured as Epics and User Stories in the product backlog, prioritized by the Product Owner.</a:t>
            </a:r>
          </a:p>
          <a:p>
            <a:pPr marR="0" lvl="0" algn="l" defTabSz="914400" rtl="0" eaLnBrk="0" fontAlgn="base" latinLnBrk="0" hangingPunct="0">
              <a:lnSpc>
                <a:spcPct val="100000"/>
              </a:lnSpc>
              <a:spcBef>
                <a:spcPct val="0"/>
              </a:spcBef>
              <a:spcAft>
                <a:spcPct val="0"/>
              </a:spcAft>
              <a:buClrTx/>
              <a:buSzTx/>
              <a:tabLst/>
            </a:pPr>
            <a:r>
              <a:rPr lang="en-US" altLang="en-US" sz="1800" dirty="0">
                <a:solidFill>
                  <a:schemeClr val="bg1"/>
                </a:solidFill>
                <a:latin typeface="Arial" panose="020B0604020202020204" pitchFamily="34" charset="0"/>
              </a:rPr>
              <a:t>3.</a:t>
            </a:r>
            <a:r>
              <a:rPr kumimoji="0" lang="en-US" altLang="en-US" sz="1800" i="0" u="none" strike="noStrike" cap="none" normalizeH="0" baseline="0" dirty="0">
                <a:ln>
                  <a:noFill/>
                </a:ln>
                <a:solidFill>
                  <a:schemeClr val="bg1"/>
                </a:solidFill>
                <a:effectLst/>
                <a:latin typeface="Arial" panose="020B0604020202020204" pitchFamily="34" charset="0"/>
              </a:rPr>
              <a:t>As a BA, I will facilitate backlog grooming sessions to refine stories with acceptance criteria.</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4.Wireframes (Axure) and process flows (Visio) will be prepared to validate requirements before development.</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5.Each sprint will include planning, daily stand-ups, sprint reviews, and retrospectives to ensure </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transparency and continuous feedback.</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6.Deliverables will be deployed incrementally, ensuring stakeholders can see working functionality early and provide input.</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7.By following this approach, the project ensures faster delivery, adaptability to change,</a:t>
            </a:r>
          </a:p>
          <a:p>
            <a:pPr marR="0" lvl="0" algn="l" defTabSz="914400" rtl="0" eaLnBrk="0" fontAlgn="base" latinLnBrk="0" hangingPunct="0">
              <a:lnSpc>
                <a:spcPct val="100000"/>
              </a:lnSpc>
              <a:spcBef>
                <a:spcPct val="0"/>
              </a:spcBef>
              <a:spcAft>
                <a:spcPct val="0"/>
              </a:spcAft>
              <a:buClrTx/>
              <a:buSzTx/>
              <a:tabLst/>
            </a:pPr>
            <a:r>
              <a:rPr kumimoji="0" lang="en-US" altLang="en-US" sz="1800" i="0" u="none" strike="noStrike" cap="none" normalizeH="0" baseline="0" dirty="0">
                <a:ln>
                  <a:noFill/>
                </a:ln>
                <a:solidFill>
                  <a:schemeClr val="bg1"/>
                </a:solidFill>
                <a:effectLst/>
                <a:latin typeface="Arial" panose="020B0604020202020204" pitchFamily="34" charset="0"/>
              </a:rPr>
              <a:t> and high stakeholder engagement throughout the lifecycle.</a:t>
            </a:r>
          </a:p>
          <a:p>
            <a:endParaRPr lang="en-IN" dirty="0"/>
          </a:p>
        </p:txBody>
      </p:sp>
    </p:spTree>
    <p:extLst>
      <p:ext uri="{BB962C8B-B14F-4D97-AF65-F5344CB8AC3E}">
        <p14:creationId xmlns:p14="http://schemas.microsoft.com/office/powerpoint/2010/main" val="407169440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2088</TotalTime>
  <Words>1029</Words>
  <Application>Microsoft Office PowerPoint</Application>
  <PresentationFormat>Widescreen</PresentationFormat>
  <Paragraphs>128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Slice</vt:lpstr>
      <vt:lpstr>Content Integrity Initiative  for Single Review Tool (SRT)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 ISSUE</dc:title>
  <dc:creator>Venkatesh Dhanana</dc:creator>
  <cp:lastModifiedBy>vamsi</cp:lastModifiedBy>
  <cp:revision>56</cp:revision>
  <dcterms:created xsi:type="dcterms:W3CDTF">2025-04-28T07:35:48Z</dcterms:created>
  <dcterms:modified xsi:type="dcterms:W3CDTF">2025-09-04T18:56:25Z</dcterms:modified>
</cp:coreProperties>
</file>