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8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7F67C4-56CC-4810-A273-69DC4E093899}" v="35" dt="2025-07-05T08:37:34.7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>
        <p:scale>
          <a:sx n="80" d="100"/>
          <a:sy n="80" d="100"/>
        </p:scale>
        <p:origin x="56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uraj Kolte" userId="b445790d32d22e16" providerId="LiveId" clId="{007F67C4-56CC-4810-A273-69DC4E093899}"/>
    <pc:docChg chg="undo custSel modSld">
      <pc:chgData name="Ruturaj Kolte" userId="b445790d32d22e16" providerId="LiveId" clId="{007F67C4-56CC-4810-A273-69DC4E093899}" dt="2025-07-05T08:39:02.590" v="2130" actId="20577"/>
      <pc:docMkLst>
        <pc:docMk/>
      </pc:docMkLst>
      <pc:sldChg chg="modSp mod">
        <pc:chgData name="Ruturaj Kolte" userId="b445790d32d22e16" providerId="LiveId" clId="{007F67C4-56CC-4810-A273-69DC4E093899}" dt="2025-07-04T12:18:49.564" v="34" actId="113"/>
        <pc:sldMkLst>
          <pc:docMk/>
          <pc:sldMk cId="2986345859" sldId="256"/>
        </pc:sldMkLst>
        <pc:spChg chg="mod">
          <ac:chgData name="Ruturaj Kolte" userId="b445790d32d22e16" providerId="LiveId" clId="{007F67C4-56CC-4810-A273-69DC4E093899}" dt="2025-07-04T12:18:18.885" v="19" actId="20577"/>
          <ac:spMkLst>
            <pc:docMk/>
            <pc:sldMk cId="2986345859" sldId="256"/>
            <ac:spMk id="2" creationId="{30567AB7-7B48-2187-16A3-93272951A080}"/>
          </ac:spMkLst>
        </pc:spChg>
        <pc:spChg chg="mod">
          <ac:chgData name="Ruturaj Kolte" userId="b445790d32d22e16" providerId="LiveId" clId="{007F67C4-56CC-4810-A273-69DC4E093899}" dt="2025-07-04T12:18:49.564" v="34" actId="113"/>
          <ac:spMkLst>
            <pc:docMk/>
            <pc:sldMk cId="2986345859" sldId="256"/>
            <ac:spMk id="3" creationId="{51A002C0-9411-596B-B94F-75DB21FB02FD}"/>
          </ac:spMkLst>
        </pc:spChg>
      </pc:sldChg>
      <pc:sldChg chg="modSp mod">
        <pc:chgData name="Ruturaj Kolte" userId="b445790d32d22e16" providerId="LiveId" clId="{007F67C4-56CC-4810-A273-69DC4E093899}" dt="2025-07-05T08:00:35.249" v="457" actId="20577"/>
        <pc:sldMkLst>
          <pc:docMk/>
          <pc:sldMk cId="3827110571" sldId="257"/>
        </pc:sldMkLst>
        <pc:spChg chg="mod">
          <ac:chgData name="Ruturaj Kolte" userId="b445790d32d22e16" providerId="LiveId" clId="{007F67C4-56CC-4810-A273-69DC4E093899}" dt="2025-07-05T08:00:35.249" v="457" actId="20577"/>
          <ac:spMkLst>
            <pc:docMk/>
            <pc:sldMk cId="3827110571" sldId="257"/>
            <ac:spMk id="3" creationId="{C7E3296C-FCCA-C1CF-5E53-B55EE667ACAD}"/>
          </ac:spMkLst>
        </pc:spChg>
      </pc:sldChg>
      <pc:sldChg chg="modSp mod">
        <pc:chgData name="Ruturaj Kolte" userId="b445790d32d22e16" providerId="LiveId" clId="{007F67C4-56CC-4810-A273-69DC4E093899}" dt="2025-07-05T08:03:25.349" v="836" actId="313"/>
        <pc:sldMkLst>
          <pc:docMk/>
          <pc:sldMk cId="265160442" sldId="258"/>
        </pc:sldMkLst>
        <pc:spChg chg="mod">
          <ac:chgData name="Ruturaj Kolte" userId="b445790d32d22e16" providerId="LiveId" clId="{007F67C4-56CC-4810-A273-69DC4E093899}" dt="2025-07-05T08:03:25.349" v="836" actId="313"/>
          <ac:spMkLst>
            <pc:docMk/>
            <pc:sldMk cId="265160442" sldId="258"/>
            <ac:spMk id="3" creationId="{4DD399FE-B388-5BA4-12FF-410284E3FA44}"/>
          </ac:spMkLst>
        </pc:spChg>
      </pc:sldChg>
      <pc:sldChg chg="modSp mod">
        <pc:chgData name="Ruturaj Kolte" userId="b445790d32d22e16" providerId="LiveId" clId="{007F67C4-56CC-4810-A273-69DC4E093899}" dt="2025-07-05T08:06:30.227" v="1168" actId="20577"/>
        <pc:sldMkLst>
          <pc:docMk/>
          <pc:sldMk cId="382296544" sldId="259"/>
        </pc:sldMkLst>
        <pc:spChg chg="mod">
          <ac:chgData name="Ruturaj Kolte" userId="b445790d32d22e16" providerId="LiveId" clId="{007F67C4-56CC-4810-A273-69DC4E093899}" dt="2025-07-05T08:06:30.227" v="1168" actId="20577"/>
          <ac:spMkLst>
            <pc:docMk/>
            <pc:sldMk cId="382296544" sldId="259"/>
            <ac:spMk id="3" creationId="{DF673BD6-6FCD-89C4-0CEA-BCFD116B7124}"/>
          </ac:spMkLst>
        </pc:spChg>
      </pc:sldChg>
      <pc:sldChg chg="addSp modSp mod">
        <pc:chgData name="Ruturaj Kolte" userId="b445790d32d22e16" providerId="LiveId" clId="{007F67C4-56CC-4810-A273-69DC4E093899}" dt="2025-07-05T08:11:27.955" v="1454" actId="108"/>
        <pc:sldMkLst>
          <pc:docMk/>
          <pc:sldMk cId="4183339329" sldId="260"/>
        </pc:sldMkLst>
        <pc:spChg chg="mod">
          <ac:chgData name="Ruturaj Kolte" userId="b445790d32d22e16" providerId="LiveId" clId="{007F67C4-56CC-4810-A273-69DC4E093899}" dt="2025-07-05T08:11:27.955" v="1454" actId="108"/>
          <ac:spMkLst>
            <pc:docMk/>
            <pc:sldMk cId="4183339329" sldId="260"/>
            <ac:spMk id="3" creationId="{BEF9493A-2B6C-62F0-1DD4-3D04836B6CFE}"/>
          </ac:spMkLst>
        </pc:spChg>
        <pc:spChg chg="add">
          <ac:chgData name="Ruturaj Kolte" userId="b445790d32d22e16" providerId="LiveId" clId="{007F67C4-56CC-4810-A273-69DC4E093899}" dt="2025-07-05T08:10:21.521" v="1436"/>
          <ac:spMkLst>
            <pc:docMk/>
            <pc:sldMk cId="4183339329" sldId="260"/>
            <ac:spMk id="4" creationId="{1697E94A-A16A-C522-89B5-DDD31EFDB6F2}"/>
          </ac:spMkLst>
        </pc:spChg>
        <pc:spChg chg="add">
          <ac:chgData name="Ruturaj Kolte" userId="b445790d32d22e16" providerId="LiveId" clId="{007F67C4-56CC-4810-A273-69DC4E093899}" dt="2025-07-05T08:10:26.592" v="1439"/>
          <ac:spMkLst>
            <pc:docMk/>
            <pc:sldMk cId="4183339329" sldId="260"/>
            <ac:spMk id="5" creationId="{412F078C-C32C-CB82-61FF-67D1A315A875}"/>
          </ac:spMkLst>
        </pc:spChg>
      </pc:sldChg>
      <pc:sldChg chg="modSp mod">
        <pc:chgData name="Ruturaj Kolte" userId="b445790d32d22e16" providerId="LiveId" clId="{007F67C4-56CC-4810-A273-69DC4E093899}" dt="2025-07-05T08:13:43.512" v="1509" actId="20577"/>
        <pc:sldMkLst>
          <pc:docMk/>
          <pc:sldMk cId="3838473054" sldId="261"/>
        </pc:sldMkLst>
        <pc:spChg chg="mod">
          <ac:chgData name="Ruturaj Kolte" userId="b445790d32d22e16" providerId="LiveId" clId="{007F67C4-56CC-4810-A273-69DC4E093899}" dt="2025-07-05T08:13:43.512" v="1509" actId="20577"/>
          <ac:spMkLst>
            <pc:docMk/>
            <pc:sldMk cId="3838473054" sldId="261"/>
            <ac:spMk id="3" creationId="{69BC6F3E-E65D-2563-13B2-859236C6131A}"/>
          </ac:spMkLst>
        </pc:spChg>
      </pc:sldChg>
      <pc:sldChg chg="modSp mod">
        <pc:chgData name="Ruturaj Kolte" userId="b445790d32d22e16" providerId="LiveId" clId="{007F67C4-56CC-4810-A273-69DC4E093899}" dt="2025-07-05T08:15:16.074" v="1539" actId="108"/>
        <pc:sldMkLst>
          <pc:docMk/>
          <pc:sldMk cId="3414085004" sldId="262"/>
        </pc:sldMkLst>
        <pc:spChg chg="mod">
          <ac:chgData name="Ruturaj Kolte" userId="b445790d32d22e16" providerId="LiveId" clId="{007F67C4-56CC-4810-A273-69DC4E093899}" dt="2025-07-05T08:15:16.074" v="1539" actId="108"/>
          <ac:spMkLst>
            <pc:docMk/>
            <pc:sldMk cId="3414085004" sldId="262"/>
            <ac:spMk id="3" creationId="{20D5EFBB-FE2F-A7DB-E170-0633468D4BA7}"/>
          </ac:spMkLst>
        </pc:spChg>
      </pc:sldChg>
      <pc:sldChg chg="addSp modSp mod">
        <pc:chgData name="Ruturaj Kolte" userId="b445790d32d22e16" providerId="LiveId" clId="{007F67C4-56CC-4810-A273-69DC4E093899}" dt="2025-07-05T08:36:35.316" v="2076" actId="255"/>
        <pc:sldMkLst>
          <pc:docMk/>
          <pc:sldMk cId="34331591" sldId="264"/>
        </pc:sldMkLst>
        <pc:spChg chg="mod">
          <ac:chgData name="Ruturaj Kolte" userId="b445790d32d22e16" providerId="LiveId" clId="{007F67C4-56CC-4810-A273-69DC4E093899}" dt="2025-07-05T08:15:34.670" v="1553" actId="20577"/>
          <ac:spMkLst>
            <pc:docMk/>
            <pc:sldMk cId="34331591" sldId="264"/>
            <ac:spMk id="2" creationId="{12A58FDE-8EED-C509-9D82-A2296337117D}"/>
          </ac:spMkLst>
        </pc:spChg>
        <pc:spChg chg="mod">
          <ac:chgData name="Ruturaj Kolte" userId="b445790d32d22e16" providerId="LiveId" clId="{007F67C4-56CC-4810-A273-69DC4E093899}" dt="2025-07-05T08:36:35.316" v="2076" actId="255"/>
          <ac:spMkLst>
            <pc:docMk/>
            <pc:sldMk cId="34331591" sldId="264"/>
            <ac:spMk id="3" creationId="{9A373859-179D-0EF4-7AB4-56D572975DD7}"/>
          </ac:spMkLst>
        </pc:spChg>
        <pc:spChg chg="add">
          <ac:chgData name="Ruturaj Kolte" userId="b445790d32d22e16" providerId="LiveId" clId="{007F67C4-56CC-4810-A273-69DC4E093899}" dt="2025-07-05T08:29:13.885" v="1650"/>
          <ac:spMkLst>
            <pc:docMk/>
            <pc:sldMk cId="34331591" sldId="264"/>
            <ac:spMk id="4" creationId="{44F30120-B42A-6B1B-D78E-5489F58791E1}"/>
          </ac:spMkLst>
        </pc:spChg>
        <pc:spChg chg="add">
          <ac:chgData name="Ruturaj Kolte" userId="b445790d32d22e16" providerId="LiveId" clId="{007F67C4-56CC-4810-A273-69DC4E093899}" dt="2025-07-05T08:29:22.257" v="1652"/>
          <ac:spMkLst>
            <pc:docMk/>
            <pc:sldMk cId="34331591" sldId="264"/>
            <ac:spMk id="5" creationId="{7B6DDDCD-2FD4-7D58-08B0-CD3A2DB1AEE7}"/>
          </ac:spMkLst>
        </pc:spChg>
      </pc:sldChg>
      <pc:sldChg chg="modSp mod">
        <pc:chgData name="Ruturaj Kolte" userId="b445790d32d22e16" providerId="LiveId" clId="{007F67C4-56CC-4810-A273-69DC4E093899}" dt="2025-07-05T08:38:05.383" v="2108" actId="20577"/>
        <pc:sldMkLst>
          <pc:docMk/>
          <pc:sldMk cId="651531930" sldId="265"/>
        </pc:sldMkLst>
        <pc:spChg chg="mod">
          <ac:chgData name="Ruturaj Kolte" userId="b445790d32d22e16" providerId="LiveId" clId="{007F67C4-56CC-4810-A273-69DC4E093899}" dt="2025-07-05T08:38:05.383" v="2108" actId="20577"/>
          <ac:spMkLst>
            <pc:docMk/>
            <pc:sldMk cId="651531930" sldId="265"/>
            <ac:spMk id="3" creationId="{989358F5-6E04-71B3-2885-4DCC69FBAED2}"/>
          </ac:spMkLst>
        </pc:spChg>
      </pc:sldChg>
      <pc:sldChg chg="modSp mod">
        <pc:chgData name="Ruturaj Kolte" userId="b445790d32d22e16" providerId="LiveId" clId="{007F67C4-56CC-4810-A273-69DC4E093899}" dt="2025-07-05T08:22:46.988" v="1595" actId="27636"/>
        <pc:sldMkLst>
          <pc:docMk/>
          <pc:sldMk cId="462507580" sldId="266"/>
        </pc:sldMkLst>
        <pc:spChg chg="mod">
          <ac:chgData name="Ruturaj Kolte" userId="b445790d32d22e16" providerId="LiveId" clId="{007F67C4-56CC-4810-A273-69DC4E093899}" dt="2025-07-05T08:22:46.988" v="1595" actId="27636"/>
          <ac:spMkLst>
            <pc:docMk/>
            <pc:sldMk cId="462507580" sldId="266"/>
            <ac:spMk id="3" creationId="{236EDD10-D021-B425-0F8A-F7ADCDDF1609}"/>
          </ac:spMkLst>
        </pc:spChg>
      </pc:sldChg>
      <pc:sldChg chg="modSp mod">
        <pc:chgData name="Ruturaj Kolte" userId="b445790d32d22e16" providerId="LiveId" clId="{007F67C4-56CC-4810-A273-69DC4E093899}" dt="2025-07-05T08:39:02.590" v="2130" actId="20577"/>
        <pc:sldMkLst>
          <pc:docMk/>
          <pc:sldMk cId="1851669486" sldId="267"/>
        </pc:sldMkLst>
        <pc:spChg chg="mod">
          <ac:chgData name="Ruturaj Kolte" userId="b445790d32d22e16" providerId="LiveId" clId="{007F67C4-56CC-4810-A273-69DC4E093899}" dt="2025-07-05T08:39:02.590" v="2130" actId="20577"/>
          <ac:spMkLst>
            <pc:docMk/>
            <pc:sldMk cId="1851669486" sldId="267"/>
            <ac:spMk id="3" creationId="{EF5E4ACB-237E-EBCD-2907-A284625C2A79}"/>
          </ac:spMkLst>
        </pc:spChg>
      </pc:sldChg>
      <pc:sldChg chg="addSp modSp mod">
        <pc:chgData name="Ruturaj Kolte" userId="b445790d32d22e16" providerId="LiveId" clId="{007F67C4-56CC-4810-A273-69DC4E093899}" dt="2025-07-05T08:37:35.864" v="2085" actId="6549"/>
        <pc:sldMkLst>
          <pc:docMk/>
          <pc:sldMk cId="3459421234" sldId="268"/>
        </pc:sldMkLst>
        <pc:spChg chg="mod">
          <ac:chgData name="Ruturaj Kolte" userId="b445790d32d22e16" providerId="LiveId" clId="{007F67C4-56CC-4810-A273-69DC4E093899}" dt="2025-07-05T08:23:14.752" v="1600" actId="20577"/>
          <ac:spMkLst>
            <pc:docMk/>
            <pc:sldMk cId="3459421234" sldId="268"/>
            <ac:spMk id="2" creationId="{B76EBB2A-2F5B-9A99-E5F6-AD299E11035F}"/>
          </ac:spMkLst>
        </pc:spChg>
        <pc:spChg chg="mod">
          <ac:chgData name="Ruturaj Kolte" userId="b445790d32d22e16" providerId="LiveId" clId="{007F67C4-56CC-4810-A273-69DC4E093899}" dt="2025-07-05T08:37:35.864" v="2085" actId="6549"/>
          <ac:spMkLst>
            <pc:docMk/>
            <pc:sldMk cId="3459421234" sldId="268"/>
            <ac:spMk id="3" creationId="{80265E70-14F4-1C19-E3BC-739ADF6B2DC9}"/>
          </ac:spMkLst>
        </pc:spChg>
        <pc:spChg chg="add">
          <ac:chgData name="Ruturaj Kolte" userId="b445790d32d22e16" providerId="LiveId" clId="{007F67C4-56CC-4810-A273-69DC4E093899}" dt="2025-07-05T08:34:41.515" v="2052"/>
          <ac:spMkLst>
            <pc:docMk/>
            <pc:sldMk cId="3459421234" sldId="268"/>
            <ac:spMk id="4" creationId="{01F9FB9D-2389-B286-4FDA-0F39B94F1B3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307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6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4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77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6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02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8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4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4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A9DB663-0EA9-4893-B981-111D8E4DF26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3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1A002C0-9411-596B-B94F-75DB21FB0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2729" y="5499895"/>
            <a:ext cx="9638443" cy="48463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400" b="1" dirty="0"/>
              <a:t>Prepared By: Roopshree S.</a:t>
            </a:r>
          </a:p>
          <a:p>
            <a:pPr>
              <a:lnSpc>
                <a:spcPct val="90000"/>
              </a:lnSpc>
            </a:pPr>
            <a:r>
              <a:rPr lang="en-US" sz="1400" b="1" dirty="0"/>
              <a:t>Date:  04 July 2025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567AB7-7B48-2187-16A3-93272951A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5000" dirty="0"/>
              <a:t>GLOBAL TIS</a:t>
            </a:r>
          </a:p>
        </p:txBody>
      </p:sp>
    </p:spTree>
    <p:extLst>
      <p:ext uri="{BB962C8B-B14F-4D97-AF65-F5344CB8AC3E}">
        <p14:creationId xmlns:p14="http://schemas.microsoft.com/office/powerpoint/2010/main" val="2986345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7A41E5-D8FD-E30C-1C28-76AB68B76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358F5-6E04-71B3-2885-4DCC69FBAED2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816899" y="1989372"/>
            <a:ext cx="8779512" cy="287925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People – </a:t>
            </a:r>
          </a:p>
          <a:p>
            <a:pPr marL="0" indent="0">
              <a:buNone/>
            </a:pPr>
            <a:r>
              <a:rPr lang="en-US" dirty="0">
                <a:solidFill>
                  <a:srgbClr val="404040"/>
                </a:solidFill>
              </a:rPr>
              <a:t>     Architect - Antu Singh</a:t>
            </a:r>
          </a:p>
          <a:p>
            <a:pPr marL="0" indent="0">
              <a:buNone/>
            </a:pPr>
            <a:r>
              <a:rPr lang="en-US" dirty="0">
                <a:solidFill>
                  <a:srgbClr val="404040"/>
                </a:solidFill>
              </a:rPr>
              <a:t>    Project Manager – Ashuthosh Bhatt</a:t>
            </a:r>
          </a:p>
          <a:p>
            <a:pPr marL="0" indent="0">
              <a:buNone/>
            </a:pPr>
            <a:r>
              <a:rPr lang="en-US" dirty="0">
                <a:solidFill>
                  <a:srgbClr val="404040"/>
                </a:solidFill>
              </a:rPr>
              <a:t>    Developer - Jitendra Navghire, Kavita Kamble, Bhausaheb Kasal, Piyu Sharma</a:t>
            </a:r>
          </a:p>
          <a:p>
            <a:pPr marL="0" indent="0">
              <a:buNone/>
            </a:pPr>
            <a:r>
              <a:rPr lang="en-US" dirty="0">
                <a:solidFill>
                  <a:srgbClr val="404040"/>
                </a:solidFill>
              </a:rPr>
              <a:t>    Tester - Sanskar Nema, Pravin Kote, Neha Shinde, Anand Joshi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Timeframe – 6 months</a:t>
            </a:r>
          </a:p>
          <a:p>
            <a:r>
              <a:rPr lang="en-US" dirty="0">
                <a:solidFill>
                  <a:srgbClr val="404040"/>
                </a:solidFill>
              </a:rPr>
              <a:t>Budget – </a:t>
            </a:r>
            <a:r>
              <a:rPr lang="en-GB" dirty="0">
                <a:solidFill>
                  <a:srgbClr val="404040"/>
                </a:solidFill>
              </a:rPr>
              <a:t>Rs. 25,00,000 (including software, training, support)</a:t>
            </a: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31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B1F5A8-5A21-F9A9-A0BE-4821D767F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Risk &amp;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EDD10-D021-B425-0F8A-F7ADCDDF1609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062" y="1765005"/>
            <a:ext cx="8779512" cy="3405513"/>
          </a:xfrm>
        </p:spPr>
        <p:txBody>
          <a:bodyPr>
            <a:normAutofit/>
          </a:bodyPr>
          <a:lstStyle/>
          <a:p>
            <a:r>
              <a:rPr lang="en-GB" dirty="0"/>
              <a:t>Resistance to change from field staff used to legacy systems.</a:t>
            </a:r>
          </a:p>
          <a:p>
            <a:r>
              <a:rPr lang="en-GB" dirty="0"/>
              <a:t>Integration challenges with legacy monitoring tools or ATM firmware.</a:t>
            </a:r>
          </a:p>
          <a:p>
            <a:r>
              <a:rPr lang="en-GB" dirty="0"/>
              <a:t>Budget constraints or vendor availability during rollout.</a:t>
            </a:r>
          </a:p>
          <a:p>
            <a:r>
              <a:rPr lang="en-GB" dirty="0"/>
              <a:t>Hardware upgrades required for older ATMs to support monitoring tools.</a:t>
            </a:r>
          </a:p>
          <a:p>
            <a:r>
              <a:rPr lang="en-GB" dirty="0"/>
              <a:t>Downtime risk during transition if not managed phase-wise.</a:t>
            </a:r>
          </a:p>
          <a:p>
            <a:r>
              <a:rPr lang="en-GB" b="1" dirty="0"/>
              <a:t>Dependencies:</a:t>
            </a:r>
            <a:endParaRPr lang="en-GB" dirty="0"/>
          </a:p>
          <a:p>
            <a:r>
              <a:rPr lang="en-GB" dirty="0"/>
              <a:t>Cooperation from ATM hardware vendors, telecom providers, and internal IT.</a:t>
            </a:r>
          </a:p>
          <a:p>
            <a:r>
              <a:rPr lang="en-GB" dirty="0"/>
              <a:t>Timely stakeholder approvals during each waterfall phase.</a:t>
            </a:r>
          </a:p>
          <a:p>
            <a:pPr marL="514350" indent="-285750"/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07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79D2B-3961-ED00-4863-450FE587D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GB" dirty="0"/>
              <a:t>To Be Completed by Appropriate Manager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E4ACB-237E-EBCD-2907-A284625C2A79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dirty="0">
                <a:solidFill>
                  <a:srgbClr val="404040"/>
                </a:solidFill>
              </a:rPr>
              <a:t>Project Sponsor – </a:t>
            </a:r>
            <a:r>
              <a:rPr lang="en-US">
                <a:solidFill>
                  <a:srgbClr val="404040"/>
                </a:solidFill>
              </a:rPr>
              <a:t>Webster Britney</a:t>
            </a:r>
            <a:endParaRPr lang="en-US" dirty="0">
              <a:solidFill>
                <a:srgbClr val="404040"/>
              </a:solidFill>
            </a:endParaRPr>
          </a:p>
          <a:p>
            <a:pPr indent="0">
              <a:buNone/>
            </a:pPr>
            <a:r>
              <a:rPr lang="en-US" dirty="0">
                <a:solidFill>
                  <a:srgbClr val="404040"/>
                </a:solidFill>
              </a:rPr>
              <a:t>Project Manager – Biren Shah</a:t>
            </a:r>
          </a:p>
        </p:txBody>
      </p:sp>
    </p:spTree>
    <p:extLst>
      <p:ext uri="{BB962C8B-B14F-4D97-AF65-F5344CB8AC3E}">
        <p14:creationId xmlns:p14="http://schemas.microsoft.com/office/powerpoint/2010/main" val="185166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FD472-8DD3-40BA-27B6-65D941819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3296C-FCCA-C1CF-5E53-B55EE667ACAD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Global TIS manages ATM deployment and maintenance services for multiple regions.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Increasing ATM usage requires robust backend system to ensure performance and availability.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ATM network includes urban, semi-urban and rural locations with varying infrastructure capabilities.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Stakeholders include internal IT, external vendors, banks, field engineer and compliance bodies.</a:t>
            </a:r>
          </a:p>
        </p:txBody>
      </p:sp>
    </p:spTree>
    <p:extLst>
      <p:ext uri="{BB962C8B-B14F-4D97-AF65-F5344CB8AC3E}">
        <p14:creationId xmlns:p14="http://schemas.microsoft.com/office/powerpoint/2010/main" val="382711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D7F77E-D817-0E95-F27A-01A76691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399FE-B388-5BA4-12FF-410284E3FA44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High ATM downtime due to delayed fault detection and manual ticket logging.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Inconsistent maintenance schedules and poor field service coordination.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Lack of centralized tracking for installation progress, SLA compliance and lifecycle status.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Difficulty in reporting performance metrics for ATM across regions.</a:t>
            </a:r>
          </a:p>
        </p:txBody>
      </p:sp>
    </p:spTree>
    <p:extLst>
      <p:ext uri="{BB962C8B-B14F-4D97-AF65-F5344CB8AC3E}">
        <p14:creationId xmlns:p14="http://schemas.microsoft.com/office/powerpoint/2010/main" val="265160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021D61-AB4D-D76C-0B38-E99F552BD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73BD6-6FCD-89C4-0CEA-BCFD116B7124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Implement centralized ATM lifecycle management from installation to decommissioning.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Introduce real-time monitoring tools with automated alerts and ticket generation.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Standardize vendor workflows and integrate SLA dashboard for transparency.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Improve operational efficiency, reduce manual overhead and increase ATM uptime.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6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ECAE17-C042-BF59-8CA4-AC91F56FA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9493A-2B6C-62F0-1DD4-3D04836B6CFE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244" y="1777298"/>
            <a:ext cx="8779512" cy="35060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404040"/>
                </a:solidFill>
              </a:rPr>
              <a:t>The purpose of this project is to analyse, design and implement a centralized ATM Service Management System that will:</a:t>
            </a:r>
          </a:p>
          <a:p>
            <a:r>
              <a:rPr lang="en-GB" dirty="0">
                <a:solidFill>
                  <a:srgbClr val="404040"/>
                </a:solidFill>
              </a:rPr>
              <a:t>Digitize and streamline the end-to-end lifecycle of ATM from installation, activation, and cash loading to maintenance, replacement and audit tracking.</a:t>
            </a:r>
          </a:p>
          <a:p>
            <a:r>
              <a:rPr lang="en-GB" dirty="0">
                <a:solidFill>
                  <a:srgbClr val="404040"/>
                </a:solidFill>
              </a:rPr>
              <a:t>Integrate fault monitoring tools to enable predictive maintenance and reduce service lag.</a:t>
            </a:r>
          </a:p>
          <a:p>
            <a:r>
              <a:rPr lang="en-GB" dirty="0">
                <a:solidFill>
                  <a:srgbClr val="404040"/>
                </a:solidFill>
              </a:rPr>
              <a:t>Improve coordination among field staff, vendors, and internal IT by creating a unified service request and tracking system.</a:t>
            </a:r>
          </a:p>
          <a:p>
            <a:r>
              <a:rPr lang="en-GB" dirty="0">
                <a:solidFill>
                  <a:srgbClr val="404040"/>
                </a:solidFill>
              </a:rPr>
              <a:t>Ensure adherence to uptime SLAs, regulatory compliance, and customer service expectations across the ATM fleet.</a:t>
            </a:r>
          </a:p>
        </p:txBody>
      </p:sp>
    </p:spTree>
    <p:extLst>
      <p:ext uri="{BB962C8B-B14F-4D97-AF65-F5344CB8AC3E}">
        <p14:creationId xmlns:p14="http://schemas.microsoft.com/office/powerpoint/2010/main" val="4183339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AEF770-175B-93FB-1BD4-762DF7B1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C6F3E-E65D-2563-13B2-859236C6131A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244" y="1738971"/>
            <a:ext cx="8779512" cy="3766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404040"/>
                </a:solidFill>
              </a:rPr>
              <a:t>The key objectives of this project are to:</a:t>
            </a:r>
          </a:p>
          <a:p>
            <a:r>
              <a:rPr lang="en-GB" dirty="0">
                <a:solidFill>
                  <a:srgbClr val="404040"/>
                </a:solidFill>
              </a:rPr>
              <a:t>Streamline ATM installation, activation, and configuration processes.</a:t>
            </a:r>
          </a:p>
          <a:p>
            <a:r>
              <a:rPr lang="en-GB" dirty="0">
                <a:solidFill>
                  <a:srgbClr val="404040"/>
                </a:solidFill>
              </a:rPr>
              <a:t>Ensure proactive and predictive maintenance capabilities.</a:t>
            </a:r>
          </a:p>
          <a:p>
            <a:r>
              <a:rPr lang="en-GB" dirty="0">
                <a:solidFill>
                  <a:srgbClr val="404040"/>
                </a:solidFill>
              </a:rPr>
              <a:t> Enhance fault detection, alerting, and resolution workflows.</a:t>
            </a:r>
          </a:p>
          <a:p>
            <a:r>
              <a:rPr lang="en-GB" dirty="0">
                <a:solidFill>
                  <a:srgbClr val="404040"/>
                </a:solidFill>
              </a:rPr>
              <a:t>Integrate real-time monitoring tools for availability and performance.</a:t>
            </a:r>
          </a:p>
          <a:p>
            <a:r>
              <a:rPr lang="en-GB" dirty="0">
                <a:solidFill>
                  <a:srgbClr val="404040"/>
                </a:solidFill>
              </a:rPr>
              <a:t>Maintain regulatory and security compliance across the ATM fleet.</a:t>
            </a:r>
          </a:p>
        </p:txBody>
      </p:sp>
    </p:spTree>
    <p:extLst>
      <p:ext uri="{BB962C8B-B14F-4D97-AF65-F5344CB8AC3E}">
        <p14:creationId xmlns:p14="http://schemas.microsoft.com/office/powerpoint/2010/main" val="383847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F2AE7B-B760-FCBA-6614-0C399F26F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5EFBB-FE2F-A7DB-E170-0633468D4BA7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244" y="1993550"/>
            <a:ext cx="8779512" cy="3120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The project's success will be measured through:</a:t>
            </a:r>
          </a:p>
          <a:p>
            <a:r>
              <a:rPr lang="en-GB" dirty="0"/>
              <a:t>Improve ATM uptime by 20% through real-time monitoring and faster issue resolution.</a:t>
            </a:r>
          </a:p>
          <a:p>
            <a:r>
              <a:rPr lang="en-GB" dirty="0"/>
              <a:t>Reduce service request response time to &lt;4 hours on average.</a:t>
            </a:r>
          </a:p>
          <a:p>
            <a:r>
              <a:rPr lang="en-GB" dirty="0"/>
              <a:t>Enable data-driven decision making for upgrades and replacements.</a:t>
            </a:r>
          </a:p>
          <a:p>
            <a:r>
              <a:rPr lang="en-GB" dirty="0"/>
              <a:t>Ensure secure, compliant deployment and maintenance practices.</a:t>
            </a:r>
          </a:p>
          <a:p>
            <a:r>
              <a:rPr lang="en-GB" dirty="0"/>
              <a:t>Improve transparency and traceability of ATM service operations.</a:t>
            </a:r>
          </a:p>
        </p:txBody>
      </p:sp>
    </p:spTree>
    <p:extLst>
      <p:ext uri="{BB962C8B-B14F-4D97-AF65-F5344CB8AC3E}">
        <p14:creationId xmlns:p14="http://schemas.microsoft.com/office/powerpoint/2010/main" val="3414085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58FDE-8EED-C509-9D82-A22963371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Agile model-method &amp;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73859-179D-0EF4-7AB4-56D572975DD7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706062" y="1656138"/>
            <a:ext cx="8779512" cy="39537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+mj-lt"/>
              </a:rPr>
              <a:t> </a:t>
            </a:r>
            <a:r>
              <a:rPr lang="en-US" sz="1700" b="1" dirty="0">
                <a:latin typeface="+mj-lt"/>
              </a:rPr>
              <a:t>Initiation &amp; Planning</a:t>
            </a:r>
            <a:r>
              <a:rPr lang="en-US" sz="1600" b="1" dirty="0">
                <a:latin typeface="+mj-lt"/>
              </a:rPr>
              <a:t>:</a:t>
            </a:r>
            <a:endParaRPr lang="en-US" altLang="en-US" sz="1600" b="1" dirty="0">
              <a:latin typeface="+mj-lt"/>
            </a:endParaRPr>
          </a:p>
          <a:p>
            <a:r>
              <a:rPr lang="en-US" dirty="0"/>
              <a:t>Identify</a:t>
            </a:r>
            <a:r>
              <a:rPr lang="en-GB" dirty="0"/>
              <a:t> product owner, Scrum master, and core team.</a:t>
            </a:r>
            <a:endParaRPr lang="en-US" dirty="0"/>
          </a:p>
          <a:p>
            <a:r>
              <a:rPr lang="en-GB" dirty="0"/>
              <a:t>Create high-level product backlog (installation, maintenance, monitoring, etc.).</a:t>
            </a:r>
          </a:p>
          <a:p>
            <a:r>
              <a:rPr lang="en-GB" dirty="0"/>
              <a:t>Define success metrics and tools (e.g., Jira, Confluence).</a:t>
            </a:r>
            <a:endParaRPr lang="en-US" altLang="en-US" dirty="0"/>
          </a:p>
          <a:p>
            <a:pPr marL="0" indent="0">
              <a:buNone/>
            </a:pPr>
            <a:r>
              <a:rPr lang="en-GB" sz="1700" b="1" dirty="0">
                <a:latin typeface="+mj-lt"/>
              </a:rPr>
              <a:t>Sprint Cycles (2 weeks each)</a:t>
            </a:r>
            <a:r>
              <a:rPr lang="en-US" altLang="en-US" sz="1700" b="1" dirty="0">
                <a:latin typeface="+mj-lt"/>
              </a:rPr>
              <a:t>: </a:t>
            </a:r>
          </a:p>
          <a:p>
            <a:r>
              <a:rPr lang="en-US" dirty="0"/>
              <a:t>Sprint 0: Setup environments, refine backlog, define epics/stories.</a:t>
            </a:r>
          </a:p>
          <a:p>
            <a:r>
              <a:rPr lang="en-GB" dirty="0"/>
              <a:t>Sprint Planning: Prioritize stories for each sprint.</a:t>
            </a:r>
          </a:p>
          <a:p>
            <a:r>
              <a:rPr lang="en-GB" dirty="0"/>
              <a:t>Daily Stand-ups: Monitor progress, resolve blockers.</a:t>
            </a:r>
          </a:p>
          <a:p>
            <a:r>
              <a:rPr lang="en-GB" dirty="0"/>
              <a:t>Sprint Reviews: Demo working features (e.g., ATM fault alerting module).</a:t>
            </a:r>
          </a:p>
          <a:p>
            <a:r>
              <a:rPr lang="en-GB" dirty="0"/>
              <a:t>Sprint Retrospectives: Identify improvements for next sprint.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33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6EBB2A-2F5B-9A99-E5F6-AD299E110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Agile model-method &amp;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65E70-14F4-1C19-E3BC-739ADF6B2DC9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706244" y="1843590"/>
            <a:ext cx="8779512" cy="354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b="1" dirty="0">
                <a:latin typeface="+mj-lt"/>
              </a:rPr>
              <a:t> Continuous Integration &amp; Delivery</a:t>
            </a:r>
            <a:r>
              <a:rPr lang="en-US" sz="1600" b="1" dirty="0"/>
              <a:t>:</a:t>
            </a:r>
            <a:endParaRPr lang="en-US" altLang="en-US" sz="1600" b="1" dirty="0"/>
          </a:p>
          <a:p>
            <a:r>
              <a:rPr lang="en-GB" dirty="0"/>
              <a:t>Integrate modules regularly (installation tracking, SLA dashboard, etc.).</a:t>
            </a:r>
          </a:p>
          <a:p>
            <a:r>
              <a:rPr lang="en-GB" dirty="0"/>
              <a:t>Regular releases with minimal disruption to existing ATM operation.</a:t>
            </a:r>
          </a:p>
          <a:p>
            <a:pPr marL="0" indent="0">
              <a:buNone/>
            </a:pPr>
            <a:r>
              <a:rPr lang="en-US" sz="1700" b="1" dirty="0">
                <a:latin typeface="+mj-lt"/>
              </a:rPr>
              <a:t>User Feedback &amp; Incremental Deployment</a:t>
            </a:r>
            <a:r>
              <a:rPr lang="en-US" altLang="en-US" sz="1700" b="1" dirty="0">
                <a:latin typeface="+mj-lt"/>
              </a:rPr>
              <a:t>: </a:t>
            </a:r>
          </a:p>
          <a:p>
            <a:r>
              <a:rPr lang="en-GB" dirty="0"/>
              <a:t>Engage field engineers, vendors, and ATM operators early.</a:t>
            </a:r>
          </a:p>
          <a:p>
            <a:r>
              <a:rPr lang="en-GB" dirty="0"/>
              <a:t>Roll out features region-wise or by ATM clusters.</a:t>
            </a:r>
          </a:p>
          <a:p>
            <a:pPr marL="0" indent="0">
              <a:buNone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2123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167</TotalTime>
  <Words>700</Words>
  <Application>Microsoft Office PowerPoint</Application>
  <PresentationFormat>Widescreen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Parcel</vt:lpstr>
      <vt:lpstr>GLOBAL TIS</vt:lpstr>
      <vt:lpstr>Situation</vt:lpstr>
      <vt:lpstr>Problem</vt:lpstr>
      <vt:lpstr>opportunity</vt:lpstr>
      <vt:lpstr>Purpose statement</vt:lpstr>
      <vt:lpstr>Project objectives</vt:lpstr>
      <vt:lpstr>Success criteria</vt:lpstr>
      <vt:lpstr>Agile model-method &amp; approach</vt:lpstr>
      <vt:lpstr>Agile model-method &amp; approach</vt:lpstr>
      <vt:lpstr>resources</vt:lpstr>
      <vt:lpstr>Risk &amp; Dependencies</vt:lpstr>
      <vt:lpstr>To Be 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Ruturaj Kolte</dc:creator>
  <cp:lastModifiedBy>Ruturaj Kolte</cp:lastModifiedBy>
  <cp:revision>2</cp:revision>
  <dcterms:created xsi:type="dcterms:W3CDTF">2025-06-27T04:24:44Z</dcterms:created>
  <dcterms:modified xsi:type="dcterms:W3CDTF">2025-07-05T08:39:04Z</dcterms:modified>
</cp:coreProperties>
</file>