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10" d="100"/>
          <a:sy n="110" d="100"/>
        </p:scale>
        <p:origin x="423" y="-57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68B37F-7312-40D4-821E-BA30F806469E}" type="datetimeFigureOut">
              <a:rPr lang="en-IN" smtClean="0"/>
              <a:t>17-11-2025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35F561-25E8-4E43-B624-1D124C82E1C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92960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35F561-25E8-4E43-B624-1D124C82E1CA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071159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Applicant Tracking System (ATS) – Recruitment Process Automation</a:t>
            </a:r>
            <a:br>
              <a:rPr lang="en-US" dirty="0"/>
            </a:b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  <a:defRPr sz="1600"/>
            </a:pPr>
            <a:endParaRPr lang="en-IN" dirty="0"/>
          </a:p>
          <a:p>
            <a:pPr marL="0" indent="0" algn="l">
              <a:buNone/>
              <a:defRPr sz="1600"/>
            </a:pPr>
            <a:endParaRPr lang="en-IN" dirty="0"/>
          </a:p>
          <a:p>
            <a:pPr marL="0" indent="0" algn="l">
              <a:buNone/>
              <a:defRPr sz="1600"/>
            </a:pPr>
            <a:endParaRPr lang="en-IN" dirty="0"/>
          </a:p>
          <a:p>
            <a:pPr marL="0" indent="0" algn="l">
              <a:buNone/>
              <a:defRPr sz="1600"/>
            </a:pPr>
            <a:endParaRPr lang="en-IN" dirty="0"/>
          </a:p>
          <a:p>
            <a:pPr marL="0" indent="0" algn="l">
              <a:buNone/>
              <a:defRPr sz="1600"/>
            </a:pPr>
            <a:endParaRPr lang="en-IN" dirty="0"/>
          </a:p>
          <a:p>
            <a:pPr marL="0" indent="0" algn="l">
              <a:buNone/>
              <a:defRPr sz="1600"/>
            </a:pPr>
            <a:endParaRPr lang="en-IN" dirty="0"/>
          </a:p>
          <a:p>
            <a:pPr marL="0" indent="0" algn="l">
              <a:buNone/>
              <a:defRPr sz="1600"/>
            </a:pPr>
            <a:endParaRPr lang="en-US" b="1" dirty="0"/>
          </a:p>
          <a:p>
            <a:pPr marL="0" indent="0" algn="l">
              <a:buNone/>
              <a:defRPr sz="1600"/>
            </a:pPr>
            <a:endParaRPr lang="en-US" b="1" dirty="0"/>
          </a:p>
          <a:p>
            <a:pPr marL="0" indent="0" algn="l">
              <a:buNone/>
              <a:defRPr sz="1600"/>
            </a:pPr>
            <a:endParaRPr lang="en-US" b="1" dirty="0"/>
          </a:p>
          <a:p>
            <a:pPr marL="0" indent="0" algn="l">
              <a:buNone/>
              <a:defRPr sz="1600"/>
            </a:pPr>
            <a:endParaRPr lang="en-US" b="1" dirty="0"/>
          </a:p>
          <a:p>
            <a:pPr marL="0" indent="0" algn="l">
              <a:buNone/>
              <a:defRPr sz="1600"/>
            </a:pPr>
            <a:endParaRPr lang="en-US" b="1" dirty="0"/>
          </a:p>
          <a:p>
            <a:pPr marL="0" indent="0" algn="l">
              <a:buNone/>
              <a:defRPr sz="1600"/>
            </a:pPr>
            <a:r>
              <a:rPr lang="en-US" b="1" dirty="0"/>
              <a:t>Prepared By: Sourabh Pande </a:t>
            </a:r>
            <a:r>
              <a:rPr lang="en-IN" b="1" dirty="0"/>
              <a:t>                                                                             </a:t>
            </a:r>
            <a:r>
              <a:rPr lang="en-US" b="1" dirty="0"/>
              <a:t>      Date: 15/11/2025</a:t>
            </a:r>
          </a:p>
          <a:p>
            <a:pPr marL="0" indent="0" algn="l">
              <a:buNone/>
              <a:defRPr sz="1600"/>
            </a:pPr>
            <a:endParaRPr lang="en-IN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Risks and Dependencies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1600"/>
            </a:pPr>
            <a:r>
              <a:rPr dirty="0"/>
              <a:t>Current system (manual tools) used for years; users may resist change</a:t>
            </a:r>
          </a:p>
          <a:p>
            <a:pPr algn="l">
              <a:defRPr sz="1600"/>
            </a:pPr>
            <a:r>
              <a:rPr dirty="0"/>
              <a:t>Cost justification for improved usability and response time may be subjective</a:t>
            </a:r>
          </a:p>
          <a:p>
            <a:pPr algn="l">
              <a:defRPr sz="1600"/>
            </a:pPr>
            <a:r>
              <a:rPr dirty="0"/>
              <a:t>Integration with external job boards and APIs may face delays</a:t>
            </a:r>
          </a:p>
          <a:p>
            <a:pPr algn="l">
              <a:defRPr sz="1600"/>
            </a:pPr>
            <a:r>
              <a:rPr dirty="0"/>
              <a:t>Data migration could be complex and time-consuming</a:t>
            </a:r>
          </a:p>
          <a:p>
            <a:pPr algn="l">
              <a:defRPr sz="1600"/>
            </a:pPr>
            <a:r>
              <a:rPr dirty="0"/>
              <a:t>Project success depends on effective user training and post-launch support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AC32CC-7741-8F69-8CF4-F59E3749D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Executive Summary:</a:t>
            </a:r>
            <a:br>
              <a:rPr lang="en-US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21E6E8-6CC9-6BE9-ABBB-A00AD3B8CE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 sz="1600"/>
            </a:pPr>
            <a:r>
              <a:rPr lang="en-US" dirty="0"/>
              <a:t>The Applicant Tracking System (ATS) project aims to automate and streamline the recruitment process for organizations. It will replace existing manual and spreadsheet-based workflows with a centralized digital system that manages candidate applications, communications, and analytics efficiently. This project follows the Waterfall Model, ensuring each phase from requirements gathering to go-live is executed systematically, aligning with stakeholder expectations and business goals.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56282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Situation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1600"/>
            </a:pPr>
            <a:r>
              <a:rPr dirty="0"/>
              <a:t>Most recruitment teams rely on manual tools such as spreadsheets and emails to manage candidate data. </a:t>
            </a:r>
          </a:p>
          <a:p>
            <a:pPr marL="0" indent="0" algn="l">
              <a:buNone/>
              <a:defRPr sz="1600"/>
            </a:pPr>
            <a:r>
              <a:rPr lang="en-IN" dirty="0"/>
              <a:t>        </a:t>
            </a:r>
            <a:r>
              <a:rPr dirty="0"/>
              <a:t>This leads to:</a:t>
            </a:r>
          </a:p>
          <a:p>
            <a:pPr algn="l">
              <a:defRPr sz="1600"/>
            </a:pPr>
            <a:r>
              <a:rPr dirty="0"/>
              <a:t>Inefficient coordination between HR and hiring managers</a:t>
            </a:r>
          </a:p>
          <a:p>
            <a:pPr algn="l">
              <a:defRPr sz="1600"/>
            </a:pPr>
            <a:r>
              <a:rPr dirty="0"/>
              <a:t>Limited visibility into candidate status</a:t>
            </a:r>
          </a:p>
          <a:p>
            <a:pPr algn="l">
              <a:defRPr sz="1600"/>
            </a:pPr>
            <a:r>
              <a:rPr lang="en-IN" dirty="0"/>
              <a:t>D</a:t>
            </a:r>
            <a:r>
              <a:rPr dirty="0" err="1"/>
              <a:t>elays</a:t>
            </a:r>
            <a:r>
              <a:rPr dirty="0"/>
              <a:t> in follow-ups and decision-making</a:t>
            </a:r>
          </a:p>
          <a:p>
            <a:pPr algn="l">
              <a:defRPr sz="1600"/>
            </a:pPr>
            <a:r>
              <a:rPr dirty="0"/>
              <a:t>Redundant data entries and inconsistent documentation</a:t>
            </a:r>
          </a:p>
          <a:p>
            <a:pPr algn="l">
              <a:defRPr sz="1600"/>
            </a:pPr>
            <a:r>
              <a:rPr dirty="0"/>
              <a:t>The absence of an automated system reduces efficiency, increases errors, and impacts candidate experience.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1600"/>
            </a:pPr>
            <a:r>
              <a:rPr dirty="0"/>
              <a:t>The current recruitment process is inefficient due to lack of automation and centralized data management</a:t>
            </a:r>
          </a:p>
          <a:p>
            <a:pPr algn="l">
              <a:defRPr sz="1600"/>
            </a:pPr>
            <a:r>
              <a:rPr dirty="0"/>
              <a:t>Candidate data is dispersed across emails and files</a:t>
            </a:r>
          </a:p>
          <a:p>
            <a:pPr algn="l">
              <a:defRPr sz="1600"/>
            </a:pPr>
            <a:r>
              <a:rPr dirty="0"/>
              <a:t>Screening, shortlisting, and feedback collection are manual</a:t>
            </a:r>
          </a:p>
          <a:p>
            <a:pPr algn="l">
              <a:defRPr sz="1600"/>
            </a:pPr>
            <a:r>
              <a:rPr dirty="0"/>
              <a:t>Delayed updates to hiring managers</a:t>
            </a:r>
          </a:p>
          <a:p>
            <a:pPr algn="l">
              <a:defRPr sz="1600"/>
            </a:pPr>
            <a:r>
              <a:rPr dirty="0"/>
              <a:t>Lack of real-time analytics to evaluate performance</a:t>
            </a:r>
            <a:endParaRPr lang="en-IN" dirty="0"/>
          </a:p>
          <a:p>
            <a:pPr algn="l">
              <a:defRPr sz="1600"/>
            </a:pPr>
            <a:r>
              <a:rPr dirty="0"/>
              <a:t>These inefficiencies lead to missed opportunities, higher hiring costs, and longer recruitment cycles.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Opportunity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1600"/>
            </a:pPr>
            <a:r>
              <a:rPr dirty="0"/>
              <a:t>Implementing a cloud-based ATS provides a chance to digitally transform the recruitment lifecycle.</a:t>
            </a:r>
          </a:p>
          <a:p>
            <a:pPr marL="0" indent="0" algn="l">
              <a:buNone/>
              <a:defRPr sz="1600"/>
            </a:pPr>
            <a:r>
              <a:rPr dirty="0"/>
              <a:t>The system will:</a:t>
            </a:r>
          </a:p>
          <a:p>
            <a:pPr algn="l">
              <a:defRPr sz="1600"/>
            </a:pPr>
            <a:r>
              <a:rPr dirty="0"/>
              <a:t>Centralize candidate data</a:t>
            </a:r>
          </a:p>
          <a:p>
            <a:pPr algn="l">
              <a:defRPr sz="1600"/>
            </a:pPr>
            <a:r>
              <a:rPr dirty="0"/>
              <a:t>Automate job postings and interview scheduling</a:t>
            </a:r>
          </a:p>
          <a:p>
            <a:pPr algn="l">
              <a:defRPr sz="1600"/>
            </a:pPr>
            <a:r>
              <a:rPr dirty="0"/>
              <a:t>Streamline recruiter and hiring manager collaboration</a:t>
            </a:r>
          </a:p>
          <a:p>
            <a:pPr algn="l">
              <a:defRPr sz="1600"/>
            </a:pPr>
            <a:r>
              <a:rPr dirty="0"/>
              <a:t>Offer real-time analytics and dashboards</a:t>
            </a:r>
          </a:p>
          <a:p>
            <a:pPr algn="l">
              <a:defRPr sz="1600"/>
            </a:pPr>
            <a:r>
              <a:rPr dirty="0"/>
              <a:t>Improve the candidate experience</a:t>
            </a:r>
            <a:endParaRPr lang="en-IN" dirty="0"/>
          </a:p>
          <a:p>
            <a:pPr algn="l">
              <a:defRPr sz="1600"/>
            </a:pPr>
            <a:r>
              <a:rPr dirty="0"/>
              <a:t>By aligning technology with HR goals, recruitment becomes faster, data-driven, and transparent.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Purpose Statement (Goals)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1600"/>
            </a:pPr>
            <a:r>
              <a:rPr dirty="0"/>
              <a:t>The purpose of this project is to analyze, design, and implement a new ATS that enables efficient, transparent, and data-driven recruitment operations.</a:t>
            </a:r>
          </a:p>
          <a:p>
            <a:pPr algn="l">
              <a:defRPr sz="1600"/>
            </a:pPr>
            <a:endParaRPr dirty="0"/>
          </a:p>
          <a:p>
            <a:pPr marL="0" indent="0" algn="l">
              <a:buNone/>
              <a:defRPr sz="1600"/>
            </a:pPr>
            <a:r>
              <a:rPr dirty="0"/>
              <a:t>Goals:</a:t>
            </a:r>
          </a:p>
          <a:p>
            <a:pPr algn="l">
              <a:defRPr sz="1600"/>
            </a:pPr>
            <a:r>
              <a:rPr dirty="0"/>
              <a:t>- Digitize the end-to-end hiring workflow</a:t>
            </a:r>
          </a:p>
          <a:p>
            <a:pPr algn="l">
              <a:defRPr sz="1600"/>
            </a:pPr>
            <a:r>
              <a:rPr dirty="0"/>
              <a:t>- Centralize all candidate information</a:t>
            </a:r>
          </a:p>
          <a:p>
            <a:pPr algn="l">
              <a:defRPr sz="1600"/>
            </a:pPr>
            <a:r>
              <a:rPr dirty="0"/>
              <a:t>- Reduce manual effort through automation</a:t>
            </a:r>
          </a:p>
          <a:p>
            <a:pPr algn="l">
              <a:defRPr sz="1600"/>
            </a:pPr>
            <a:r>
              <a:rPr dirty="0"/>
              <a:t>- Enable better collaboration among stakeholders</a:t>
            </a:r>
          </a:p>
          <a:p>
            <a:pPr algn="l">
              <a:defRPr sz="1600"/>
            </a:pPr>
            <a:r>
              <a:rPr dirty="0"/>
              <a:t>- Improve speed and quality of hiring decisions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Project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1600"/>
            </a:pPr>
            <a:r>
              <a:rPr dirty="0"/>
              <a:t>Solution selection according to design criteria, specifications, and requirements</a:t>
            </a:r>
          </a:p>
          <a:p>
            <a:pPr algn="l">
              <a:defRPr sz="1600"/>
            </a:pPr>
            <a:r>
              <a:rPr dirty="0"/>
              <a:t>Solution prototyping and testing for functionality and usability validation</a:t>
            </a:r>
          </a:p>
          <a:p>
            <a:pPr algn="l">
              <a:defRPr sz="1600"/>
            </a:pPr>
            <a:r>
              <a:rPr dirty="0"/>
              <a:t>Integration with external job portals (LinkedIn, Naukri, Indeed)</a:t>
            </a:r>
          </a:p>
          <a:p>
            <a:pPr algn="l">
              <a:defRPr sz="1600"/>
            </a:pPr>
            <a:r>
              <a:rPr dirty="0"/>
              <a:t>Workflow automation for candidate tracking and status notifications</a:t>
            </a:r>
          </a:p>
          <a:p>
            <a:pPr algn="l">
              <a:defRPr sz="1600"/>
            </a:pPr>
            <a:r>
              <a:rPr dirty="0"/>
              <a:t>User training and adoption strategy for HR and recruitment teams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Success Criteria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943" y="1220638"/>
            <a:ext cx="8229600" cy="4525963"/>
          </a:xfrm>
        </p:spPr>
        <p:txBody>
          <a:bodyPr>
            <a:noAutofit/>
          </a:bodyPr>
          <a:lstStyle/>
          <a:p>
            <a:pPr algn="l">
              <a:defRPr sz="1600"/>
            </a:pPr>
            <a:r>
              <a:rPr sz="1400" dirty="0"/>
              <a:t>Project Deliverables:</a:t>
            </a:r>
          </a:p>
          <a:p>
            <a:pPr marL="0" indent="0" algn="l">
              <a:buNone/>
              <a:defRPr sz="1600"/>
            </a:pPr>
            <a:r>
              <a:rPr sz="1400" dirty="0"/>
              <a:t>1. Fully functional Applicant Tracking System (ATS)</a:t>
            </a:r>
          </a:p>
          <a:p>
            <a:pPr marL="0" indent="0" algn="l">
              <a:buNone/>
              <a:defRPr sz="1600"/>
            </a:pPr>
            <a:r>
              <a:rPr sz="1400" dirty="0"/>
              <a:t>2. Centralized candidate database and tracking features</a:t>
            </a:r>
          </a:p>
          <a:p>
            <a:pPr marL="0" indent="0" algn="l">
              <a:buNone/>
              <a:defRPr sz="1600"/>
            </a:pPr>
            <a:r>
              <a:rPr sz="1400" dirty="0"/>
              <a:t>3. Automated workflows for job posting, screening, and communication</a:t>
            </a:r>
          </a:p>
          <a:p>
            <a:pPr marL="0" indent="0" algn="l">
              <a:buNone/>
              <a:defRPr sz="1600"/>
            </a:pPr>
            <a:r>
              <a:rPr sz="1400" dirty="0"/>
              <a:t>4. Dashboards for recruiters, HR managers, and leadership</a:t>
            </a:r>
          </a:p>
          <a:p>
            <a:pPr marL="0" indent="0" algn="l">
              <a:buNone/>
              <a:defRPr sz="1600"/>
            </a:pPr>
            <a:r>
              <a:rPr sz="1400" dirty="0"/>
              <a:t>5. Reports and analytics module</a:t>
            </a:r>
          </a:p>
          <a:p>
            <a:pPr marL="0" indent="0" algn="l">
              <a:buNone/>
              <a:defRPr sz="1600"/>
            </a:pPr>
            <a:r>
              <a:rPr sz="1400" dirty="0"/>
              <a:t>6. User manuals, training sessions, and support documentation</a:t>
            </a:r>
          </a:p>
          <a:p>
            <a:pPr algn="l">
              <a:defRPr sz="1600"/>
            </a:pPr>
            <a:endParaRPr sz="1400" dirty="0"/>
          </a:p>
          <a:p>
            <a:pPr algn="l">
              <a:defRPr sz="1600"/>
            </a:pPr>
            <a:r>
              <a:rPr sz="1400" dirty="0"/>
              <a:t>SMART Objectives:</a:t>
            </a:r>
          </a:p>
          <a:p>
            <a:pPr marL="0" indent="0" algn="l">
              <a:buNone/>
              <a:defRPr sz="1600"/>
            </a:pPr>
            <a:r>
              <a:rPr sz="1400" dirty="0"/>
              <a:t>1. Improve record accessibility – 100% records digitized within 3 months</a:t>
            </a:r>
          </a:p>
          <a:p>
            <a:pPr marL="0" indent="0" algn="l">
              <a:buNone/>
              <a:defRPr sz="1600"/>
            </a:pPr>
            <a:r>
              <a:rPr sz="1400" dirty="0"/>
              <a:t>2. Reduce time-to-hire – From 25 days to 15 days within 6 months</a:t>
            </a:r>
          </a:p>
          <a:p>
            <a:pPr marL="0" indent="0" algn="l">
              <a:buNone/>
              <a:defRPr sz="1600"/>
            </a:pPr>
            <a:r>
              <a:rPr sz="1400" dirty="0"/>
              <a:t>3. Enhance recruiter productivity – 50% reduction in manual work</a:t>
            </a:r>
          </a:p>
          <a:p>
            <a:pPr marL="0" indent="0" algn="l">
              <a:buNone/>
              <a:defRPr sz="1600"/>
            </a:pPr>
            <a:r>
              <a:rPr sz="1400" dirty="0"/>
              <a:t>4. Enable data-driven insights – Weekly dashboards within 1 month post go-live</a:t>
            </a:r>
          </a:p>
          <a:p>
            <a:pPr marL="0" indent="0" algn="l">
              <a:buNone/>
              <a:defRPr sz="1600"/>
            </a:pPr>
            <a:r>
              <a:rPr sz="1400" dirty="0"/>
              <a:t>5. Improve candidate experience – 90% candidates updated on status within 6 months</a:t>
            </a:r>
          </a:p>
          <a:p>
            <a:pPr algn="l">
              <a:defRPr sz="1600"/>
            </a:pPr>
            <a:endParaRPr sz="1400" dirty="0"/>
          </a:p>
          <a:p>
            <a:pPr algn="l">
              <a:defRPr sz="1600"/>
            </a:pPr>
            <a:r>
              <a:rPr sz="1400" dirty="0"/>
              <a:t>Overall Success Indicators:</a:t>
            </a:r>
          </a:p>
          <a:p>
            <a:pPr algn="l">
              <a:buAutoNum type="arabicPeriod"/>
              <a:defRPr sz="1600"/>
            </a:pPr>
            <a:r>
              <a:rPr sz="1400" dirty="0"/>
              <a:t>50% faster recruitment cycle</a:t>
            </a:r>
            <a:endParaRPr lang="en-IN" sz="1400" dirty="0"/>
          </a:p>
          <a:p>
            <a:pPr algn="l">
              <a:buAutoNum type="arabicPeriod"/>
              <a:defRPr sz="1600"/>
            </a:pPr>
            <a:r>
              <a:rPr sz="1400" dirty="0"/>
              <a:t> 100% data centralization</a:t>
            </a:r>
            <a:endParaRPr lang="en-IN" sz="1400" dirty="0"/>
          </a:p>
          <a:p>
            <a:pPr algn="l">
              <a:buAutoNum type="arabicPeriod"/>
              <a:defRPr sz="1600"/>
            </a:pPr>
            <a:r>
              <a:rPr sz="1400" dirty="0"/>
              <a:t> 90% recruiter adoption</a:t>
            </a:r>
            <a:endParaRPr lang="en-IN" sz="1400" dirty="0"/>
          </a:p>
          <a:p>
            <a:pPr algn="l">
              <a:buAutoNum type="arabicPeriod"/>
              <a:defRPr sz="1600"/>
            </a:pPr>
            <a:r>
              <a:rPr sz="1400" dirty="0"/>
              <a:t> &lt;2% downtime and &lt;2s response time</a:t>
            </a:r>
            <a:endParaRPr lang="en-IN" sz="1400" dirty="0"/>
          </a:p>
          <a:p>
            <a:pPr algn="l">
              <a:buAutoNum type="arabicPeriod"/>
              <a:defRPr sz="1600"/>
            </a:pPr>
            <a:r>
              <a:rPr sz="1400" dirty="0"/>
              <a:t> Positive stakeholder feedback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Methods / Approach (Waterfall Model)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2C75FD4-18FC-FE6A-F6BB-4F4F67D5A08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200" y="1565650"/>
            <a:ext cx="8525774" cy="280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Requirement Gathering: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Collect requirements from HR teams, hiring managers, and IT stakeholders to identify pain points and expectations.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Requirement Analysis: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Document, analyze, and prioritize functional and technical needs for system design.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Design: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Develop system architecture, data flow diagrams, and user interface mockups.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Development: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Build and configure the ATS modules including job posting, candidate tracking, and analytics.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Testing: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Perform functional, integration, and user acceptance testing to ensure system reliability.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Deployment: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Go-live with the final solution, train users, and provide post-implementation support.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1600"/>
            </a:pPr>
            <a:r>
              <a:rPr dirty="0"/>
              <a:t>People:</a:t>
            </a:r>
          </a:p>
          <a:p>
            <a:pPr algn="l">
              <a:defRPr sz="1600"/>
            </a:pPr>
            <a:r>
              <a:rPr dirty="0"/>
              <a:t>Project Manager, Business Analyst, Developer, QA Tester, Recruiter, IT Support</a:t>
            </a:r>
          </a:p>
          <a:p>
            <a:pPr algn="l">
              <a:defRPr sz="1600"/>
            </a:pPr>
            <a:endParaRPr dirty="0"/>
          </a:p>
          <a:p>
            <a:pPr algn="l">
              <a:defRPr sz="1600"/>
            </a:pPr>
            <a:r>
              <a:rPr dirty="0"/>
              <a:t>Time:</a:t>
            </a:r>
          </a:p>
          <a:p>
            <a:pPr algn="l">
              <a:defRPr sz="1600"/>
            </a:pPr>
            <a:r>
              <a:rPr dirty="0"/>
              <a:t>Implementation within 6 months (Nov 2025 – Apr 2026)</a:t>
            </a:r>
          </a:p>
          <a:p>
            <a:pPr algn="l">
              <a:defRPr sz="1600"/>
            </a:pPr>
            <a:endParaRPr dirty="0"/>
          </a:p>
          <a:p>
            <a:pPr algn="l">
              <a:defRPr sz="1600"/>
            </a:pPr>
            <a:r>
              <a:rPr dirty="0"/>
              <a:t>Budget:</a:t>
            </a:r>
          </a:p>
          <a:p>
            <a:pPr algn="l">
              <a:defRPr sz="1600"/>
            </a:pPr>
            <a:r>
              <a:rPr dirty="0"/>
              <a:t>Hardware, software, training, and services not to exceed ₹3,50,000</a:t>
            </a:r>
          </a:p>
          <a:p>
            <a:pPr algn="l">
              <a:defRPr sz="1600"/>
            </a:pPr>
            <a:endParaRPr dirty="0"/>
          </a:p>
          <a:p>
            <a:pPr algn="l">
              <a:defRPr sz="1600"/>
            </a:pPr>
            <a:r>
              <a:rPr dirty="0"/>
              <a:t>Other:</a:t>
            </a:r>
          </a:p>
          <a:p>
            <a:pPr algn="l">
              <a:defRPr sz="1600"/>
            </a:pPr>
            <a:r>
              <a:rPr dirty="0"/>
              <a:t>Third-party evaluations, API licenses, and site visits not to exceed ₹50,000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797</Words>
  <Application>Microsoft Office PowerPoint</Application>
  <PresentationFormat>On-screen Show (4:3)</PresentationFormat>
  <Paragraphs>102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Aptos</vt:lpstr>
      <vt:lpstr>Arial</vt:lpstr>
      <vt:lpstr>Calibri</vt:lpstr>
      <vt:lpstr>Office Theme</vt:lpstr>
      <vt:lpstr>        Applicant Tracking System (ATS) – Recruitment Process Automation </vt:lpstr>
      <vt:lpstr>Situation</vt:lpstr>
      <vt:lpstr>Problem</vt:lpstr>
      <vt:lpstr>Opportunity</vt:lpstr>
      <vt:lpstr>Purpose Statement (Goals)</vt:lpstr>
      <vt:lpstr>Project Objectives</vt:lpstr>
      <vt:lpstr>Success Criteria</vt:lpstr>
      <vt:lpstr>Methods / Approach (Waterfall Model)</vt:lpstr>
      <vt:lpstr>Resources</vt:lpstr>
      <vt:lpstr>Risks and Dependencies</vt:lpstr>
      <vt:lpstr>Executive Summary: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Sourabh Pande</dc:creator>
  <cp:keywords/>
  <dc:description>generated using python-pptx</dc:description>
  <cp:lastModifiedBy>Sourabh Pande</cp:lastModifiedBy>
  <cp:revision>2</cp:revision>
  <dcterms:created xsi:type="dcterms:W3CDTF">2013-01-27T09:14:16Z</dcterms:created>
  <dcterms:modified xsi:type="dcterms:W3CDTF">2025-11-17T12:16:40Z</dcterms:modified>
  <cp:category/>
</cp:coreProperties>
</file>