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36" r:id="rId1"/>
  </p:sldMasterIdLst>
  <p:notesMasterIdLst>
    <p:notesMasterId r:id="rId16"/>
  </p:notesMasterIdLst>
  <p:sldIdLst>
    <p:sldId id="256" r:id="rId2"/>
    <p:sldId id="280" r:id="rId3"/>
    <p:sldId id="278" r:id="rId4"/>
    <p:sldId id="279" r:id="rId5"/>
    <p:sldId id="268" r:id="rId6"/>
    <p:sldId id="258" r:id="rId7"/>
    <p:sldId id="259" r:id="rId8"/>
    <p:sldId id="282" r:id="rId9"/>
    <p:sldId id="281" r:id="rId10"/>
    <p:sldId id="284" r:id="rId11"/>
    <p:sldId id="262" r:id="rId12"/>
    <p:sldId id="260" r:id="rId13"/>
    <p:sldId id="283" r:id="rId14"/>
    <p:sldId id="27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18" autoAdjust="0"/>
  </p:normalViewPr>
  <p:slideViewPr>
    <p:cSldViewPr snapToGrid="0" snapToObjects="1">
      <p:cViewPr varScale="1">
        <p:scale>
          <a:sx n="69" d="100"/>
          <a:sy n="69" d="100"/>
        </p:scale>
        <p:origin x="1858" y="2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02EDFA-0E6C-4CCA-B005-3EE4C86BB3C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925A1A9-FA33-444C-8E75-04629D77D482}">
      <dgm:prSet/>
      <dgm:spPr/>
      <dgm:t>
        <a:bodyPr/>
        <a:lstStyle/>
        <a:p>
          <a:pPr>
            <a:lnSpc>
              <a:spcPct val="100000"/>
            </a:lnSpc>
          </a:pPr>
          <a:r>
            <a:rPr lang="en-US" b="1"/>
            <a:t>Prototyping &amp; Testing:</a:t>
          </a:r>
          <a:r>
            <a:rPr lang="en-US"/>
            <a:t> Validate functionality and usability in iterative sprints</a:t>
          </a:r>
        </a:p>
      </dgm:t>
    </dgm:pt>
    <dgm:pt modelId="{A38286B7-5845-43B1-860A-C94DB11DB79C}" type="parTrans" cxnId="{EB895D87-4D05-4A6A-81BA-0DCCC33D123B}">
      <dgm:prSet/>
      <dgm:spPr/>
      <dgm:t>
        <a:bodyPr/>
        <a:lstStyle/>
        <a:p>
          <a:endParaRPr lang="en-IN"/>
        </a:p>
      </dgm:t>
    </dgm:pt>
    <dgm:pt modelId="{12E9144B-19A0-4F01-8BF4-77E3FC949EEC}" type="sibTrans" cxnId="{EB895D87-4D05-4A6A-81BA-0DCCC33D123B}">
      <dgm:prSet/>
      <dgm:spPr/>
      <dgm:t>
        <a:bodyPr/>
        <a:lstStyle/>
        <a:p>
          <a:endParaRPr lang="en-IN"/>
        </a:p>
      </dgm:t>
    </dgm:pt>
    <dgm:pt modelId="{496ED111-94CF-4383-943B-4F3BB109E375}">
      <dgm:prSet/>
      <dgm:spPr/>
      <dgm:t>
        <a:bodyPr/>
        <a:lstStyle/>
        <a:p>
          <a:pPr>
            <a:lnSpc>
              <a:spcPct val="100000"/>
            </a:lnSpc>
          </a:pPr>
          <a:r>
            <a:rPr lang="en-US" b="1"/>
            <a:t>Digital KYC &amp; API Integration:</a:t>
          </a:r>
          <a:r>
            <a:rPr lang="en-US"/>
            <a:t> Automate onboarding and connect with CIBIL, GST, ITR, MCA</a:t>
          </a:r>
        </a:p>
      </dgm:t>
    </dgm:pt>
    <dgm:pt modelId="{41EB5260-0979-4A20-92E5-ACBA0882BF46}" type="parTrans" cxnId="{B4014A01-4E13-4602-A0EB-386145EF17A3}">
      <dgm:prSet/>
      <dgm:spPr/>
      <dgm:t>
        <a:bodyPr/>
        <a:lstStyle/>
        <a:p>
          <a:endParaRPr lang="en-IN"/>
        </a:p>
      </dgm:t>
    </dgm:pt>
    <dgm:pt modelId="{AA3344AE-5D56-4C47-8FCA-9D6877249BAB}" type="sibTrans" cxnId="{B4014A01-4E13-4602-A0EB-386145EF17A3}">
      <dgm:prSet/>
      <dgm:spPr/>
      <dgm:t>
        <a:bodyPr/>
        <a:lstStyle/>
        <a:p>
          <a:endParaRPr lang="en-IN"/>
        </a:p>
      </dgm:t>
    </dgm:pt>
    <dgm:pt modelId="{5DE9CDEF-82F4-4643-98B5-70DC4B0C44E7}">
      <dgm:prSet/>
      <dgm:spPr/>
      <dgm:t>
        <a:bodyPr/>
        <a:lstStyle/>
        <a:p>
          <a:pPr>
            <a:lnSpc>
              <a:spcPct val="100000"/>
            </a:lnSpc>
          </a:pPr>
          <a:r>
            <a:rPr lang="en-US" b="1"/>
            <a:t>Automated Credit Scoring &amp; NPA Monitoring:</a:t>
          </a:r>
          <a:r>
            <a:rPr lang="en-US"/>
            <a:t> Enable faster decisions and real-time risk tracking</a:t>
          </a:r>
        </a:p>
      </dgm:t>
    </dgm:pt>
    <dgm:pt modelId="{14503ECF-4C9C-4702-8E7B-F2177B26562E}" type="parTrans" cxnId="{A66DC599-9D8B-4265-9C9F-96A4A7AB30E0}">
      <dgm:prSet/>
      <dgm:spPr/>
      <dgm:t>
        <a:bodyPr/>
        <a:lstStyle/>
        <a:p>
          <a:endParaRPr lang="en-IN"/>
        </a:p>
      </dgm:t>
    </dgm:pt>
    <dgm:pt modelId="{83B02097-6BF8-4808-9D62-513B08A90DC5}" type="sibTrans" cxnId="{A66DC599-9D8B-4265-9C9F-96A4A7AB30E0}">
      <dgm:prSet/>
      <dgm:spPr/>
      <dgm:t>
        <a:bodyPr/>
        <a:lstStyle/>
        <a:p>
          <a:endParaRPr lang="en-IN"/>
        </a:p>
      </dgm:t>
    </dgm:pt>
    <dgm:pt modelId="{322CEE6E-0357-4810-94CB-C5386740352A}">
      <dgm:prSet/>
      <dgm:spPr/>
      <dgm:t>
        <a:bodyPr/>
        <a:lstStyle/>
        <a:p>
          <a:pPr>
            <a:lnSpc>
              <a:spcPct val="100000"/>
            </a:lnSpc>
          </a:pPr>
          <a:r>
            <a:rPr lang="en-US" b="1"/>
            <a:t>Analytics for Growth:</a:t>
          </a:r>
          <a:r>
            <a:rPr lang="en-US"/>
            <a:t> Provide actionable insights for sales, marketing, and business expansion</a:t>
          </a:r>
        </a:p>
      </dgm:t>
    </dgm:pt>
    <dgm:pt modelId="{F7A92853-FD49-42BF-8C19-EDA1559B1041}" type="parTrans" cxnId="{ED3BDF41-559A-4571-B88A-C07E613E4B7F}">
      <dgm:prSet/>
      <dgm:spPr/>
      <dgm:t>
        <a:bodyPr/>
        <a:lstStyle/>
        <a:p>
          <a:endParaRPr lang="en-IN"/>
        </a:p>
      </dgm:t>
    </dgm:pt>
    <dgm:pt modelId="{50174664-71D6-42C8-9889-6BFEDC34C0EF}" type="sibTrans" cxnId="{ED3BDF41-559A-4571-B88A-C07E613E4B7F}">
      <dgm:prSet/>
      <dgm:spPr/>
      <dgm:t>
        <a:bodyPr/>
        <a:lstStyle/>
        <a:p>
          <a:endParaRPr lang="en-IN"/>
        </a:p>
      </dgm:t>
    </dgm:pt>
    <dgm:pt modelId="{45E0F52A-6F90-4618-B336-C45BCD827469}">
      <dgm:prSet/>
      <dgm:spPr/>
      <dgm:t>
        <a:bodyPr/>
        <a:lstStyle/>
        <a:p>
          <a:pPr>
            <a:lnSpc>
              <a:spcPct val="100000"/>
            </a:lnSpc>
          </a:pPr>
          <a:r>
            <a:rPr lang="en-US" b="1"/>
            <a:t>Select Optimal Enhancements:</a:t>
          </a:r>
          <a:r>
            <a:rPr lang="en-US"/>
            <a:t> Align solutions with business needs, design criteria, and regulatory mandates</a:t>
          </a:r>
        </a:p>
      </dgm:t>
    </dgm:pt>
    <dgm:pt modelId="{8C806B8D-A8FF-496C-B17F-43FCC73BF07F}" type="sibTrans" cxnId="{8D13BD6D-29E9-4EF7-8104-593C894DBAEE}">
      <dgm:prSet/>
      <dgm:spPr/>
      <dgm:t>
        <a:bodyPr/>
        <a:lstStyle/>
        <a:p>
          <a:endParaRPr lang="en-IN"/>
        </a:p>
      </dgm:t>
    </dgm:pt>
    <dgm:pt modelId="{3A1AB32C-54E3-4791-AE5C-B5D67E4E5C6A}" type="parTrans" cxnId="{8D13BD6D-29E9-4EF7-8104-593C894DBAEE}">
      <dgm:prSet/>
      <dgm:spPr/>
      <dgm:t>
        <a:bodyPr/>
        <a:lstStyle/>
        <a:p>
          <a:endParaRPr lang="en-IN"/>
        </a:p>
      </dgm:t>
    </dgm:pt>
    <dgm:pt modelId="{69CB5064-2F91-4A62-9E0A-140110BF1F71}" type="pres">
      <dgm:prSet presAssocID="{3202EDFA-0E6C-4CCA-B005-3EE4C86BB3CE}" presName="root" presStyleCnt="0">
        <dgm:presLayoutVars>
          <dgm:dir/>
          <dgm:resizeHandles val="exact"/>
        </dgm:presLayoutVars>
      </dgm:prSet>
      <dgm:spPr/>
    </dgm:pt>
    <dgm:pt modelId="{F76E8E6B-6979-4D00-B763-8464AC8986E5}" type="pres">
      <dgm:prSet presAssocID="{45E0F52A-6F90-4618-B336-C45BCD827469}" presName="compNode" presStyleCnt="0"/>
      <dgm:spPr/>
    </dgm:pt>
    <dgm:pt modelId="{D6FD7BE5-0006-4FC3-A757-DC9756600463}" type="pres">
      <dgm:prSet presAssocID="{45E0F52A-6F90-4618-B336-C45BCD827469}" presName="bgRect" presStyleLbl="bgShp" presStyleIdx="0" presStyleCnt="5"/>
      <dgm:spPr/>
    </dgm:pt>
    <dgm:pt modelId="{4E3FC756-D508-4A1E-BC58-96B3387F2808}" type="pres">
      <dgm:prSet presAssocID="{45E0F52A-6F90-4618-B336-C45BCD82746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6DC82877-15BB-4DA5-8294-4C8B0FE0BEF4}" type="pres">
      <dgm:prSet presAssocID="{45E0F52A-6F90-4618-B336-C45BCD827469}" presName="spaceRect" presStyleCnt="0"/>
      <dgm:spPr/>
    </dgm:pt>
    <dgm:pt modelId="{F25728BE-2B05-44DF-A119-3E108605A8DE}" type="pres">
      <dgm:prSet presAssocID="{45E0F52A-6F90-4618-B336-C45BCD827469}" presName="parTx" presStyleLbl="revTx" presStyleIdx="0" presStyleCnt="5">
        <dgm:presLayoutVars>
          <dgm:chMax val="0"/>
          <dgm:chPref val="0"/>
        </dgm:presLayoutVars>
      </dgm:prSet>
      <dgm:spPr/>
    </dgm:pt>
    <dgm:pt modelId="{6ABD8D24-9B3C-497F-AB44-1EB74122FC6F}" type="pres">
      <dgm:prSet presAssocID="{8C806B8D-A8FF-496C-B17F-43FCC73BF07F}" presName="sibTrans" presStyleCnt="0"/>
      <dgm:spPr/>
    </dgm:pt>
    <dgm:pt modelId="{6A3BA1EA-E728-4B82-9D46-BC0B01C4F1BF}" type="pres">
      <dgm:prSet presAssocID="{1925A1A9-FA33-444C-8E75-04629D77D482}" presName="compNode" presStyleCnt="0"/>
      <dgm:spPr/>
    </dgm:pt>
    <dgm:pt modelId="{CBE76A93-6D35-437D-A537-56B6A3F4FC42}" type="pres">
      <dgm:prSet presAssocID="{1925A1A9-FA33-444C-8E75-04629D77D482}" presName="bgRect" presStyleLbl="bgShp" presStyleIdx="1" presStyleCnt="5"/>
      <dgm:spPr/>
    </dgm:pt>
    <dgm:pt modelId="{4FD1FEA0-351F-48F5-BC52-CF1F03D5E4BF}" type="pres">
      <dgm:prSet presAssocID="{1925A1A9-FA33-444C-8E75-04629D77D48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8C16B209-8392-45D7-8A4E-3C283523FAE2}" type="pres">
      <dgm:prSet presAssocID="{1925A1A9-FA33-444C-8E75-04629D77D482}" presName="spaceRect" presStyleCnt="0"/>
      <dgm:spPr/>
    </dgm:pt>
    <dgm:pt modelId="{E3D0471D-4475-4F2F-ABDF-8D49DDAEC0BA}" type="pres">
      <dgm:prSet presAssocID="{1925A1A9-FA33-444C-8E75-04629D77D482}" presName="parTx" presStyleLbl="revTx" presStyleIdx="1" presStyleCnt="5">
        <dgm:presLayoutVars>
          <dgm:chMax val="0"/>
          <dgm:chPref val="0"/>
        </dgm:presLayoutVars>
      </dgm:prSet>
      <dgm:spPr/>
    </dgm:pt>
    <dgm:pt modelId="{908243F5-7EF3-486E-941E-EF1E496DD093}" type="pres">
      <dgm:prSet presAssocID="{12E9144B-19A0-4F01-8BF4-77E3FC949EEC}" presName="sibTrans" presStyleCnt="0"/>
      <dgm:spPr/>
    </dgm:pt>
    <dgm:pt modelId="{01D74784-A58F-4FA6-992A-3C7AEE2EA5D0}" type="pres">
      <dgm:prSet presAssocID="{496ED111-94CF-4383-943B-4F3BB109E375}" presName="compNode" presStyleCnt="0"/>
      <dgm:spPr/>
    </dgm:pt>
    <dgm:pt modelId="{9199329F-451A-43F9-ADF5-198650422B65}" type="pres">
      <dgm:prSet presAssocID="{496ED111-94CF-4383-943B-4F3BB109E375}" presName="bgRect" presStyleLbl="bgShp" presStyleIdx="2" presStyleCnt="5"/>
      <dgm:spPr/>
    </dgm:pt>
    <dgm:pt modelId="{EFD90462-CA71-4BA3-A580-320E36132DA7}" type="pres">
      <dgm:prSet presAssocID="{496ED111-94CF-4383-943B-4F3BB109E3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uge"/>
        </a:ext>
      </dgm:extLst>
    </dgm:pt>
    <dgm:pt modelId="{B35DA4CD-D6D7-40C2-9FFA-B9FC1D648C78}" type="pres">
      <dgm:prSet presAssocID="{496ED111-94CF-4383-943B-4F3BB109E375}" presName="spaceRect" presStyleCnt="0"/>
      <dgm:spPr/>
    </dgm:pt>
    <dgm:pt modelId="{148F5EA1-4CD6-44C8-A0AE-DB88C2AEA428}" type="pres">
      <dgm:prSet presAssocID="{496ED111-94CF-4383-943B-4F3BB109E375}" presName="parTx" presStyleLbl="revTx" presStyleIdx="2" presStyleCnt="5">
        <dgm:presLayoutVars>
          <dgm:chMax val="0"/>
          <dgm:chPref val="0"/>
        </dgm:presLayoutVars>
      </dgm:prSet>
      <dgm:spPr/>
    </dgm:pt>
    <dgm:pt modelId="{A3116C38-D4FD-4844-9EB2-11C6C0A0B50B}" type="pres">
      <dgm:prSet presAssocID="{AA3344AE-5D56-4C47-8FCA-9D6877249BAB}" presName="sibTrans" presStyleCnt="0"/>
      <dgm:spPr/>
    </dgm:pt>
    <dgm:pt modelId="{24C45897-7B07-407C-94ED-6D248A1B132B}" type="pres">
      <dgm:prSet presAssocID="{5DE9CDEF-82F4-4643-98B5-70DC4B0C44E7}" presName="compNode" presStyleCnt="0"/>
      <dgm:spPr/>
    </dgm:pt>
    <dgm:pt modelId="{6932BAEA-11FF-4E82-8C4B-4863D6BC07C8}" type="pres">
      <dgm:prSet presAssocID="{5DE9CDEF-82F4-4643-98B5-70DC4B0C44E7}" presName="bgRect" presStyleLbl="bgShp" presStyleIdx="3" presStyleCnt="5"/>
      <dgm:spPr/>
    </dgm:pt>
    <dgm:pt modelId="{645C4E5D-89BD-400E-8BF4-78D92AF364E1}" type="pres">
      <dgm:prSet presAssocID="{5DE9CDEF-82F4-4643-98B5-70DC4B0C44E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6325AB46-5CC3-4C6F-9F00-9E6245828819}" type="pres">
      <dgm:prSet presAssocID="{5DE9CDEF-82F4-4643-98B5-70DC4B0C44E7}" presName="spaceRect" presStyleCnt="0"/>
      <dgm:spPr/>
    </dgm:pt>
    <dgm:pt modelId="{79290C5D-9A1E-4128-B534-ECCB0FB57395}" type="pres">
      <dgm:prSet presAssocID="{5DE9CDEF-82F4-4643-98B5-70DC4B0C44E7}" presName="parTx" presStyleLbl="revTx" presStyleIdx="3" presStyleCnt="5">
        <dgm:presLayoutVars>
          <dgm:chMax val="0"/>
          <dgm:chPref val="0"/>
        </dgm:presLayoutVars>
      </dgm:prSet>
      <dgm:spPr/>
    </dgm:pt>
    <dgm:pt modelId="{3B073A3C-315A-4C1C-A070-AF840E20E043}" type="pres">
      <dgm:prSet presAssocID="{83B02097-6BF8-4808-9D62-513B08A90DC5}" presName="sibTrans" presStyleCnt="0"/>
      <dgm:spPr/>
    </dgm:pt>
    <dgm:pt modelId="{58C1D94A-1AB1-48FA-A712-250CE1748B62}" type="pres">
      <dgm:prSet presAssocID="{322CEE6E-0357-4810-94CB-C5386740352A}" presName="compNode" presStyleCnt="0"/>
      <dgm:spPr/>
    </dgm:pt>
    <dgm:pt modelId="{E668771D-B252-4195-9D8D-7E3A0AEEAE9C}" type="pres">
      <dgm:prSet presAssocID="{322CEE6E-0357-4810-94CB-C5386740352A}" presName="bgRect" presStyleLbl="bgShp" presStyleIdx="4" presStyleCnt="5"/>
      <dgm:spPr/>
    </dgm:pt>
    <dgm:pt modelId="{A923D212-DBC9-4EA7-A39B-AC4CA2A788D9}" type="pres">
      <dgm:prSet presAssocID="{322CEE6E-0357-4810-94CB-C5386740352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enn Diagram"/>
        </a:ext>
      </dgm:extLst>
    </dgm:pt>
    <dgm:pt modelId="{2E7B7C68-176E-4441-A32C-99A0DB53AE17}" type="pres">
      <dgm:prSet presAssocID="{322CEE6E-0357-4810-94CB-C5386740352A}" presName="spaceRect" presStyleCnt="0"/>
      <dgm:spPr/>
    </dgm:pt>
    <dgm:pt modelId="{3C3E733A-B27A-44B7-8EEF-92EB55C8E05C}" type="pres">
      <dgm:prSet presAssocID="{322CEE6E-0357-4810-94CB-C5386740352A}" presName="parTx" presStyleLbl="revTx" presStyleIdx="4" presStyleCnt="5">
        <dgm:presLayoutVars>
          <dgm:chMax val="0"/>
          <dgm:chPref val="0"/>
        </dgm:presLayoutVars>
      </dgm:prSet>
      <dgm:spPr/>
    </dgm:pt>
  </dgm:ptLst>
  <dgm:cxnLst>
    <dgm:cxn modelId="{B4014A01-4E13-4602-A0EB-386145EF17A3}" srcId="{3202EDFA-0E6C-4CCA-B005-3EE4C86BB3CE}" destId="{496ED111-94CF-4383-943B-4F3BB109E375}" srcOrd="2" destOrd="0" parTransId="{41EB5260-0979-4A20-92E5-ACBA0882BF46}" sibTransId="{AA3344AE-5D56-4C47-8FCA-9D6877249BAB}"/>
    <dgm:cxn modelId="{7AEC930F-2FA5-4E45-8980-8AFEC03C71A9}" type="presOf" srcId="{3202EDFA-0E6C-4CCA-B005-3EE4C86BB3CE}" destId="{69CB5064-2F91-4A62-9E0A-140110BF1F71}" srcOrd="0" destOrd="0" presId="urn:microsoft.com/office/officeart/2018/2/layout/IconVerticalSolidList"/>
    <dgm:cxn modelId="{ED3BDF41-559A-4571-B88A-C07E613E4B7F}" srcId="{3202EDFA-0E6C-4CCA-B005-3EE4C86BB3CE}" destId="{322CEE6E-0357-4810-94CB-C5386740352A}" srcOrd="4" destOrd="0" parTransId="{F7A92853-FD49-42BF-8C19-EDA1559B1041}" sibTransId="{50174664-71D6-42C8-9889-6BFEDC34C0EF}"/>
    <dgm:cxn modelId="{A4ED1E44-BD22-415C-97CD-0845AA12B2D4}" type="presOf" srcId="{496ED111-94CF-4383-943B-4F3BB109E375}" destId="{148F5EA1-4CD6-44C8-A0AE-DB88C2AEA428}" srcOrd="0" destOrd="0" presId="urn:microsoft.com/office/officeart/2018/2/layout/IconVerticalSolidList"/>
    <dgm:cxn modelId="{3DC1EC48-D1DA-45F1-A426-103B4B5C3B73}" type="presOf" srcId="{1925A1A9-FA33-444C-8E75-04629D77D482}" destId="{E3D0471D-4475-4F2F-ABDF-8D49DDAEC0BA}" srcOrd="0" destOrd="0" presId="urn:microsoft.com/office/officeart/2018/2/layout/IconVerticalSolidList"/>
    <dgm:cxn modelId="{8D13BD6D-29E9-4EF7-8104-593C894DBAEE}" srcId="{3202EDFA-0E6C-4CCA-B005-3EE4C86BB3CE}" destId="{45E0F52A-6F90-4618-B336-C45BCD827469}" srcOrd="0" destOrd="0" parTransId="{3A1AB32C-54E3-4791-AE5C-B5D67E4E5C6A}" sibTransId="{8C806B8D-A8FF-496C-B17F-43FCC73BF07F}"/>
    <dgm:cxn modelId="{664F2550-EFE9-40F4-BC91-3AC7F60F090A}" type="presOf" srcId="{322CEE6E-0357-4810-94CB-C5386740352A}" destId="{3C3E733A-B27A-44B7-8EEF-92EB55C8E05C}" srcOrd="0" destOrd="0" presId="urn:microsoft.com/office/officeart/2018/2/layout/IconVerticalSolidList"/>
    <dgm:cxn modelId="{EB895D87-4D05-4A6A-81BA-0DCCC33D123B}" srcId="{3202EDFA-0E6C-4CCA-B005-3EE4C86BB3CE}" destId="{1925A1A9-FA33-444C-8E75-04629D77D482}" srcOrd="1" destOrd="0" parTransId="{A38286B7-5845-43B1-860A-C94DB11DB79C}" sibTransId="{12E9144B-19A0-4F01-8BF4-77E3FC949EEC}"/>
    <dgm:cxn modelId="{A66DC599-9D8B-4265-9C9F-96A4A7AB30E0}" srcId="{3202EDFA-0E6C-4CCA-B005-3EE4C86BB3CE}" destId="{5DE9CDEF-82F4-4643-98B5-70DC4B0C44E7}" srcOrd="3" destOrd="0" parTransId="{14503ECF-4C9C-4702-8E7B-F2177B26562E}" sibTransId="{83B02097-6BF8-4808-9D62-513B08A90DC5}"/>
    <dgm:cxn modelId="{8E157DE1-9933-4432-B183-95188AE48AED}" type="presOf" srcId="{45E0F52A-6F90-4618-B336-C45BCD827469}" destId="{F25728BE-2B05-44DF-A119-3E108605A8DE}" srcOrd="0" destOrd="0" presId="urn:microsoft.com/office/officeart/2018/2/layout/IconVerticalSolidList"/>
    <dgm:cxn modelId="{B04491E7-7A56-4F67-889D-7024F65BF087}" type="presOf" srcId="{5DE9CDEF-82F4-4643-98B5-70DC4B0C44E7}" destId="{79290C5D-9A1E-4128-B534-ECCB0FB57395}" srcOrd="0" destOrd="0" presId="urn:microsoft.com/office/officeart/2018/2/layout/IconVerticalSolidList"/>
    <dgm:cxn modelId="{99472F95-17CD-4B95-9E4A-CE3F4EA5F067}" type="presParOf" srcId="{69CB5064-2F91-4A62-9E0A-140110BF1F71}" destId="{F76E8E6B-6979-4D00-B763-8464AC8986E5}" srcOrd="0" destOrd="0" presId="urn:microsoft.com/office/officeart/2018/2/layout/IconVerticalSolidList"/>
    <dgm:cxn modelId="{C7CC4EAC-984F-4E63-B2DD-1BC33F03F1C8}" type="presParOf" srcId="{F76E8E6B-6979-4D00-B763-8464AC8986E5}" destId="{D6FD7BE5-0006-4FC3-A757-DC9756600463}" srcOrd="0" destOrd="0" presId="urn:microsoft.com/office/officeart/2018/2/layout/IconVerticalSolidList"/>
    <dgm:cxn modelId="{5C8CB88E-D0AF-4454-8117-BF7442580A61}" type="presParOf" srcId="{F76E8E6B-6979-4D00-B763-8464AC8986E5}" destId="{4E3FC756-D508-4A1E-BC58-96B3387F2808}" srcOrd="1" destOrd="0" presId="urn:microsoft.com/office/officeart/2018/2/layout/IconVerticalSolidList"/>
    <dgm:cxn modelId="{34A69ECD-2BF3-496C-BEDE-9F1428C87994}" type="presParOf" srcId="{F76E8E6B-6979-4D00-B763-8464AC8986E5}" destId="{6DC82877-15BB-4DA5-8294-4C8B0FE0BEF4}" srcOrd="2" destOrd="0" presId="urn:microsoft.com/office/officeart/2018/2/layout/IconVerticalSolidList"/>
    <dgm:cxn modelId="{6178A720-B036-4935-A503-E7FA2660CBB6}" type="presParOf" srcId="{F76E8E6B-6979-4D00-B763-8464AC8986E5}" destId="{F25728BE-2B05-44DF-A119-3E108605A8DE}" srcOrd="3" destOrd="0" presId="urn:microsoft.com/office/officeart/2018/2/layout/IconVerticalSolidList"/>
    <dgm:cxn modelId="{A5ED7906-377E-4013-84F7-1F605C6B3FEA}" type="presParOf" srcId="{69CB5064-2F91-4A62-9E0A-140110BF1F71}" destId="{6ABD8D24-9B3C-497F-AB44-1EB74122FC6F}" srcOrd="1" destOrd="0" presId="urn:microsoft.com/office/officeart/2018/2/layout/IconVerticalSolidList"/>
    <dgm:cxn modelId="{BB2AAA40-C466-4798-82A0-2DF3A21CE219}" type="presParOf" srcId="{69CB5064-2F91-4A62-9E0A-140110BF1F71}" destId="{6A3BA1EA-E728-4B82-9D46-BC0B01C4F1BF}" srcOrd="2" destOrd="0" presId="urn:microsoft.com/office/officeart/2018/2/layout/IconVerticalSolidList"/>
    <dgm:cxn modelId="{707495D8-A19C-42AC-986A-70BB0CD2F6F8}" type="presParOf" srcId="{6A3BA1EA-E728-4B82-9D46-BC0B01C4F1BF}" destId="{CBE76A93-6D35-437D-A537-56B6A3F4FC42}" srcOrd="0" destOrd="0" presId="urn:microsoft.com/office/officeart/2018/2/layout/IconVerticalSolidList"/>
    <dgm:cxn modelId="{D52E2A18-1228-43AD-984D-131098F7586B}" type="presParOf" srcId="{6A3BA1EA-E728-4B82-9D46-BC0B01C4F1BF}" destId="{4FD1FEA0-351F-48F5-BC52-CF1F03D5E4BF}" srcOrd="1" destOrd="0" presId="urn:microsoft.com/office/officeart/2018/2/layout/IconVerticalSolidList"/>
    <dgm:cxn modelId="{F6C705C4-8D1F-4681-BF97-EEC93EDCD945}" type="presParOf" srcId="{6A3BA1EA-E728-4B82-9D46-BC0B01C4F1BF}" destId="{8C16B209-8392-45D7-8A4E-3C283523FAE2}" srcOrd="2" destOrd="0" presId="urn:microsoft.com/office/officeart/2018/2/layout/IconVerticalSolidList"/>
    <dgm:cxn modelId="{48A7A414-C4C7-41B8-8059-1BB361D2F6F5}" type="presParOf" srcId="{6A3BA1EA-E728-4B82-9D46-BC0B01C4F1BF}" destId="{E3D0471D-4475-4F2F-ABDF-8D49DDAEC0BA}" srcOrd="3" destOrd="0" presId="urn:microsoft.com/office/officeart/2018/2/layout/IconVerticalSolidList"/>
    <dgm:cxn modelId="{90A2F9BE-CEEF-4BBB-825C-35CDE946FD8A}" type="presParOf" srcId="{69CB5064-2F91-4A62-9E0A-140110BF1F71}" destId="{908243F5-7EF3-486E-941E-EF1E496DD093}" srcOrd="3" destOrd="0" presId="urn:microsoft.com/office/officeart/2018/2/layout/IconVerticalSolidList"/>
    <dgm:cxn modelId="{D991BFC5-784A-4970-A2C9-2CE6F4840B1C}" type="presParOf" srcId="{69CB5064-2F91-4A62-9E0A-140110BF1F71}" destId="{01D74784-A58F-4FA6-992A-3C7AEE2EA5D0}" srcOrd="4" destOrd="0" presId="urn:microsoft.com/office/officeart/2018/2/layout/IconVerticalSolidList"/>
    <dgm:cxn modelId="{E7536EC3-91BD-4B1C-B8E5-CC862CB444C6}" type="presParOf" srcId="{01D74784-A58F-4FA6-992A-3C7AEE2EA5D0}" destId="{9199329F-451A-43F9-ADF5-198650422B65}" srcOrd="0" destOrd="0" presId="urn:microsoft.com/office/officeart/2018/2/layout/IconVerticalSolidList"/>
    <dgm:cxn modelId="{478C6078-FA18-4B5A-B8A7-EF4330DCD549}" type="presParOf" srcId="{01D74784-A58F-4FA6-992A-3C7AEE2EA5D0}" destId="{EFD90462-CA71-4BA3-A580-320E36132DA7}" srcOrd="1" destOrd="0" presId="urn:microsoft.com/office/officeart/2018/2/layout/IconVerticalSolidList"/>
    <dgm:cxn modelId="{48ED0423-6CED-4FEB-B174-9EC805E48A74}" type="presParOf" srcId="{01D74784-A58F-4FA6-992A-3C7AEE2EA5D0}" destId="{B35DA4CD-D6D7-40C2-9FFA-B9FC1D648C78}" srcOrd="2" destOrd="0" presId="urn:microsoft.com/office/officeart/2018/2/layout/IconVerticalSolidList"/>
    <dgm:cxn modelId="{BE67ED25-B4FF-4EFA-8A14-B032159C30DD}" type="presParOf" srcId="{01D74784-A58F-4FA6-992A-3C7AEE2EA5D0}" destId="{148F5EA1-4CD6-44C8-A0AE-DB88C2AEA428}" srcOrd="3" destOrd="0" presId="urn:microsoft.com/office/officeart/2018/2/layout/IconVerticalSolidList"/>
    <dgm:cxn modelId="{3604E598-438F-43DA-888D-08342C41DE22}" type="presParOf" srcId="{69CB5064-2F91-4A62-9E0A-140110BF1F71}" destId="{A3116C38-D4FD-4844-9EB2-11C6C0A0B50B}" srcOrd="5" destOrd="0" presId="urn:microsoft.com/office/officeart/2018/2/layout/IconVerticalSolidList"/>
    <dgm:cxn modelId="{2350CE00-03C6-4407-A7CB-C39F9275B824}" type="presParOf" srcId="{69CB5064-2F91-4A62-9E0A-140110BF1F71}" destId="{24C45897-7B07-407C-94ED-6D248A1B132B}" srcOrd="6" destOrd="0" presId="urn:microsoft.com/office/officeart/2018/2/layout/IconVerticalSolidList"/>
    <dgm:cxn modelId="{FAB263EE-C017-4A3B-A6DC-83B2C430A664}" type="presParOf" srcId="{24C45897-7B07-407C-94ED-6D248A1B132B}" destId="{6932BAEA-11FF-4E82-8C4B-4863D6BC07C8}" srcOrd="0" destOrd="0" presId="urn:microsoft.com/office/officeart/2018/2/layout/IconVerticalSolidList"/>
    <dgm:cxn modelId="{21557735-08C9-4DF5-86F2-2FEC5378BCBE}" type="presParOf" srcId="{24C45897-7B07-407C-94ED-6D248A1B132B}" destId="{645C4E5D-89BD-400E-8BF4-78D92AF364E1}" srcOrd="1" destOrd="0" presId="urn:microsoft.com/office/officeart/2018/2/layout/IconVerticalSolidList"/>
    <dgm:cxn modelId="{E0F30264-23E7-4900-B3D2-36F3553B9FB4}" type="presParOf" srcId="{24C45897-7B07-407C-94ED-6D248A1B132B}" destId="{6325AB46-5CC3-4C6F-9F00-9E6245828819}" srcOrd="2" destOrd="0" presId="urn:microsoft.com/office/officeart/2018/2/layout/IconVerticalSolidList"/>
    <dgm:cxn modelId="{6F3FD788-E0EF-42BD-97ED-529F9ECC3EE8}" type="presParOf" srcId="{24C45897-7B07-407C-94ED-6D248A1B132B}" destId="{79290C5D-9A1E-4128-B534-ECCB0FB57395}" srcOrd="3" destOrd="0" presId="urn:microsoft.com/office/officeart/2018/2/layout/IconVerticalSolidList"/>
    <dgm:cxn modelId="{DE1DCB02-BA56-4016-840C-7F06A2512A5D}" type="presParOf" srcId="{69CB5064-2F91-4A62-9E0A-140110BF1F71}" destId="{3B073A3C-315A-4C1C-A070-AF840E20E043}" srcOrd="7" destOrd="0" presId="urn:microsoft.com/office/officeart/2018/2/layout/IconVerticalSolidList"/>
    <dgm:cxn modelId="{3FB387B6-D450-4276-BA52-5501D7310927}" type="presParOf" srcId="{69CB5064-2F91-4A62-9E0A-140110BF1F71}" destId="{58C1D94A-1AB1-48FA-A712-250CE1748B62}" srcOrd="8" destOrd="0" presId="urn:microsoft.com/office/officeart/2018/2/layout/IconVerticalSolidList"/>
    <dgm:cxn modelId="{19929C00-9078-4F8A-97FE-55655A0C5DB1}" type="presParOf" srcId="{58C1D94A-1AB1-48FA-A712-250CE1748B62}" destId="{E668771D-B252-4195-9D8D-7E3A0AEEAE9C}" srcOrd="0" destOrd="0" presId="urn:microsoft.com/office/officeart/2018/2/layout/IconVerticalSolidList"/>
    <dgm:cxn modelId="{8C238721-4917-4240-90FA-ABF9CE43E6C7}" type="presParOf" srcId="{58C1D94A-1AB1-48FA-A712-250CE1748B62}" destId="{A923D212-DBC9-4EA7-A39B-AC4CA2A788D9}" srcOrd="1" destOrd="0" presId="urn:microsoft.com/office/officeart/2018/2/layout/IconVerticalSolidList"/>
    <dgm:cxn modelId="{5A366F79-524F-46E5-8BEE-5C9BFC185F9C}" type="presParOf" srcId="{58C1D94A-1AB1-48FA-A712-250CE1748B62}" destId="{2E7B7C68-176E-4441-A32C-99A0DB53AE17}" srcOrd="2" destOrd="0" presId="urn:microsoft.com/office/officeart/2018/2/layout/IconVerticalSolidList"/>
    <dgm:cxn modelId="{3B3B70F9-9B67-47BA-81F3-09D32E4CB57A}" type="presParOf" srcId="{58C1D94A-1AB1-48FA-A712-250CE1748B62}" destId="{3C3E733A-B27A-44B7-8EEF-92EB55C8E0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768AD9-4366-481F-B7D8-3497E0280E18}"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930B1396-D4F2-42FA-8D61-B90F886BB67B}">
      <dgm:prSet/>
      <dgm:spPr/>
      <dgm:t>
        <a:bodyPr/>
        <a:lstStyle/>
        <a:p>
          <a:r>
            <a:rPr lang="en-US" b="1"/>
            <a:t>People:</a:t>
          </a:r>
          <a:r>
            <a:rPr lang="en-US"/>
            <a:t> Internal IT, BAs, QA, Scrum Master; external fintech/analytics experts for credit scoring &amp; compliance.</a:t>
          </a:r>
        </a:p>
      </dgm:t>
    </dgm:pt>
    <dgm:pt modelId="{DD3A5BED-8547-4217-92F1-38DF42B57BD7}" type="parTrans" cxnId="{680C99F3-2247-4996-B2A3-A3AFB93F14F3}">
      <dgm:prSet/>
      <dgm:spPr/>
      <dgm:t>
        <a:bodyPr/>
        <a:lstStyle/>
        <a:p>
          <a:endParaRPr lang="en-IN"/>
        </a:p>
      </dgm:t>
    </dgm:pt>
    <dgm:pt modelId="{D284017E-A66E-4E1E-A6C2-4C2BD64711EE}" type="sibTrans" cxnId="{680C99F3-2247-4996-B2A3-A3AFB93F14F3}">
      <dgm:prSet/>
      <dgm:spPr/>
      <dgm:t>
        <a:bodyPr/>
        <a:lstStyle/>
        <a:p>
          <a:endParaRPr lang="en-IN"/>
        </a:p>
      </dgm:t>
    </dgm:pt>
    <dgm:pt modelId="{8043CEC7-20CB-4628-BC3F-C1861A4A2A02}">
      <dgm:prSet/>
      <dgm:spPr/>
      <dgm:t>
        <a:bodyPr/>
        <a:lstStyle/>
        <a:p>
          <a:r>
            <a:rPr lang="en-US" b="1" dirty="0"/>
            <a:t>Time:</a:t>
          </a:r>
          <a:r>
            <a:rPr lang="en-US" dirty="0"/>
            <a:t> 6–8 months in 2–4-week sprints, each delivering usable increments.</a:t>
          </a:r>
        </a:p>
      </dgm:t>
    </dgm:pt>
    <dgm:pt modelId="{265B3823-9AC1-4274-A200-2721BE8F5C9C}" type="parTrans" cxnId="{D94F52B4-4BAE-4739-8A36-60F63195FFDD}">
      <dgm:prSet/>
      <dgm:spPr/>
      <dgm:t>
        <a:bodyPr/>
        <a:lstStyle/>
        <a:p>
          <a:endParaRPr lang="en-IN"/>
        </a:p>
      </dgm:t>
    </dgm:pt>
    <dgm:pt modelId="{C8C67B0E-DC41-4BEB-A32B-429CE67AB019}" type="sibTrans" cxnId="{D94F52B4-4BAE-4739-8A36-60F63195FFDD}">
      <dgm:prSet/>
      <dgm:spPr/>
      <dgm:t>
        <a:bodyPr/>
        <a:lstStyle/>
        <a:p>
          <a:endParaRPr lang="en-IN"/>
        </a:p>
      </dgm:t>
    </dgm:pt>
    <dgm:pt modelId="{CCA1AE5E-C7A1-4EF7-9369-0D8F69356E34}">
      <dgm:prSet/>
      <dgm:spPr/>
      <dgm:t>
        <a:bodyPr/>
        <a:lstStyle/>
        <a:p>
          <a:r>
            <a:rPr lang="en-US" b="1" dirty="0"/>
            <a:t>Budget &amp; Resources:</a:t>
          </a:r>
          <a:r>
            <a:rPr lang="en-US" dirty="0"/>
            <a:t> Rs. 90 lakhs</a:t>
          </a:r>
        </a:p>
        <a:p>
          <a:r>
            <a:rPr lang="en-US" dirty="0"/>
            <a:t>Covers entire cost , third-party tools, site visits, research reports, and contingency buffer.</a:t>
          </a:r>
        </a:p>
      </dgm:t>
    </dgm:pt>
    <dgm:pt modelId="{199B07A1-CAC6-4928-B411-0F424A4551BA}" type="parTrans" cxnId="{BD49B453-A6CF-4546-92AB-D10DF2B0BFA8}">
      <dgm:prSet/>
      <dgm:spPr/>
      <dgm:t>
        <a:bodyPr/>
        <a:lstStyle/>
        <a:p>
          <a:endParaRPr lang="en-IN"/>
        </a:p>
      </dgm:t>
    </dgm:pt>
    <dgm:pt modelId="{FBDFEBEA-22C3-4D66-B080-E2F23D8D485E}" type="sibTrans" cxnId="{BD49B453-A6CF-4546-92AB-D10DF2B0BFA8}">
      <dgm:prSet/>
      <dgm:spPr/>
      <dgm:t>
        <a:bodyPr/>
        <a:lstStyle/>
        <a:p>
          <a:endParaRPr lang="en-IN"/>
        </a:p>
      </dgm:t>
    </dgm:pt>
    <dgm:pt modelId="{30E57A37-EE6C-4853-8635-A536ECAAC0F3}" type="pres">
      <dgm:prSet presAssocID="{A1768AD9-4366-481F-B7D8-3497E0280E18}" presName="vert0" presStyleCnt="0">
        <dgm:presLayoutVars>
          <dgm:dir/>
          <dgm:animOne val="branch"/>
          <dgm:animLvl val="lvl"/>
        </dgm:presLayoutVars>
      </dgm:prSet>
      <dgm:spPr/>
    </dgm:pt>
    <dgm:pt modelId="{7DA20687-9D91-4661-BC83-FE71CDB38192}" type="pres">
      <dgm:prSet presAssocID="{930B1396-D4F2-42FA-8D61-B90F886BB67B}" presName="thickLine" presStyleLbl="alignNode1" presStyleIdx="0" presStyleCnt="3"/>
      <dgm:spPr/>
    </dgm:pt>
    <dgm:pt modelId="{8AD37760-D064-41E8-9781-D6D5099A0A1D}" type="pres">
      <dgm:prSet presAssocID="{930B1396-D4F2-42FA-8D61-B90F886BB67B}" presName="horz1" presStyleCnt="0"/>
      <dgm:spPr/>
    </dgm:pt>
    <dgm:pt modelId="{1536F19F-B595-4726-BB6D-8CBC836CB2D6}" type="pres">
      <dgm:prSet presAssocID="{930B1396-D4F2-42FA-8D61-B90F886BB67B}" presName="tx1" presStyleLbl="revTx" presStyleIdx="0" presStyleCnt="3"/>
      <dgm:spPr/>
    </dgm:pt>
    <dgm:pt modelId="{5A0621BF-4C98-41A3-A9A0-E938772A7520}" type="pres">
      <dgm:prSet presAssocID="{930B1396-D4F2-42FA-8D61-B90F886BB67B}" presName="vert1" presStyleCnt="0"/>
      <dgm:spPr/>
    </dgm:pt>
    <dgm:pt modelId="{3D052F94-B49B-498B-B330-89202C049B9F}" type="pres">
      <dgm:prSet presAssocID="{8043CEC7-20CB-4628-BC3F-C1861A4A2A02}" presName="thickLine" presStyleLbl="alignNode1" presStyleIdx="1" presStyleCnt="3"/>
      <dgm:spPr/>
    </dgm:pt>
    <dgm:pt modelId="{51E699D7-716D-46D7-8945-EA9BCD0D7288}" type="pres">
      <dgm:prSet presAssocID="{8043CEC7-20CB-4628-BC3F-C1861A4A2A02}" presName="horz1" presStyleCnt="0"/>
      <dgm:spPr/>
    </dgm:pt>
    <dgm:pt modelId="{2F40A17D-0956-45B4-B15A-C0CAD01A0F25}" type="pres">
      <dgm:prSet presAssocID="{8043CEC7-20CB-4628-BC3F-C1861A4A2A02}" presName="tx1" presStyleLbl="revTx" presStyleIdx="1" presStyleCnt="3"/>
      <dgm:spPr/>
    </dgm:pt>
    <dgm:pt modelId="{FCC066A0-B541-4A88-8B63-58B01FCDDD02}" type="pres">
      <dgm:prSet presAssocID="{8043CEC7-20CB-4628-BC3F-C1861A4A2A02}" presName="vert1" presStyleCnt="0"/>
      <dgm:spPr/>
    </dgm:pt>
    <dgm:pt modelId="{F2CD624D-AD74-43B6-B80F-74BC0DBCABD5}" type="pres">
      <dgm:prSet presAssocID="{CCA1AE5E-C7A1-4EF7-9369-0D8F69356E34}" presName="thickLine" presStyleLbl="alignNode1" presStyleIdx="2" presStyleCnt="3"/>
      <dgm:spPr/>
    </dgm:pt>
    <dgm:pt modelId="{26934376-6AED-4404-A13F-889E7B817B60}" type="pres">
      <dgm:prSet presAssocID="{CCA1AE5E-C7A1-4EF7-9369-0D8F69356E34}" presName="horz1" presStyleCnt="0"/>
      <dgm:spPr/>
    </dgm:pt>
    <dgm:pt modelId="{3C401D28-2BF1-4CCB-B08E-815AFD319EDA}" type="pres">
      <dgm:prSet presAssocID="{CCA1AE5E-C7A1-4EF7-9369-0D8F69356E34}" presName="tx1" presStyleLbl="revTx" presStyleIdx="2" presStyleCnt="3"/>
      <dgm:spPr/>
    </dgm:pt>
    <dgm:pt modelId="{1B19FBBC-17AE-4F67-BCA9-188AC491861B}" type="pres">
      <dgm:prSet presAssocID="{CCA1AE5E-C7A1-4EF7-9369-0D8F69356E34}" presName="vert1" presStyleCnt="0"/>
      <dgm:spPr/>
    </dgm:pt>
  </dgm:ptLst>
  <dgm:cxnLst>
    <dgm:cxn modelId="{B935B803-5428-4F06-8143-64CE85A9C8B8}" type="presOf" srcId="{8043CEC7-20CB-4628-BC3F-C1861A4A2A02}" destId="{2F40A17D-0956-45B4-B15A-C0CAD01A0F25}" srcOrd="0" destOrd="0" presId="urn:microsoft.com/office/officeart/2008/layout/LinedList"/>
    <dgm:cxn modelId="{645CFC2A-3C08-483A-8CA1-B3B90A5553C6}" type="presOf" srcId="{CCA1AE5E-C7A1-4EF7-9369-0D8F69356E34}" destId="{3C401D28-2BF1-4CCB-B08E-815AFD319EDA}" srcOrd="0" destOrd="0" presId="urn:microsoft.com/office/officeart/2008/layout/LinedList"/>
    <dgm:cxn modelId="{BD49B453-A6CF-4546-92AB-D10DF2B0BFA8}" srcId="{A1768AD9-4366-481F-B7D8-3497E0280E18}" destId="{CCA1AE5E-C7A1-4EF7-9369-0D8F69356E34}" srcOrd="2" destOrd="0" parTransId="{199B07A1-CAC6-4928-B411-0F424A4551BA}" sibTransId="{FBDFEBEA-22C3-4D66-B080-E2F23D8D485E}"/>
    <dgm:cxn modelId="{D94F52B4-4BAE-4739-8A36-60F63195FFDD}" srcId="{A1768AD9-4366-481F-B7D8-3497E0280E18}" destId="{8043CEC7-20CB-4628-BC3F-C1861A4A2A02}" srcOrd="1" destOrd="0" parTransId="{265B3823-9AC1-4274-A200-2721BE8F5C9C}" sibTransId="{C8C67B0E-DC41-4BEB-A32B-429CE67AB019}"/>
    <dgm:cxn modelId="{A1E260D5-D41E-46E1-BF38-9DE07217387B}" type="presOf" srcId="{A1768AD9-4366-481F-B7D8-3497E0280E18}" destId="{30E57A37-EE6C-4853-8635-A536ECAAC0F3}" srcOrd="0" destOrd="0" presId="urn:microsoft.com/office/officeart/2008/layout/LinedList"/>
    <dgm:cxn modelId="{2F8766E2-ED32-4878-9054-650826CA2498}" type="presOf" srcId="{930B1396-D4F2-42FA-8D61-B90F886BB67B}" destId="{1536F19F-B595-4726-BB6D-8CBC836CB2D6}" srcOrd="0" destOrd="0" presId="urn:microsoft.com/office/officeart/2008/layout/LinedList"/>
    <dgm:cxn modelId="{680C99F3-2247-4996-B2A3-A3AFB93F14F3}" srcId="{A1768AD9-4366-481F-B7D8-3497E0280E18}" destId="{930B1396-D4F2-42FA-8D61-B90F886BB67B}" srcOrd="0" destOrd="0" parTransId="{DD3A5BED-8547-4217-92F1-38DF42B57BD7}" sibTransId="{D284017E-A66E-4E1E-A6C2-4C2BD64711EE}"/>
    <dgm:cxn modelId="{210B92A1-1E32-4D13-A1C2-9F96E8DA06CE}" type="presParOf" srcId="{30E57A37-EE6C-4853-8635-A536ECAAC0F3}" destId="{7DA20687-9D91-4661-BC83-FE71CDB38192}" srcOrd="0" destOrd="0" presId="urn:microsoft.com/office/officeart/2008/layout/LinedList"/>
    <dgm:cxn modelId="{9AC6E456-575D-4535-8189-D7ACC8ACB3A1}" type="presParOf" srcId="{30E57A37-EE6C-4853-8635-A536ECAAC0F3}" destId="{8AD37760-D064-41E8-9781-D6D5099A0A1D}" srcOrd="1" destOrd="0" presId="urn:microsoft.com/office/officeart/2008/layout/LinedList"/>
    <dgm:cxn modelId="{B84AF674-E6C3-411C-8645-52C4CF2F02E8}" type="presParOf" srcId="{8AD37760-D064-41E8-9781-D6D5099A0A1D}" destId="{1536F19F-B595-4726-BB6D-8CBC836CB2D6}" srcOrd="0" destOrd="0" presId="urn:microsoft.com/office/officeart/2008/layout/LinedList"/>
    <dgm:cxn modelId="{D0D89CF9-4E21-46C6-BE0C-EDC8197159FC}" type="presParOf" srcId="{8AD37760-D064-41E8-9781-D6D5099A0A1D}" destId="{5A0621BF-4C98-41A3-A9A0-E938772A7520}" srcOrd="1" destOrd="0" presId="urn:microsoft.com/office/officeart/2008/layout/LinedList"/>
    <dgm:cxn modelId="{EED13137-FEE8-45FC-A601-7C481A776889}" type="presParOf" srcId="{30E57A37-EE6C-4853-8635-A536ECAAC0F3}" destId="{3D052F94-B49B-498B-B330-89202C049B9F}" srcOrd="2" destOrd="0" presId="urn:microsoft.com/office/officeart/2008/layout/LinedList"/>
    <dgm:cxn modelId="{107E566C-4EC4-4C9E-B305-40AC8A8FB3B7}" type="presParOf" srcId="{30E57A37-EE6C-4853-8635-A536ECAAC0F3}" destId="{51E699D7-716D-46D7-8945-EA9BCD0D7288}" srcOrd="3" destOrd="0" presId="urn:microsoft.com/office/officeart/2008/layout/LinedList"/>
    <dgm:cxn modelId="{84F10DD3-1310-45B6-B014-D4B71946FCC5}" type="presParOf" srcId="{51E699D7-716D-46D7-8945-EA9BCD0D7288}" destId="{2F40A17D-0956-45B4-B15A-C0CAD01A0F25}" srcOrd="0" destOrd="0" presId="urn:microsoft.com/office/officeart/2008/layout/LinedList"/>
    <dgm:cxn modelId="{1AD751D0-8882-4379-8FDC-E83953E67366}" type="presParOf" srcId="{51E699D7-716D-46D7-8945-EA9BCD0D7288}" destId="{FCC066A0-B541-4A88-8B63-58B01FCDDD02}" srcOrd="1" destOrd="0" presId="urn:microsoft.com/office/officeart/2008/layout/LinedList"/>
    <dgm:cxn modelId="{D75CAD0A-1D75-429B-9F15-1A3A2112CFF9}" type="presParOf" srcId="{30E57A37-EE6C-4853-8635-A536ECAAC0F3}" destId="{F2CD624D-AD74-43B6-B80F-74BC0DBCABD5}" srcOrd="4" destOrd="0" presId="urn:microsoft.com/office/officeart/2008/layout/LinedList"/>
    <dgm:cxn modelId="{7E1415C1-992B-4B9D-AC9C-05BE2FE29332}" type="presParOf" srcId="{30E57A37-EE6C-4853-8635-A536ECAAC0F3}" destId="{26934376-6AED-4404-A13F-889E7B817B60}" srcOrd="5" destOrd="0" presId="urn:microsoft.com/office/officeart/2008/layout/LinedList"/>
    <dgm:cxn modelId="{8F0A3A57-D9AC-4685-B8FA-1D6BDBE967C1}" type="presParOf" srcId="{26934376-6AED-4404-A13F-889E7B817B60}" destId="{3C401D28-2BF1-4CCB-B08E-815AFD319EDA}" srcOrd="0" destOrd="0" presId="urn:microsoft.com/office/officeart/2008/layout/LinedList"/>
    <dgm:cxn modelId="{464D90AA-DFC7-47FE-9A0E-16D6F22FC9B4}" type="presParOf" srcId="{26934376-6AED-4404-A13F-889E7B817B60}" destId="{1B19FBBC-17AE-4F67-BCA9-188AC491861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D7BE5-0006-4FC3-A757-DC9756600463}">
      <dsp:nvSpPr>
        <dsp:cNvPr id="0" name=""/>
        <dsp:cNvSpPr/>
      </dsp:nvSpPr>
      <dsp:spPr>
        <a:xfrm>
          <a:off x="0" y="5800"/>
          <a:ext cx="4872038" cy="6949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3FC756-D508-4A1E-BC58-96B3387F2808}">
      <dsp:nvSpPr>
        <dsp:cNvPr id="0" name=""/>
        <dsp:cNvSpPr/>
      </dsp:nvSpPr>
      <dsp:spPr>
        <a:xfrm>
          <a:off x="210212" y="162157"/>
          <a:ext cx="382578" cy="3822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5728BE-2B05-44DF-A119-3E108605A8DE}">
      <dsp:nvSpPr>
        <dsp:cNvPr id="0" name=""/>
        <dsp:cNvSpPr/>
      </dsp:nvSpPr>
      <dsp:spPr>
        <a:xfrm>
          <a:off x="803003" y="5800"/>
          <a:ext cx="4032756"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marL="0" lvl="0" indent="0" algn="l" defTabSz="622300">
            <a:lnSpc>
              <a:spcPct val="100000"/>
            </a:lnSpc>
            <a:spcBef>
              <a:spcPct val="0"/>
            </a:spcBef>
            <a:spcAft>
              <a:spcPct val="35000"/>
            </a:spcAft>
            <a:buNone/>
          </a:pPr>
          <a:r>
            <a:rPr lang="en-US" sz="1400" b="1" kern="1200"/>
            <a:t>Select Optimal Enhancements:</a:t>
          </a:r>
          <a:r>
            <a:rPr lang="en-US" sz="1400" kern="1200"/>
            <a:t> Align solutions with business needs, design criteria, and regulatory mandates</a:t>
          </a:r>
        </a:p>
      </dsp:txBody>
      <dsp:txXfrm>
        <a:off x="803003" y="5800"/>
        <a:ext cx="4032756" cy="760066"/>
      </dsp:txXfrm>
    </dsp:sp>
    <dsp:sp modelId="{CBE76A93-6D35-437D-A537-56B6A3F4FC42}">
      <dsp:nvSpPr>
        <dsp:cNvPr id="0" name=""/>
        <dsp:cNvSpPr/>
      </dsp:nvSpPr>
      <dsp:spPr>
        <a:xfrm>
          <a:off x="0" y="955883"/>
          <a:ext cx="4872038" cy="6949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D1FEA0-351F-48F5-BC52-CF1F03D5E4BF}">
      <dsp:nvSpPr>
        <dsp:cNvPr id="0" name=""/>
        <dsp:cNvSpPr/>
      </dsp:nvSpPr>
      <dsp:spPr>
        <a:xfrm>
          <a:off x="210212" y="1112240"/>
          <a:ext cx="382578" cy="3822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D0471D-4475-4F2F-ABDF-8D49DDAEC0BA}">
      <dsp:nvSpPr>
        <dsp:cNvPr id="0" name=""/>
        <dsp:cNvSpPr/>
      </dsp:nvSpPr>
      <dsp:spPr>
        <a:xfrm>
          <a:off x="803003" y="955883"/>
          <a:ext cx="4032756"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marL="0" lvl="0" indent="0" algn="l" defTabSz="622300">
            <a:lnSpc>
              <a:spcPct val="100000"/>
            </a:lnSpc>
            <a:spcBef>
              <a:spcPct val="0"/>
            </a:spcBef>
            <a:spcAft>
              <a:spcPct val="35000"/>
            </a:spcAft>
            <a:buNone/>
          </a:pPr>
          <a:r>
            <a:rPr lang="en-US" sz="1400" b="1" kern="1200"/>
            <a:t>Prototyping &amp; Testing:</a:t>
          </a:r>
          <a:r>
            <a:rPr lang="en-US" sz="1400" kern="1200"/>
            <a:t> Validate functionality and usability in iterative sprints</a:t>
          </a:r>
        </a:p>
      </dsp:txBody>
      <dsp:txXfrm>
        <a:off x="803003" y="955883"/>
        <a:ext cx="4032756" cy="760066"/>
      </dsp:txXfrm>
    </dsp:sp>
    <dsp:sp modelId="{9199329F-451A-43F9-ADF5-198650422B65}">
      <dsp:nvSpPr>
        <dsp:cNvPr id="0" name=""/>
        <dsp:cNvSpPr/>
      </dsp:nvSpPr>
      <dsp:spPr>
        <a:xfrm>
          <a:off x="0" y="1905966"/>
          <a:ext cx="4872038" cy="6949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D90462-CA71-4BA3-A580-320E36132DA7}">
      <dsp:nvSpPr>
        <dsp:cNvPr id="0" name=""/>
        <dsp:cNvSpPr/>
      </dsp:nvSpPr>
      <dsp:spPr>
        <a:xfrm>
          <a:off x="210212" y="2062323"/>
          <a:ext cx="382578" cy="3822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8F5EA1-4CD6-44C8-A0AE-DB88C2AEA428}">
      <dsp:nvSpPr>
        <dsp:cNvPr id="0" name=""/>
        <dsp:cNvSpPr/>
      </dsp:nvSpPr>
      <dsp:spPr>
        <a:xfrm>
          <a:off x="803003" y="1905966"/>
          <a:ext cx="4032756"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marL="0" lvl="0" indent="0" algn="l" defTabSz="622300">
            <a:lnSpc>
              <a:spcPct val="100000"/>
            </a:lnSpc>
            <a:spcBef>
              <a:spcPct val="0"/>
            </a:spcBef>
            <a:spcAft>
              <a:spcPct val="35000"/>
            </a:spcAft>
            <a:buNone/>
          </a:pPr>
          <a:r>
            <a:rPr lang="en-US" sz="1400" b="1" kern="1200"/>
            <a:t>Digital KYC &amp; API Integration:</a:t>
          </a:r>
          <a:r>
            <a:rPr lang="en-US" sz="1400" kern="1200"/>
            <a:t> Automate onboarding and connect with CIBIL, GST, ITR, MCA</a:t>
          </a:r>
        </a:p>
      </dsp:txBody>
      <dsp:txXfrm>
        <a:off x="803003" y="1905966"/>
        <a:ext cx="4032756" cy="760066"/>
      </dsp:txXfrm>
    </dsp:sp>
    <dsp:sp modelId="{6932BAEA-11FF-4E82-8C4B-4863D6BC07C8}">
      <dsp:nvSpPr>
        <dsp:cNvPr id="0" name=""/>
        <dsp:cNvSpPr/>
      </dsp:nvSpPr>
      <dsp:spPr>
        <a:xfrm>
          <a:off x="0" y="2856049"/>
          <a:ext cx="4872038" cy="6949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5C4E5D-89BD-400E-8BF4-78D92AF364E1}">
      <dsp:nvSpPr>
        <dsp:cNvPr id="0" name=""/>
        <dsp:cNvSpPr/>
      </dsp:nvSpPr>
      <dsp:spPr>
        <a:xfrm>
          <a:off x="210212" y="3012406"/>
          <a:ext cx="382578" cy="3822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290C5D-9A1E-4128-B534-ECCB0FB57395}">
      <dsp:nvSpPr>
        <dsp:cNvPr id="0" name=""/>
        <dsp:cNvSpPr/>
      </dsp:nvSpPr>
      <dsp:spPr>
        <a:xfrm>
          <a:off x="803003" y="2856049"/>
          <a:ext cx="4032756"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marL="0" lvl="0" indent="0" algn="l" defTabSz="622300">
            <a:lnSpc>
              <a:spcPct val="100000"/>
            </a:lnSpc>
            <a:spcBef>
              <a:spcPct val="0"/>
            </a:spcBef>
            <a:spcAft>
              <a:spcPct val="35000"/>
            </a:spcAft>
            <a:buNone/>
          </a:pPr>
          <a:r>
            <a:rPr lang="en-US" sz="1400" b="1" kern="1200"/>
            <a:t>Automated Credit Scoring &amp; NPA Monitoring:</a:t>
          </a:r>
          <a:r>
            <a:rPr lang="en-US" sz="1400" kern="1200"/>
            <a:t> Enable faster decisions and real-time risk tracking</a:t>
          </a:r>
        </a:p>
      </dsp:txBody>
      <dsp:txXfrm>
        <a:off x="803003" y="2856049"/>
        <a:ext cx="4032756" cy="760066"/>
      </dsp:txXfrm>
    </dsp:sp>
    <dsp:sp modelId="{E668771D-B252-4195-9D8D-7E3A0AEEAE9C}">
      <dsp:nvSpPr>
        <dsp:cNvPr id="0" name=""/>
        <dsp:cNvSpPr/>
      </dsp:nvSpPr>
      <dsp:spPr>
        <a:xfrm>
          <a:off x="0" y="3806132"/>
          <a:ext cx="4872038" cy="6949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23D212-DBC9-4EA7-A39B-AC4CA2A788D9}">
      <dsp:nvSpPr>
        <dsp:cNvPr id="0" name=""/>
        <dsp:cNvSpPr/>
      </dsp:nvSpPr>
      <dsp:spPr>
        <a:xfrm>
          <a:off x="210212" y="3962489"/>
          <a:ext cx="382578" cy="3822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3E733A-B27A-44B7-8EEF-92EB55C8E05C}">
      <dsp:nvSpPr>
        <dsp:cNvPr id="0" name=""/>
        <dsp:cNvSpPr/>
      </dsp:nvSpPr>
      <dsp:spPr>
        <a:xfrm>
          <a:off x="803003" y="3806132"/>
          <a:ext cx="4032756"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marL="0" lvl="0" indent="0" algn="l" defTabSz="622300">
            <a:lnSpc>
              <a:spcPct val="100000"/>
            </a:lnSpc>
            <a:spcBef>
              <a:spcPct val="0"/>
            </a:spcBef>
            <a:spcAft>
              <a:spcPct val="35000"/>
            </a:spcAft>
            <a:buNone/>
          </a:pPr>
          <a:r>
            <a:rPr lang="en-US" sz="1400" b="1" kern="1200"/>
            <a:t>Analytics for Growth:</a:t>
          </a:r>
          <a:r>
            <a:rPr lang="en-US" sz="1400" kern="1200"/>
            <a:t> Provide actionable insights for sales, marketing, and business expansion</a:t>
          </a:r>
        </a:p>
      </dsp:txBody>
      <dsp:txXfrm>
        <a:off x="803003" y="3806132"/>
        <a:ext cx="4032756" cy="760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20687-9D91-4661-BC83-FE71CDB38192}">
      <dsp:nvSpPr>
        <dsp:cNvPr id="0" name=""/>
        <dsp:cNvSpPr/>
      </dsp:nvSpPr>
      <dsp:spPr>
        <a:xfrm>
          <a:off x="0" y="2232"/>
          <a:ext cx="4872038"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536F19F-B595-4726-BB6D-8CBC836CB2D6}">
      <dsp:nvSpPr>
        <dsp:cNvPr id="0" name=""/>
        <dsp:cNvSpPr/>
      </dsp:nvSpPr>
      <dsp:spPr>
        <a:xfrm>
          <a:off x="0" y="2232"/>
          <a:ext cx="4872038"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People:</a:t>
          </a:r>
          <a:r>
            <a:rPr lang="en-US" sz="2200" kern="1200"/>
            <a:t> Internal IT, BAs, QA, Scrum Master; external fintech/analytics experts for credit scoring &amp; compliance.</a:t>
          </a:r>
        </a:p>
      </dsp:txBody>
      <dsp:txXfrm>
        <a:off x="0" y="2232"/>
        <a:ext cx="4872038" cy="1522511"/>
      </dsp:txXfrm>
    </dsp:sp>
    <dsp:sp modelId="{3D052F94-B49B-498B-B330-89202C049B9F}">
      <dsp:nvSpPr>
        <dsp:cNvPr id="0" name=""/>
        <dsp:cNvSpPr/>
      </dsp:nvSpPr>
      <dsp:spPr>
        <a:xfrm>
          <a:off x="0" y="1524744"/>
          <a:ext cx="4872038" cy="0"/>
        </a:xfrm>
        <a:prstGeom prst="line">
          <a:avLst/>
        </a:prstGeom>
        <a:gradFill rotWithShape="0">
          <a:gsLst>
            <a:gs pos="0">
              <a:schemeClr val="accent2">
                <a:hueOff val="-665368"/>
                <a:satOff val="4108"/>
                <a:lumOff val="-588"/>
                <a:alphaOff val="0"/>
                <a:tint val="98000"/>
                <a:lumMod val="114000"/>
              </a:schemeClr>
            </a:gs>
            <a:gs pos="100000">
              <a:schemeClr val="accent2">
                <a:hueOff val="-665368"/>
                <a:satOff val="4108"/>
                <a:lumOff val="-588"/>
                <a:alphaOff val="0"/>
                <a:shade val="90000"/>
                <a:lumMod val="84000"/>
              </a:schemeClr>
            </a:gs>
          </a:gsLst>
          <a:lin ang="5400000" scaled="0"/>
        </a:gradFill>
        <a:ln w="9525" cap="rnd" cmpd="sng" algn="ctr">
          <a:solidFill>
            <a:schemeClr val="accent2">
              <a:hueOff val="-665368"/>
              <a:satOff val="4108"/>
              <a:lumOff val="-588"/>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F40A17D-0956-45B4-B15A-C0CAD01A0F25}">
      <dsp:nvSpPr>
        <dsp:cNvPr id="0" name=""/>
        <dsp:cNvSpPr/>
      </dsp:nvSpPr>
      <dsp:spPr>
        <a:xfrm>
          <a:off x="0" y="1524744"/>
          <a:ext cx="4872038"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Time:</a:t>
          </a:r>
          <a:r>
            <a:rPr lang="en-US" sz="2200" kern="1200" dirty="0"/>
            <a:t> 6–8 months in 2–4-week sprints, each delivering usable increments.</a:t>
          </a:r>
        </a:p>
      </dsp:txBody>
      <dsp:txXfrm>
        <a:off x="0" y="1524744"/>
        <a:ext cx="4872038" cy="1522511"/>
      </dsp:txXfrm>
    </dsp:sp>
    <dsp:sp modelId="{F2CD624D-AD74-43B6-B80F-74BC0DBCABD5}">
      <dsp:nvSpPr>
        <dsp:cNvPr id="0" name=""/>
        <dsp:cNvSpPr/>
      </dsp:nvSpPr>
      <dsp:spPr>
        <a:xfrm>
          <a:off x="0" y="3047255"/>
          <a:ext cx="4872038" cy="0"/>
        </a:xfrm>
        <a:prstGeom prst="line">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w="9525" cap="rnd" cmpd="sng" algn="ctr">
          <a:solidFill>
            <a:schemeClr val="accent2">
              <a:hueOff val="-1330735"/>
              <a:satOff val="8216"/>
              <a:lumOff val="-1176"/>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3C401D28-2BF1-4CCB-B08E-815AFD319EDA}">
      <dsp:nvSpPr>
        <dsp:cNvPr id="0" name=""/>
        <dsp:cNvSpPr/>
      </dsp:nvSpPr>
      <dsp:spPr>
        <a:xfrm>
          <a:off x="0" y="3047255"/>
          <a:ext cx="4872038"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Budget &amp; Resources:</a:t>
          </a:r>
          <a:r>
            <a:rPr lang="en-US" sz="2200" kern="1200" dirty="0"/>
            <a:t> Rs. 90 lakhs</a:t>
          </a:r>
        </a:p>
        <a:p>
          <a:pPr marL="0" lvl="0" indent="0" algn="l" defTabSz="977900">
            <a:lnSpc>
              <a:spcPct val="90000"/>
            </a:lnSpc>
            <a:spcBef>
              <a:spcPct val="0"/>
            </a:spcBef>
            <a:spcAft>
              <a:spcPct val="35000"/>
            </a:spcAft>
            <a:buNone/>
          </a:pPr>
          <a:r>
            <a:rPr lang="en-US" sz="2200" kern="1200" dirty="0"/>
            <a:t>Covers entire cost , third-party tools, site visits, research reports, and contingency buffer.</a:t>
          </a:r>
        </a:p>
      </dsp:txBody>
      <dsp:txXfrm>
        <a:off x="0" y="3047255"/>
        <a:ext cx="4872038" cy="15225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69F7E-6A48-4AEE-8275-164C32826EB4}" type="datetimeFigureOut">
              <a:rPr lang="en-IN" smtClean="0"/>
              <a:t>30-09-2025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37826-6444-4438-BD41-4A14BB74996F}" type="slidenum">
              <a:rPr lang="en-IN" smtClean="0"/>
              <a:t>‹#›</a:t>
            </a:fld>
            <a:endParaRPr lang="en-IN"/>
          </a:p>
        </p:txBody>
      </p:sp>
    </p:spTree>
    <p:extLst>
      <p:ext uri="{BB962C8B-B14F-4D97-AF65-F5344CB8AC3E}">
        <p14:creationId xmlns:p14="http://schemas.microsoft.com/office/powerpoint/2010/main" val="1095717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E37826-6444-4438-BD41-4A14BB74996F}" type="slidenum">
              <a:rPr lang="en-IN" smtClean="0"/>
              <a:t>1</a:t>
            </a:fld>
            <a:endParaRPr lang="en-IN"/>
          </a:p>
        </p:txBody>
      </p:sp>
    </p:spTree>
    <p:extLst>
      <p:ext uri="{BB962C8B-B14F-4D97-AF65-F5344CB8AC3E}">
        <p14:creationId xmlns:p14="http://schemas.microsoft.com/office/powerpoint/2010/main" val="203995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E37826-6444-4438-BD41-4A14BB74996F}" type="slidenum">
              <a:rPr lang="en-IN" smtClean="0"/>
              <a:t>5</a:t>
            </a:fld>
            <a:endParaRPr lang="en-IN"/>
          </a:p>
        </p:txBody>
      </p:sp>
    </p:spTree>
    <p:extLst>
      <p:ext uri="{BB962C8B-B14F-4D97-AF65-F5344CB8AC3E}">
        <p14:creationId xmlns:p14="http://schemas.microsoft.com/office/powerpoint/2010/main" val="1942014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1419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9936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03147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2699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07904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84466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75241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76084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9040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8811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1075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1561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9/30/2025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6585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7684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3061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6879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08417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CAD085-E8A6-8845-BD4E-CB4CCA059FC4}" type="datetimeFigureOut">
              <a:rPr lang="en-US" smtClean="0"/>
              <a:t>9/30/2025</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31576987"/>
      </p:ext>
    </p:extLst>
  </p:cSld>
  <p:clrMap bg1="dk1" tx1="lt1" bg2="dk2" tx2="lt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 id="2147484548" r:id="rId12"/>
    <p:sldLayoutId id="2147484549" r:id="rId13"/>
    <p:sldLayoutId id="2147484550" r:id="rId14"/>
    <p:sldLayoutId id="2147484551" r:id="rId15"/>
    <p:sldLayoutId id="2147484552" r:id="rId16"/>
    <p:sldLayoutId id="214748455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2891" y="657922"/>
            <a:ext cx="2331469" cy="2545731"/>
          </a:xfrm>
        </p:spPr>
        <p:txBody>
          <a:bodyPr vert="horz" lIns="91440" tIns="45720" rIns="91440" bIns="45720" rtlCol="0" anchor="b">
            <a:normAutofit/>
          </a:bodyPr>
          <a:lstStyle/>
          <a:p>
            <a:pPr>
              <a:lnSpc>
                <a:spcPct val="90000"/>
              </a:lnSpc>
            </a:pPr>
            <a:r>
              <a:rPr lang="en-US" sz="2000" b="1" spc="100" dirty="0">
                <a:solidFill>
                  <a:schemeClr val="bg1"/>
                </a:solidFill>
                <a:latin typeface="Arial" panose="020B0604020202020204" pitchFamily="34" charset="0"/>
                <a:cs typeface="Arial" panose="020B0604020202020204" pitchFamily="34" charset="0"/>
              </a:rPr>
              <a:t>Loan Lifecycle Management System</a:t>
            </a:r>
            <a:br>
              <a:rPr lang="en-US" sz="2000" b="1" spc="100" dirty="0">
                <a:solidFill>
                  <a:schemeClr val="bg1"/>
                </a:solidFill>
                <a:latin typeface="Arial" panose="020B0604020202020204" pitchFamily="34" charset="0"/>
                <a:cs typeface="Arial" panose="020B0604020202020204" pitchFamily="34" charset="0"/>
              </a:rPr>
            </a:br>
            <a:r>
              <a:rPr lang="en-US" sz="2000" b="1" spc="100" dirty="0">
                <a:solidFill>
                  <a:schemeClr val="bg1"/>
                </a:solidFill>
                <a:latin typeface="Arial" panose="020B0604020202020204" pitchFamily="34" charset="0"/>
                <a:cs typeface="Arial" panose="020B0604020202020204" pitchFamily="34" charset="0"/>
              </a:rPr>
              <a:t>LLMS (Enhancement)</a:t>
            </a:r>
          </a:p>
        </p:txBody>
      </p:sp>
      <p:sp>
        <p:nvSpPr>
          <p:cNvPr id="3" name="Subtitle 2"/>
          <p:cNvSpPr>
            <a:spLocks noGrp="1"/>
          </p:cNvSpPr>
          <p:nvPr>
            <p:ph type="body" sz="half" idx="2"/>
          </p:nvPr>
        </p:nvSpPr>
        <p:spPr>
          <a:xfrm>
            <a:off x="482891" y="3654347"/>
            <a:ext cx="2331043" cy="2365453"/>
          </a:xfrm>
        </p:spPr>
        <p:txBody>
          <a:bodyPr vert="horz" lIns="91440" tIns="45720" rIns="91440" bIns="45720" rtlCol="0">
            <a:normAutofit/>
          </a:bodyPr>
          <a:lstStyle/>
          <a:p>
            <a:pPr>
              <a:buFont typeface="Wingdings 3" charset="2"/>
              <a:buChar char=""/>
            </a:pPr>
            <a:r>
              <a:rPr lang="en-US" sz="1600" dirty="0">
                <a:latin typeface="+mn-lt"/>
              </a:rPr>
              <a:t>Prepared By: [Apeksha Nilak]</a:t>
            </a:r>
          </a:p>
          <a:p>
            <a:pPr>
              <a:buFont typeface="Wingdings 3" charset="2"/>
              <a:buChar char=""/>
            </a:pPr>
            <a:r>
              <a:rPr lang="en-US" sz="1600" dirty="0">
                <a:latin typeface="+mn-lt"/>
              </a:rPr>
              <a:t>Date: [30/09/2025]</a:t>
            </a:r>
          </a:p>
        </p:txBody>
      </p:sp>
      <p:pic>
        <p:nvPicPr>
          <p:cNvPr id="14" name="Picture 13">
            <a:extLst>
              <a:ext uri="{FF2B5EF4-FFF2-40B4-BE49-F238E27FC236}">
                <a16:creationId xmlns:a16="http://schemas.microsoft.com/office/drawing/2014/main" id="{1E819729-2B2F-E30D-3CC9-3B1A7323E325}"/>
              </a:ext>
            </a:extLst>
          </p:cNvPr>
          <p:cNvPicPr>
            <a:picLocks noChangeAspect="1"/>
          </p:cNvPicPr>
          <p:nvPr/>
        </p:nvPicPr>
        <p:blipFill>
          <a:blip r:embed="rId4"/>
          <a:stretch>
            <a:fillRect/>
          </a:stretch>
        </p:blipFill>
        <p:spPr>
          <a:xfrm>
            <a:off x="2943922" y="1137424"/>
            <a:ext cx="6010508" cy="3066586"/>
          </a:xfrm>
          <a:prstGeom prst="rect">
            <a:avLst/>
          </a:prstGeom>
          <a:effectLst/>
        </p:spPr>
      </p:pic>
      <p:sp>
        <p:nvSpPr>
          <p:cNvPr id="17" name="TextBox 16">
            <a:extLst>
              <a:ext uri="{FF2B5EF4-FFF2-40B4-BE49-F238E27FC236}">
                <a16:creationId xmlns:a16="http://schemas.microsoft.com/office/drawing/2014/main" id="{5FED38F4-0CCF-E369-9FB5-E192C009B29D}"/>
              </a:ext>
            </a:extLst>
          </p:cNvPr>
          <p:cNvSpPr txBox="1"/>
          <p:nvPr/>
        </p:nvSpPr>
        <p:spPr>
          <a:xfrm>
            <a:off x="4529139" y="4537304"/>
            <a:ext cx="3179427" cy="170368"/>
          </a:xfrm>
          <a:prstGeom prst="rect">
            <a:avLst/>
          </a:prstGeom>
          <a:noFill/>
        </p:spPr>
        <p:txBody>
          <a:bodyPr wrap="square" rtlCol="0">
            <a:spAutoFit/>
          </a:bodyPr>
          <a:lstStyle/>
          <a:p>
            <a:endParaRPr lang="en-IN" sz="507" dirty="0"/>
          </a:p>
        </p:txBody>
      </p:sp>
      <p:pic>
        <p:nvPicPr>
          <p:cNvPr id="23" name="Picture 22">
            <a:extLst>
              <a:ext uri="{FF2B5EF4-FFF2-40B4-BE49-F238E27FC236}">
                <a16:creationId xmlns:a16="http://schemas.microsoft.com/office/drawing/2014/main" id="{8E2277D8-92DE-7540-762C-BB58E3DAF71A}"/>
              </a:ext>
            </a:extLst>
          </p:cNvPr>
          <p:cNvPicPr>
            <a:picLocks noChangeAspect="1"/>
          </p:cNvPicPr>
          <p:nvPr/>
        </p:nvPicPr>
        <p:blipFill>
          <a:blip r:embed="rId5"/>
          <a:stretch>
            <a:fillRect/>
          </a:stretch>
        </p:blipFill>
        <p:spPr>
          <a:xfrm>
            <a:off x="2943922" y="4204010"/>
            <a:ext cx="6010508" cy="25662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4EAF-A8E1-3E56-B31A-4A750ECD6F04}"/>
              </a:ext>
            </a:extLst>
          </p:cNvPr>
          <p:cNvSpPr>
            <a:spLocks noGrp="1"/>
          </p:cNvSpPr>
          <p:nvPr>
            <p:ph type="title"/>
          </p:nvPr>
        </p:nvSpPr>
        <p:spPr>
          <a:xfrm>
            <a:off x="484710" y="89210"/>
            <a:ext cx="7055380" cy="1037063"/>
          </a:xfrm>
          <a:solidFill>
            <a:srgbClr val="92D050"/>
          </a:solidFill>
        </p:spPr>
        <p:txBody>
          <a:bodyPr/>
          <a:lstStyle/>
          <a:p>
            <a:r>
              <a:rPr lang="en-US" dirty="0"/>
              <a:t> Methods / Approach</a:t>
            </a:r>
            <a:br>
              <a:rPr lang="en-US" sz="1600" dirty="0"/>
            </a:br>
            <a:r>
              <a:rPr lang="en-US" sz="1600" b="1" dirty="0">
                <a:latin typeface="Arial" panose="020B0604020202020204" pitchFamily="34" charset="0"/>
                <a:cs typeface="Arial" panose="020B0604020202020204" pitchFamily="34" charset="0"/>
              </a:rPr>
              <a:t>             AGILE METHODOLOGY (SCRUM MODEL)</a:t>
            </a:r>
            <a:endParaRPr lang="en-IN" sz="1600" dirty="0"/>
          </a:p>
        </p:txBody>
      </p:sp>
      <p:sp>
        <p:nvSpPr>
          <p:cNvPr id="3" name="Content Placeholder 2">
            <a:extLst>
              <a:ext uri="{FF2B5EF4-FFF2-40B4-BE49-F238E27FC236}">
                <a16:creationId xmlns:a16="http://schemas.microsoft.com/office/drawing/2014/main" id="{EA8EB1C2-8444-52CB-5EBB-94B37F0E6FAD}"/>
              </a:ext>
            </a:extLst>
          </p:cNvPr>
          <p:cNvSpPr>
            <a:spLocks noGrp="1"/>
          </p:cNvSpPr>
          <p:nvPr>
            <p:ph idx="1"/>
          </p:nvPr>
        </p:nvSpPr>
        <p:spPr>
          <a:xfrm>
            <a:off x="133815" y="1282391"/>
            <a:ext cx="8854067" cy="5296830"/>
          </a:xfrm>
        </p:spPr>
        <p:txBody>
          <a:bodyPr>
            <a:normAutofit/>
          </a:bodyPr>
          <a:lstStyle/>
          <a:p>
            <a:pPr>
              <a:buNone/>
            </a:pPr>
            <a:r>
              <a:rPr lang="en-IN" sz="1800" b="1" kern="100" dirty="0">
                <a:effectLst/>
                <a:latin typeface="Calibri" panose="020F0502020204030204" pitchFamily="34" charset="0"/>
                <a:ea typeface="Aptos" panose="020B0004020202020204" pitchFamily="34" charset="0"/>
              </a:rPr>
              <a:t>4. Go-Live &amp; Deployment</a:t>
            </a:r>
            <a:endParaRPr lang="en-IN" sz="1800" kern="100" dirty="0">
              <a:effectLst/>
              <a:latin typeface="Calibri" panose="020F0502020204030204" pitchFamily="34" charset="0"/>
              <a:ea typeface="Aptos" panose="020B0004020202020204" pitchFamily="34" charset="0"/>
            </a:endParaRPr>
          </a:p>
          <a:p>
            <a:pPr algn="just">
              <a:buFont typeface="Wingdings" panose="05000000000000000000" pitchFamily="2" charset="2"/>
              <a:buChar char="v"/>
            </a:pPr>
            <a:r>
              <a:rPr lang="en-IN" sz="1800" b="1" kern="100" dirty="0">
                <a:effectLst/>
                <a:latin typeface="Calibri" panose="020F0502020204030204" pitchFamily="34" charset="0"/>
                <a:ea typeface="Aptos" panose="020B0004020202020204" pitchFamily="34" charset="0"/>
              </a:rPr>
              <a:t>User Acceptance Testing (UAT):</a:t>
            </a:r>
            <a:r>
              <a:rPr lang="en-IN" sz="1800" kern="100" dirty="0">
                <a:effectLst/>
                <a:latin typeface="Calibri" panose="020F0502020204030204" pitchFamily="34" charset="0"/>
                <a:ea typeface="Aptos" panose="020B0004020202020204" pitchFamily="34" charset="0"/>
              </a:rPr>
              <a:t> Test system enhancements with pilot branches for compliance, performance, and data accuracy.</a:t>
            </a:r>
          </a:p>
          <a:p>
            <a:pPr algn="just">
              <a:buFont typeface="Wingdings" panose="05000000000000000000" pitchFamily="2" charset="2"/>
              <a:buChar char="v"/>
            </a:pPr>
            <a:r>
              <a:rPr lang="en-IN" sz="1800" kern="100" dirty="0">
                <a:effectLst/>
                <a:latin typeface="Calibri" panose="020F0502020204030204" pitchFamily="34" charset="0"/>
                <a:ea typeface="Aptos" panose="020B0004020202020204" pitchFamily="34" charset="0"/>
              </a:rPr>
              <a:t> </a:t>
            </a:r>
            <a:r>
              <a:rPr lang="en-IN" sz="1800" b="1" kern="100" dirty="0">
                <a:effectLst/>
                <a:latin typeface="Calibri" panose="020F0502020204030204" pitchFamily="34" charset="0"/>
                <a:ea typeface="Aptos" panose="020B0004020202020204" pitchFamily="34" charset="0"/>
              </a:rPr>
              <a:t>Deployment:</a:t>
            </a:r>
            <a:r>
              <a:rPr lang="en-IN" sz="1800" kern="100" dirty="0">
                <a:effectLst/>
                <a:latin typeface="Calibri" panose="020F0502020204030204" pitchFamily="34" charset="0"/>
                <a:ea typeface="Aptos" panose="020B0004020202020204" pitchFamily="34" charset="0"/>
              </a:rPr>
              <a:t> Controlled rollout via CI/CD pipelines: pilot → regional → nationwide.</a:t>
            </a:r>
          </a:p>
          <a:p>
            <a:pPr algn="just">
              <a:buFont typeface="Wingdings" panose="05000000000000000000" pitchFamily="2" charset="2"/>
              <a:buChar char="v"/>
            </a:pPr>
            <a:r>
              <a:rPr lang="en-IN" sz="1800" kern="100" dirty="0">
                <a:effectLst/>
                <a:latin typeface="Calibri" panose="020F0502020204030204" pitchFamily="34" charset="0"/>
                <a:ea typeface="Aptos" panose="020B0004020202020204" pitchFamily="34" charset="0"/>
              </a:rPr>
              <a:t> </a:t>
            </a:r>
            <a:r>
              <a:rPr lang="en-IN" sz="1800" b="1" kern="100" dirty="0">
                <a:effectLst/>
                <a:latin typeface="Calibri" panose="020F0502020204030204" pitchFamily="34" charset="0"/>
                <a:ea typeface="Aptos" panose="020B0004020202020204" pitchFamily="34" charset="0"/>
              </a:rPr>
              <a:t>Post-Go-Live Monitoring: </a:t>
            </a:r>
            <a:r>
              <a:rPr lang="en-IN" sz="1800" kern="100" dirty="0">
                <a:effectLst/>
                <a:latin typeface="Calibri" panose="020F0502020204030204" pitchFamily="34" charset="0"/>
                <a:ea typeface="Aptos" panose="020B0004020202020204" pitchFamily="34" charset="0"/>
              </a:rPr>
              <a:t>Track system uptime, loan processing speed, NPA alerts, and reporting performance.</a:t>
            </a:r>
          </a:p>
          <a:p>
            <a:pPr marL="0" indent="0">
              <a:buNone/>
            </a:pPr>
            <a:endParaRPr lang="en-IN" dirty="0"/>
          </a:p>
          <a:p>
            <a:pPr>
              <a:buNone/>
            </a:pPr>
            <a:r>
              <a:rPr lang="en-IN" sz="1800" b="1" kern="100" dirty="0">
                <a:effectLst/>
                <a:latin typeface="Calibri" panose="020F0502020204030204" pitchFamily="34" charset="0"/>
                <a:ea typeface="Aptos" panose="020B0004020202020204" pitchFamily="34" charset="0"/>
              </a:rPr>
              <a:t>5. Continuous Improvement &amp; Support</a:t>
            </a:r>
            <a:endParaRPr lang="en-IN" sz="1800" kern="100" dirty="0">
              <a:effectLst/>
              <a:latin typeface="Calibri" panose="020F0502020204030204" pitchFamily="34" charset="0"/>
              <a:ea typeface="Aptos" panose="020B0004020202020204" pitchFamily="34" charset="0"/>
            </a:endParaRPr>
          </a:p>
          <a:p>
            <a:pPr>
              <a:buFont typeface="Wingdings" panose="05000000000000000000" pitchFamily="2" charset="2"/>
              <a:buChar char="v"/>
            </a:pPr>
            <a:r>
              <a:rPr lang="en-IN" sz="1800" b="1" kern="100" dirty="0">
                <a:effectLst/>
                <a:latin typeface="Calibri" panose="020F0502020204030204" pitchFamily="34" charset="0"/>
                <a:ea typeface="Aptos" panose="020B0004020202020204" pitchFamily="34" charset="0"/>
              </a:rPr>
              <a:t> Sprint Retrospectives</a:t>
            </a:r>
            <a:r>
              <a:rPr lang="en-IN" sz="1800" kern="100" dirty="0">
                <a:effectLst/>
                <a:latin typeface="Calibri" panose="020F0502020204030204" pitchFamily="34" charset="0"/>
                <a:ea typeface="Aptos" panose="020B0004020202020204" pitchFamily="34" charset="0"/>
              </a:rPr>
              <a:t>: Conduct team retrospectives to capture lessons learned and identify process improvements.</a:t>
            </a:r>
          </a:p>
          <a:p>
            <a:pPr>
              <a:buFont typeface="Wingdings" panose="05000000000000000000" pitchFamily="2" charset="2"/>
              <a:buChar char="v"/>
            </a:pPr>
            <a:r>
              <a:rPr lang="en-IN" sz="1800" kern="100" dirty="0">
                <a:effectLst/>
                <a:latin typeface="Calibri" panose="020F0502020204030204" pitchFamily="34" charset="0"/>
                <a:ea typeface="Aptos" panose="020B0004020202020204" pitchFamily="34" charset="0"/>
              </a:rPr>
              <a:t> </a:t>
            </a:r>
            <a:r>
              <a:rPr lang="en-IN" sz="1800" b="1" kern="100" dirty="0">
                <a:effectLst/>
                <a:latin typeface="Calibri" panose="020F0502020204030204" pitchFamily="34" charset="0"/>
                <a:ea typeface="Aptos" panose="020B0004020202020204" pitchFamily="34" charset="0"/>
              </a:rPr>
              <a:t>Support &amp; Maintenance</a:t>
            </a:r>
            <a:r>
              <a:rPr lang="en-IN" sz="1800" kern="100" dirty="0">
                <a:effectLst/>
                <a:latin typeface="Calibri" panose="020F0502020204030204" pitchFamily="34" charset="0"/>
                <a:ea typeface="Aptos" panose="020B0004020202020204" pitchFamily="34" charset="0"/>
              </a:rPr>
              <a:t>: Provide L1/L2 technical support, bug fixes, and regulatory patches.</a:t>
            </a:r>
          </a:p>
          <a:p>
            <a:pPr>
              <a:buFont typeface="Wingdings" panose="05000000000000000000" pitchFamily="2" charset="2"/>
              <a:buChar char="v"/>
            </a:pPr>
            <a:r>
              <a:rPr lang="en-IN" sz="1800" b="1" kern="100" dirty="0">
                <a:effectLst/>
                <a:latin typeface="Calibri" panose="020F0502020204030204" pitchFamily="34" charset="0"/>
                <a:ea typeface="Aptos" panose="020B0004020202020204" pitchFamily="34" charset="0"/>
              </a:rPr>
              <a:t> Performance Tracking</a:t>
            </a:r>
            <a:r>
              <a:rPr lang="en-IN" sz="1800" kern="100" dirty="0">
                <a:effectLst/>
                <a:latin typeface="Calibri" panose="020F0502020204030204" pitchFamily="34" charset="0"/>
                <a:ea typeface="Aptos" panose="020B0004020202020204" pitchFamily="34" charset="0"/>
              </a:rPr>
              <a:t>: Monitor KPIs including loan approval turnaround time, compliance adherence, system uptime, and customer satisfaction.</a:t>
            </a:r>
          </a:p>
          <a:p>
            <a:pPr marL="0" indent="0">
              <a:buNone/>
            </a:pPr>
            <a:endParaRPr lang="en-IN" dirty="0"/>
          </a:p>
        </p:txBody>
      </p:sp>
    </p:spTree>
    <p:extLst>
      <p:ext uri="{BB962C8B-B14F-4D97-AF65-F5344CB8AC3E}">
        <p14:creationId xmlns:p14="http://schemas.microsoft.com/office/powerpoint/2010/main" val="1117667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891" y="1447800"/>
            <a:ext cx="2331469" cy="4572000"/>
          </a:xfrm>
        </p:spPr>
        <p:txBody>
          <a:bodyPr anchor="ctr">
            <a:normAutofit/>
          </a:bodyPr>
          <a:lstStyle/>
          <a:p>
            <a:r>
              <a:rPr lang="en-IN" sz="3100">
                <a:solidFill>
                  <a:srgbClr val="EBEBEB"/>
                </a:solidFill>
              </a:rPr>
              <a:t>Resources</a:t>
            </a:r>
          </a:p>
        </p:txBody>
      </p:sp>
      <p:sp>
        <p:nvSpPr>
          <p:cNvPr id="19" name="Freeform: Shape 18">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1" name="Rectangle 20">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graphicFrame>
        <p:nvGraphicFramePr>
          <p:cNvPr id="5" name="Content Placeholder 2">
            <a:extLst>
              <a:ext uri="{FF2B5EF4-FFF2-40B4-BE49-F238E27FC236}">
                <a16:creationId xmlns:a16="http://schemas.microsoft.com/office/drawing/2014/main" id="{77C89E51-0C20-8FD0-7D5E-D5342217E2D6}"/>
              </a:ext>
            </a:extLst>
          </p:cNvPr>
          <p:cNvGraphicFramePr>
            <a:graphicFrameLocks noGrp="1"/>
          </p:cNvGraphicFramePr>
          <p:nvPr>
            <p:ph idx="1"/>
            <p:extLst>
              <p:ext uri="{D42A27DB-BD31-4B8C-83A1-F6EECF244321}">
                <p14:modId xmlns:p14="http://schemas.microsoft.com/office/powerpoint/2010/main" val="2019570488"/>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9986" y="629266"/>
            <a:ext cx="4532346" cy="1641986"/>
          </a:xfrm>
        </p:spPr>
        <p:txBody>
          <a:bodyPr>
            <a:normAutofit/>
          </a:bodyPr>
          <a:lstStyle/>
          <a:p>
            <a:r>
              <a:rPr lang="en-IN" dirty="0"/>
              <a:t>Success Criteria</a:t>
            </a:r>
          </a:p>
        </p:txBody>
      </p:sp>
      <p:pic>
        <p:nvPicPr>
          <p:cNvPr id="21" name="Picture 20" descr="White percentage symbol on red background">
            <a:extLst>
              <a:ext uri="{FF2B5EF4-FFF2-40B4-BE49-F238E27FC236}">
                <a16:creationId xmlns:a16="http://schemas.microsoft.com/office/drawing/2014/main" id="{AA05B194-578C-DDCE-4035-D19D1B37237D}"/>
              </a:ext>
            </a:extLst>
          </p:cNvPr>
          <p:cNvPicPr>
            <a:picLocks noChangeAspect="1"/>
          </p:cNvPicPr>
          <p:nvPr/>
        </p:nvPicPr>
        <p:blipFill>
          <a:blip r:embed="rId3"/>
          <a:srcRect l="56854" r="13515" b="-1"/>
          <a:stretch>
            <a:fillRect/>
          </a:stretch>
        </p:blipFill>
        <p:spPr>
          <a:xfrm>
            <a:off x="20" y="10"/>
            <a:ext cx="3044191" cy="6857990"/>
          </a:xfrm>
          <a:prstGeom prst="rect">
            <a:avLst/>
          </a:prstGeom>
        </p:spPr>
      </p:pic>
      <p:sp>
        <p:nvSpPr>
          <p:cNvPr id="4" name="Rectangle 2">
            <a:extLst>
              <a:ext uri="{FF2B5EF4-FFF2-40B4-BE49-F238E27FC236}">
                <a16:creationId xmlns:a16="http://schemas.microsoft.com/office/drawing/2014/main" id="{D869B3AF-7E39-5595-0235-18A305AF0412}"/>
              </a:ext>
            </a:extLst>
          </p:cNvPr>
          <p:cNvSpPr>
            <a:spLocks noGrp="1" noChangeArrowheads="1"/>
          </p:cNvSpPr>
          <p:nvPr>
            <p:ph idx="1"/>
          </p:nvPr>
        </p:nvSpPr>
        <p:spPr bwMode="auto">
          <a:xfrm>
            <a:off x="3044211" y="1538868"/>
            <a:ext cx="5821009" cy="491768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R="0" lvl="0" defTabSz="914400" rtl="0" eaLnBrk="0" fontAlgn="base" latinLnBrk="0" hangingPunct="0">
              <a:lnSpc>
                <a:spcPct val="90000"/>
              </a:lnSpc>
              <a:spcBef>
                <a:spcPct val="0"/>
              </a:spcBef>
              <a:spcAft>
                <a:spcPts val="600"/>
              </a:spcAft>
              <a:buClrTx/>
              <a:buSzTx/>
              <a:buFont typeface="Wingdings" panose="05000000000000000000" pitchFamily="2" charset="2"/>
              <a:buChar char="v"/>
              <a:tabLst/>
            </a:pPr>
            <a:r>
              <a:rPr kumimoji="0" lang="en-US" altLang="en-US" sz="1800" b="1" i="0" u="none" strike="noStrike" cap="none" normalizeH="0" baseline="0" dirty="0">
                <a:ln>
                  <a:noFill/>
                </a:ln>
                <a:effectLst/>
                <a:latin typeface="Arial" panose="020B0604020202020204" pitchFamily="34" charset="0"/>
              </a:rPr>
              <a:t>Faster Processing:</a:t>
            </a:r>
            <a:r>
              <a:rPr kumimoji="0" lang="en-US" altLang="en-US" sz="1800" b="0" i="0" u="none" strike="noStrike" cap="none" normalizeH="0" baseline="0" dirty="0">
                <a:ln>
                  <a:noFill/>
                </a:ln>
                <a:effectLst/>
                <a:latin typeface="Arial" panose="020B0604020202020204" pitchFamily="34" charset="0"/>
              </a:rPr>
              <a:t> Reduce loan TAT (e.g., 7 → 4 days), tracked via system logs.</a:t>
            </a:r>
          </a:p>
          <a:p>
            <a:pPr marR="0" lvl="0" defTabSz="914400" rtl="0" eaLnBrk="0" fontAlgn="base" latinLnBrk="0" hangingPunct="0">
              <a:lnSpc>
                <a:spcPct val="90000"/>
              </a:lnSpc>
              <a:spcBef>
                <a:spcPct val="0"/>
              </a:spcBef>
              <a:spcAft>
                <a:spcPts val="600"/>
              </a:spcAft>
              <a:buClrTx/>
              <a:buSzTx/>
              <a:buFont typeface="Wingdings" panose="05000000000000000000" pitchFamily="2" charset="2"/>
              <a:buChar char="v"/>
              <a:tabLst/>
            </a:pPr>
            <a:r>
              <a:rPr kumimoji="0" lang="en-US" altLang="en-US" sz="1800" b="1" i="0" u="none" strike="noStrike" cap="none" normalizeH="0" baseline="0" dirty="0">
                <a:ln>
                  <a:noFill/>
                </a:ln>
                <a:effectLst/>
                <a:latin typeface="Arial" panose="020B0604020202020204" pitchFamily="34" charset="0"/>
              </a:rPr>
              <a:t>Automated Credit:</a:t>
            </a:r>
            <a:r>
              <a:rPr kumimoji="0" lang="en-US" altLang="en-US" sz="1800" b="0" i="0" u="none" strike="noStrike" cap="none" normalizeH="0" baseline="0" dirty="0">
                <a:ln>
                  <a:noFill/>
                </a:ln>
                <a:effectLst/>
                <a:latin typeface="Arial" panose="020B0604020202020204" pitchFamily="34" charset="0"/>
              </a:rPr>
              <a:t> 95–100% loans scored automatically; monitor manual vs automated cases.</a:t>
            </a:r>
          </a:p>
          <a:p>
            <a:pPr marR="0" lvl="0" defTabSz="914400" rtl="0" eaLnBrk="0" fontAlgn="base" latinLnBrk="0" hangingPunct="0">
              <a:lnSpc>
                <a:spcPct val="90000"/>
              </a:lnSpc>
              <a:spcBef>
                <a:spcPct val="0"/>
              </a:spcBef>
              <a:spcAft>
                <a:spcPts val="600"/>
              </a:spcAft>
              <a:buClrTx/>
              <a:buSzTx/>
              <a:buFont typeface="Wingdings" panose="05000000000000000000" pitchFamily="2" charset="2"/>
              <a:buChar char="v"/>
              <a:tabLst/>
            </a:pPr>
            <a:r>
              <a:rPr kumimoji="0" lang="en-US" altLang="en-US" sz="1800" b="1" i="0" u="none" strike="noStrike" cap="none" normalizeH="0" baseline="0" dirty="0">
                <a:ln>
                  <a:noFill/>
                </a:ln>
                <a:effectLst/>
                <a:latin typeface="Arial" panose="020B0604020202020204" pitchFamily="34" charset="0"/>
              </a:rPr>
              <a:t>Compliance:</a:t>
            </a:r>
            <a:r>
              <a:rPr kumimoji="0" lang="en-US" altLang="en-US" sz="1800" b="0" i="0" u="none" strike="noStrike" cap="none" normalizeH="0" baseline="0" dirty="0">
                <a:ln>
                  <a:noFill/>
                </a:ln>
                <a:effectLst/>
                <a:latin typeface="Arial" panose="020B0604020202020204" pitchFamily="34" charset="0"/>
              </a:rPr>
              <a:t> Zero regulatory violations; verified through audits/reports.</a:t>
            </a:r>
          </a:p>
          <a:p>
            <a:pPr marR="0" lvl="0" defTabSz="914400" rtl="0" eaLnBrk="0" fontAlgn="base" latinLnBrk="0" hangingPunct="0">
              <a:lnSpc>
                <a:spcPct val="90000"/>
              </a:lnSpc>
              <a:spcBef>
                <a:spcPct val="0"/>
              </a:spcBef>
              <a:spcAft>
                <a:spcPts val="600"/>
              </a:spcAft>
              <a:buClrTx/>
              <a:buSzTx/>
              <a:buFont typeface="Wingdings" panose="05000000000000000000" pitchFamily="2" charset="2"/>
              <a:buChar char="v"/>
              <a:tabLst/>
            </a:pPr>
            <a:r>
              <a:rPr kumimoji="0" lang="en-US" altLang="en-US" sz="1800" b="1" i="0" u="none" strike="noStrike" cap="none" normalizeH="0" baseline="0" dirty="0">
                <a:ln>
                  <a:noFill/>
                </a:ln>
                <a:effectLst/>
                <a:latin typeface="Arial" panose="020B0604020202020204" pitchFamily="34" charset="0"/>
              </a:rPr>
              <a:t>NPA Monitoring:</a:t>
            </a:r>
            <a:r>
              <a:rPr kumimoji="0" lang="en-US" altLang="en-US" sz="1800" b="0" i="0" u="none" strike="noStrike" cap="none" normalizeH="0" baseline="0" dirty="0">
                <a:ln>
                  <a:noFill/>
                </a:ln>
                <a:effectLst/>
                <a:latin typeface="Arial" panose="020B0604020202020204" pitchFamily="34" charset="0"/>
              </a:rPr>
              <a:t> Alerts within 24 hours of overdue; track dashboard follow-ups.</a:t>
            </a:r>
          </a:p>
          <a:p>
            <a:pPr marR="0" lvl="0" defTabSz="914400" rtl="0" eaLnBrk="0" fontAlgn="base" latinLnBrk="0" hangingPunct="0">
              <a:lnSpc>
                <a:spcPct val="90000"/>
              </a:lnSpc>
              <a:spcBef>
                <a:spcPct val="0"/>
              </a:spcBef>
              <a:spcAft>
                <a:spcPts val="600"/>
              </a:spcAft>
              <a:buClrTx/>
              <a:buSzTx/>
              <a:buFont typeface="Wingdings" panose="05000000000000000000" pitchFamily="2" charset="2"/>
              <a:buChar char="v"/>
              <a:tabLst/>
            </a:pPr>
            <a:r>
              <a:rPr kumimoji="0" lang="en-US" altLang="en-US" sz="1800" b="1" i="0" u="none" strike="noStrike" cap="none" normalizeH="0" baseline="0" dirty="0">
                <a:ln>
                  <a:noFill/>
                </a:ln>
                <a:effectLst/>
                <a:latin typeface="Arial" panose="020B0604020202020204" pitchFamily="34" charset="0"/>
              </a:rPr>
              <a:t>Analytics Insights:</a:t>
            </a:r>
            <a:r>
              <a:rPr kumimoji="0" lang="en-US" altLang="en-US" sz="1800" b="0" i="0" u="none" strike="noStrike" cap="none" normalizeH="0" baseline="0" dirty="0">
                <a:ln>
                  <a:noFill/>
                </a:ln>
                <a:effectLst/>
                <a:latin typeface="Arial" panose="020B0604020202020204" pitchFamily="34" charset="0"/>
              </a:rPr>
              <a:t> Generate actionable insights monthly; measure by reports, campaigns, growth.</a:t>
            </a:r>
          </a:p>
          <a:p>
            <a:pPr marR="0" lvl="0" defTabSz="914400" rtl="0" eaLnBrk="0" fontAlgn="base" latinLnBrk="0" hangingPunct="0">
              <a:lnSpc>
                <a:spcPct val="90000"/>
              </a:lnSpc>
              <a:spcBef>
                <a:spcPct val="0"/>
              </a:spcBef>
              <a:spcAft>
                <a:spcPts val="600"/>
              </a:spcAft>
              <a:buClrTx/>
              <a:buSzTx/>
              <a:buFont typeface="Wingdings" panose="05000000000000000000" pitchFamily="2" charset="2"/>
              <a:buChar char="v"/>
              <a:tabLst/>
            </a:pPr>
            <a:r>
              <a:rPr kumimoji="0" lang="en-US" altLang="en-US" sz="1800" b="1" i="0" u="none" strike="noStrike" cap="none" normalizeH="0" baseline="0" dirty="0">
                <a:ln>
                  <a:noFill/>
                </a:ln>
                <a:effectLst/>
                <a:latin typeface="Arial" panose="020B0604020202020204" pitchFamily="34" charset="0"/>
              </a:rPr>
              <a:t>Customer Satisfaction:</a:t>
            </a:r>
            <a:r>
              <a:rPr kumimoji="0" lang="en-US" altLang="en-US" sz="1800" b="0" i="0" u="none" strike="noStrike" cap="none" normalizeH="0" baseline="0" dirty="0">
                <a:ln>
                  <a:noFill/>
                </a:ln>
                <a:effectLst/>
                <a:latin typeface="Arial" panose="020B0604020202020204" pitchFamily="34" charset="0"/>
              </a:rPr>
              <a:t> Improve Customer satisfaction scores; measured via surveys/feedback.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D305B-F389-DEEF-AFB0-0D6EE809FAF4}"/>
              </a:ext>
            </a:extLst>
          </p:cNvPr>
          <p:cNvSpPr>
            <a:spLocks noGrp="1"/>
          </p:cNvSpPr>
          <p:nvPr>
            <p:ph type="title"/>
          </p:nvPr>
        </p:nvSpPr>
        <p:spPr>
          <a:xfrm>
            <a:off x="484583" y="452718"/>
            <a:ext cx="7053542" cy="1400530"/>
          </a:xfrm>
        </p:spPr>
        <p:txBody>
          <a:bodyPr>
            <a:normAutofit/>
          </a:bodyPr>
          <a:lstStyle/>
          <a:p>
            <a:r>
              <a:rPr lang="en-IN"/>
              <a:t>Risks &amp; Dependencies</a:t>
            </a:r>
          </a:p>
        </p:txBody>
      </p:sp>
      <p:graphicFrame>
        <p:nvGraphicFramePr>
          <p:cNvPr id="4" name="Content Placeholder 3">
            <a:extLst>
              <a:ext uri="{FF2B5EF4-FFF2-40B4-BE49-F238E27FC236}">
                <a16:creationId xmlns:a16="http://schemas.microsoft.com/office/drawing/2014/main" id="{DB0F2AF6-C0B5-58CD-5778-831B49A2DB9C}"/>
              </a:ext>
            </a:extLst>
          </p:cNvPr>
          <p:cNvGraphicFramePr>
            <a:graphicFrameLocks noGrp="1"/>
          </p:cNvGraphicFramePr>
          <p:nvPr>
            <p:ph idx="1"/>
            <p:extLst>
              <p:ext uri="{D42A27DB-BD31-4B8C-83A1-F6EECF244321}">
                <p14:modId xmlns:p14="http://schemas.microsoft.com/office/powerpoint/2010/main" val="2504363380"/>
              </p:ext>
            </p:extLst>
          </p:nvPr>
        </p:nvGraphicFramePr>
        <p:xfrm>
          <a:off x="211874" y="1315844"/>
          <a:ext cx="8653346" cy="5401331"/>
        </p:xfrm>
        <a:graphic>
          <a:graphicData uri="http://schemas.openxmlformats.org/drawingml/2006/table">
            <a:tbl>
              <a:tblPr firstRow="1" firstCol="1" bandRow="1">
                <a:tableStyleId>{3B4B98B0-60AC-42C2-AFA5-B58CD77FA1E5}</a:tableStyleId>
              </a:tblPr>
              <a:tblGrid>
                <a:gridCol w="1887707">
                  <a:extLst>
                    <a:ext uri="{9D8B030D-6E8A-4147-A177-3AD203B41FA5}">
                      <a16:colId xmlns:a16="http://schemas.microsoft.com/office/drawing/2014/main" val="2269725860"/>
                    </a:ext>
                  </a:extLst>
                </a:gridCol>
                <a:gridCol w="2427788">
                  <a:extLst>
                    <a:ext uri="{9D8B030D-6E8A-4147-A177-3AD203B41FA5}">
                      <a16:colId xmlns:a16="http://schemas.microsoft.com/office/drawing/2014/main" val="2581243408"/>
                    </a:ext>
                  </a:extLst>
                </a:gridCol>
                <a:gridCol w="1774905">
                  <a:extLst>
                    <a:ext uri="{9D8B030D-6E8A-4147-A177-3AD203B41FA5}">
                      <a16:colId xmlns:a16="http://schemas.microsoft.com/office/drawing/2014/main" val="2167228687"/>
                    </a:ext>
                  </a:extLst>
                </a:gridCol>
                <a:gridCol w="2562946">
                  <a:extLst>
                    <a:ext uri="{9D8B030D-6E8A-4147-A177-3AD203B41FA5}">
                      <a16:colId xmlns:a16="http://schemas.microsoft.com/office/drawing/2014/main" val="978719126"/>
                    </a:ext>
                  </a:extLst>
                </a:gridCol>
              </a:tblGrid>
              <a:tr h="417267">
                <a:tc>
                  <a:txBody>
                    <a:bodyPr/>
                    <a:lstStyle/>
                    <a:p>
                      <a:pPr>
                        <a:lnSpc>
                          <a:spcPct val="107000"/>
                        </a:lnSpc>
                        <a:buNone/>
                      </a:pPr>
                      <a:r>
                        <a:rPr lang="en-IN" sz="1200" b="1" kern="100">
                          <a:solidFill>
                            <a:schemeClr val="tx1">
                              <a:lumMod val="75000"/>
                              <a:lumOff val="25000"/>
                            </a:schemeClr>
                          </a:solidFill>
                          <a:effectLst/>
                        </a:rPr>
                        <a:t>Risk / Dependency</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tc>
                  <a:txBody>
                    <a:bodyPr/>
                    <a:lstStyle/>
                    <a:p>
                      <a:pPr>
                        <a:lnSpc>
                          <a:spcPct val="107000"/>
                        </a:lnSpc>
                        <a:buNone/>
                      </a:pPr>
                      <a:r>
                        <a:rPr lang="en-IN" sz="1200" b="1" kern="100">
                          <a:solidFill>
                            <a:schemeClr val="tx1">
                              <a:lumMod val="75000"/>
                              <a:lumOff val="25000"/>
                            </a:schemeClr>
                          </a:solidFill>
                          <a:effectLst/>
                        </a:rPr>
                        <a:t>Description</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tc>
                  <a:txBody>
                    <a:bodyPr/>
                    <a:lstStyle/>
                    <a:p>
                      <a:pPr>
                        <a:lnSpc>
                          <a:spcPct val="107000"/>
                        </a:lnSpc>
                        <a:buNone/>
                      </a:pPr>
                      <a:r>
                        <a:rPr lang="en-IN" sz="1200" b="1" kern="100">
                          <a:solidFill>
                            <a:schemeClr val="tx1">
                              <a:lumMod val="75000"/>
                              <a:lumOff val="25000"/>
                            </a:schemeClr>
                          </a:solidFill>
                          <a:effectLst/>
                        </a:rPr>
                        <a:t>Impact</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tc>
                  <a:txBody>
                    <a:bodyPr/>
                    <a:lstStyle/>
                    <a:p>
                      <a:pPr>
                        <a:lnSpc>
                          <a:spcPct val="107000"/>
                        </a:lnSpc>
                        <a:buNone/>
                      </a:pPr>
                      <a:r>
                        <a:rPr lang="en-IN" sz="1200" b="1" kern="100">
                          <a:solidFill>
                            <a:schemeClr val="tx1">
                              <a:lumMod val="75000"/>
                              <a:lumOff val="25000"/>
                            </a:schemeClr>
                          </a:solidFill>
                          <a:effectLst/>
                        </a:rPr>
                        <a:t>Mitigation Strategy</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extLst>
                  <a:ext uri="{0D108BD9-81ED-4DB2-BD59-A6C34878D82A}">
                    <a16:rowId xmlns:a16="http://schemas.microsoft.com/office/drawing/2014/main" val="2641508964"/>
                  </a:ext>
                </a:extLst>
              </a:tr>
              <a:tr h="1020595">
                <a:tc>
                  <a:txBody>
                    <a:bodyPr/>
                    <a:lstStyle/>
                    <a:p>
                      <a:pPr>
                        <a:lnSpc>
                          <a:spcPct val="107000"/>
                        </a:lnSpc>
                        <a:buNone/>
                      </a:pPr>
                      <a:r>
                        <a:rPr lang="en-IN" sz="1200" b="1" kern="100" dirty="0">
                          <a:solidFill>
                            <a:schemeClr val="tx1">
                              <a:lumMod val="75000"/>
                              <a:lumOff val="25000"/>
                            </a:schemeClr>
                          </a:solidFill>
                          <a:effectLst/>
                        </a:rPr>
                        <a:t>User Adoption Risk</a:t>
                      </a:r>
                      <a:endParaRPr lang="en-IN" sz="1200" b="1" kern="100" dirty="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tc>
                  <a:txBody>
                    <a:bodyPr/>
                    <a:lstStyle/>
                    <a:p>
                      <a:pPr>
                        <a:lnSpc>
                          <a:spcPct val="107000"/>
                        </a:lnSpc>
                        <a:buNone/>
                      </a:pPr>
                      <a:r>
                        <a:rPr lang="en-IN" sz="1200" b="1" kern="100">
                          <a:solidFill>
                            <a:schemeClr val="tx1">
                              <a:lumMod val="75000"/>
                              <a:lumOff val="25000"/>
                            </a:schemeClr>
                          </a:solidFill>
                          <a:effectLst/>
                        </a:rPr>
                        <a:t>Users familiar with the 10-year-old system may resist new workflows (Digital KYC, automated credit scoring).</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tc>
                  <a:txBody>
                    <a:bodyPr/>
                    <a:lstStyle/>
                    <a:p>
                      <a:pPr>
                        <a:lnSpc>
                          <a:spcPct val="107000"/>
                        </a:lnSpc>
                        <a:buNone/>
                      </a:pPr>
                      <a:r>
                        <a:rPr lang="en-IN" sz="1200" b="1" kern="100">
                          <a:solidFill>
                            <a:schemeClr val="tx1">
                              <a:lumMod val="75000"/>
                              <a:lumOff val="25000"/>
                            </a:schemeClr>
                          </a:solidFill>
                          <a:effectLst/>
                        </a:rPr>
                        <a:t>Slower adoption, reduced efficiency.</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tc>
                  <a:txBody>
                    <a:bodyPr/>
                    <a:lstStyle/>
                    <a:p>
                      <a:pPr>
                        <a:lnSpc>
                          <a:spcPct val="107000"/>
                        </a:lnSpc>
                        <a:buNone/>
                      </a:pPr>
                      <a:r>
                        <a:rPr lang="en-IN" sz="1200" b="1" kern="100">
                          <a:solidFill>
                            <a:schemeClr val="tx1">
                              <a:lumMod val="75000"/>
                              <a:lumOff val="25000"/>
                            </a:schemeClr>
                          </a:solidFill>
                          <a:effectLst/>
                        </a:rPr>
                        <a:t>Conduct hands-on training, change management workshops, and provide user support during transition.</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extLst>
                  <a:ext uri="{0D108BD9-81ED-4DB2-BD59-A6C34878D82A}">
                    <a16:rowId xmlns:a16="http://schemas.microsoft.com/office/drawing/2014/main" val="1590100720"/>
                  </a:ext>
                </a:extLst>
              </a:tr>
              <a:tr h="1020595">
                <a:tc>
                  <a:txBody>
                    <a:bodyPr/>
                    <a:lstStyle/>
                    <a:p>
                      <a:pPr>
                        <a:lnSpc>
                          <a:spcPct val="107000"/>
                        </a:lnSpc>
                        <a:buNone/>
                      </a:pPr>
                      <a:r>
                        <a:rPr lang="en-IN" sz="1200" b="1" kern="100">
                          <a:solidFill>
                            <a:schemeClr val="tx1">
                              <a:lumMod val="75000"/>
                              <a:lumOff val="25000"/>
                            </a:schemeClr>
                          </a:solidFill>
                          <a:effectLst/>
                        </a:rPr>
                        <a:t>Cost/ROI Risk</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tc>
                  <a:txBody>
                    <a:bodyPr/>
                    <a:lstStyle/>
                    <a:p>
                      <a:pPr>
                        <a:lnSpc>
                          <a:spcPct val="107000"/>
                        </a:lnSpc>
                        <a:buNone/>
                      </a:pPr>
                      <a:r>
                        <a:rPr lang="en-IN" sz="1200" b="1" kern="100">
                          <a:solidFill>
                            <a:schemeClr val="tx1">
                              <a:lumMod val="75000"/>
                              <a:lumOff val="25000"/>
                            </a:schemeClr>
                          </a:solidFill>
                          <a:effectLst/>
                        </a:rPr>
                        <a:t>Benefits like ease of use, speed, and improved data quality are hard to quantify.</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tc>
                  <a:txBody>
                    <a:bodyPr/>
                    <a:lstStyle/>
                    <a:p>
                      <a:pPr>
                        <a:lnSpc>
                          <a:spcPct val="107000"/>
                        </a:lnSpc>
                        <a:buNone/>
                      </a:pPr>
                      <a:r>
                        <a:rPr lang="en-IN" sz="1200" b="1" kern="100" dirty="0">
                          <a:solidFill>
                            <a:schemeClr val="tx1">
                              <a:lumMod val="75000"/>
                              <a:lumOff val="25000"/>
                            </a:schemeClr>
                          </a:solidFill>
                          <a:effectLst/>
                        </a:rPr>
                        <a:t>Management may find ROI unclear, delaying approvals.</a:t>
                      </a:r>
                      <a:endParaRPr lang="en-IN" sz="1200" b="1" kern="100" dirty="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tc>
                  <a:txBody>
                    <a:bodyPr/>
                    <a:lstStyle/>
                    <a:p>
                      <a:pPr>
                        <a:lnSpc>
                          <a:spcPct val="107000"/>
                        </a:lnSpc>
                        <a:buNone/>
                      </a:pPr>
                      <a:r>
                        <a:rPr lang="en-IN" sz="1200" b="1" kern="100">
                          <a:solidFill>
                            <a:schemeClr val="tx1">
                              <a:lumMod val="75000"/>
                              <a:lumOff val="25000"/>
                            </a:schemeClr>
                          </a:solidFill>
                          <a:effectLst/>
                        </a:rPr>
                        <a:t>Track metrics (loan processing time, NPA alerts, reporting accuracy) and communicate incremental value per sprint.</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extLst>
                  <a:ext uri="{0D108BD9-81ED-4DB2-BD59-A6C34878D82A}">
                    <a16:rowId xmlns:a16="http://schemas.microsoft.com/office/drawing/2014/main" val="2247182954"/>
                  </a:ext>
                </a:extLst>
              </a:tr>
              <a:tr h="819486">
                <a:tc>
                  <a:txBody>
                    <a:bodyPr/>
                    <a:lstStyle/>
                    <a:p>
                      <a:pPr>
                        <a:lnSpc>
                          <a:spcPct val="107000"/>
                        </a:lnSpc>
                        <a:buNone/>
                      </a:pPr>
                      <a:r>
                        <a:rPr lang="en-IN" sz="1200" b="1" kern="100">
                          <a:solidFill>
                            <a:schemeClr val="tx1">
                              <a:lumMod val="75000"/>
                              <a:lumOff val="25000"/>
                            </a:schemeClr>
                          </a:solidFill>
                          <a:effectLst/>
                        </a:rPr>
                        <a:t>Technical/Integration Dependency</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tc>
                  <a:txBody>
                    <a:bodyPr/>
                    <a:lstStyle/>
                    <a:p>
                      <a:pPr>
                        <a:lnSpc>
                          <a:spcPct val="107000"/>
                        </a:lnSpc>
                        <a:buNone/>
                      </a:pPr>
                      <a:r>
                        <a:rPr lang="en-IN" sz="1200" b="1" kern="100" dirty="0">
                          <a:solidFill>
                            <a:schemeClr val="tx1">
                              <a:lumMod val="75000"/>
                              <a:lumOff val="25000"/>
                            </a:schemeClr>
                          </a:solidFill>
                          <a:effectLst/>
                        </a:rPr>
                        <a:t>Reliance on APIs (UIDAI, CIBIL, GST, ITR, MCA) for key functionalities.</a:t>
                      </a:r>
                      <a:endParaRPr lang="en-IN" sz="1200" b="1" kern="100" dirty="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tc>
                  <a:txBody>
                    <a:bodyPr/>
                    <a:lstStyle/>
                    <a:p>
                      <a:pPr>
                        <a:lnSpc>
                          <a:spcPct val="107000"/>
                        </a:lnSpc>
                        <a:buNone/>
                      </a:pPr>
                      <a:r>
                        <a:rPr lang="en-IN" sz="1200" b="1" kern="100">
                          <a:solidFill>
                            <a:schemeClr val="tx1">
                              <a:lumMod val="75000"/>
                              <a:lumOff val="25000"/>
                            </a:schemeClr>
                          </a:solidFill>
                          <a:effectLst/>
                        </a:rPr>
                        <a:t>Delays or changes in external systems could impact timelines.</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tc>
                  <a:txBody>
                    <a:bodyPr/>
                    <a:lstStyle/>
                    <a:p>
                      <a:pPr>
                        <a:lnSpc>
                          <a:spcPct val="107000"/>
                        </a:lnSpc>
                        <a:buNone/>
                      </a:pPr>
                      <a:r>
                        <a:rPr lang="en-IN" sz="1200" b="1" kern="100">
                          <a:solidFill>
                            <a:schemeClr val="tx1">
                              <a:lumMod val="75000"/>
                              <a:lumOff val="25000"/>
                            </a:schemeClr>
                          </a:solidFill>
                          <a:effectLst/>
                        </a:rPr>
                        <a:t>Engage vendors early, monitor integration, and include schedule/budget contingencies.</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extLst>
                  <a:ext uri="{0D108BD9-81ED-4DB2-BD59-A6C34878D82A}">
                    <a16:rowId xmlns:a16="http://schemas.microsoft.com/office/drawing/2014/main" val="1042711558"/>
                  </a:ext>
                </a:extLst>
              </a:tr>
              <a:tr h="1020595">
                <a:tc>
                  <a:txBody>
                    <a:bodyPr/>
                    <a:lstStyle/>
                    <a:p>
                      <a:pPr>
                        <a:lnSpc>
                          <a:spcPct val="107000"/>
                        </a:lnSpc>
                        <a:buNone/>
                      </a:pPr>
                      <a:r>
                        <a:rPr lang="en-IN" sz="1200" b="1" kern="100">
                          <a:solidFill>
                            <a:schemeClr val="tx1">
                              <a:lumMod val="75000"/>
                              <a:lumOff val="25000"/>
                            </a:schemeClr>
                          </a:solidFill>
                          <a:effectLst/>
                        </a:rPr>
                        <a:t>Regulatory/Compliance Dependency</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tc>
                  <a:txBody>
                    <a:bodyPr/>
                    <a:lstStyle/>
                    <a:p>
                      <a:pPr>
                        <a:lnSpc>
                          <a:spcPct val="107000"/>
                        </a:lnSpc>
                        <a:buNone/>
                      </a:pPr>
                      <a:r>
                        <a:rPr lang="en-IN" sz="1200" b="1" kern="100">
                          <a:solidFill>
                            <a:schemeClr val="tx1">
                              <a:lumMod val="75000"/>
                              <a:lumOff val="25000"/>
                            </a:schemeClr>
                          </a:solidFill>
                          <a:effectLst/>
                        </a:rPr>
                        <a:t>RBI guidelines and audit requirements must be met.</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tc>
                  <a:txBody>
                    <a:bodyPr/>
                    <a:lstStyle/>
                    <a:p>
                      <a:pPr>
                        <a:lnSpc>
                          <a:spcPct val="107000"/>
                        </a:lnSpc>
                        <a:buNone/>
                      </a:pPr>
                      <a:r>
                        <a:rPr lang="en-IN" sz="1200" b="1" kern="100">
                          <a:solidFill>
                            <a:schemeClr val="tx1">
                              <a:lumMod val="75000"/>
                              <a:lumOff val="25000"/>
                            </a:schemeClr>
                          </a:solidFill>
                          <a:effectLst/>
                        </a:rPr>
                        <a:t>Regulatory changes may require backlog reprioritization or scope adjustments.</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tc>
                  <a:txBody>
                    <a:bodyPr/>
                    <a:lstStyle/>
                    <a:p>
                      <a:pPr>
                        <a:lnSpc>
                          <a:spcPct val="107000"/>
                        </a:lnSpc>
                        <a:buNone/>
                      </a:pPr>
                      <a:r>
                        <a:rPr lang="en-IN" sz="1200" b="1" kern="100">
                          <a:solidFill>
                            <a:schemeClr val="tx1">
                              <a:lumMod val="75000"/>
                              <a:lumOff val="25000"/>
                            </a:schemeClr>
                          </a:solidFill>
                          <a:effectLst/>
                        </a:rPr>
                        <a:t>Maintain compliance backlog, review updates regularly, and plan sprints flexibly.</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extLst>
                  <a:ext uri="{0D108BD9-81ED-4DB2-BD59-A6C34878D82A}">
                    <a16:rowId xmlns:a16="http://schemas.microsoft.com/office/drawing/2014/main" val="3983899636"/>
                  </a:ext>
                </a:extLst>
              </a:tr>
              <a:tr h="1020595">
                <a:tc>
                  <a:txBody>
                    <a:bodyPr/>
                    <a:lstStyle/>
                    <a:p>
                      <a:pPr>
                        <a:lnSpc>
                          <a:spcPct val="107000"/>
                        </a:lnSpc>
                        <a:buNone/>
                      </a:pPr>
                      <a:r>
                        <a:rPr lang="en-IN" sz="1200" b="1" kern="100">
                          <a:solidFill>
                            <a:schemeClr val="tx1">
                              <a:lumMod val="75000"/>
                              <a:lumOff val="25000"/>
                            </a:schemeClr>
                          </a:solidFill>
                          <a:effectLst/>
                        </a:rPr>
                        <a:t>Infrastructure/Resource Dependency</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tc>
                  <a:txBody>
                    <a:bodyPr/>
                    <a:lstStyle/>
                    <a:p>
                      <a:pPr>
                        <a:lnSpc>
                          <a:spcPct val="107000"/>
                        </a:lnSpc>
                        <a:buNone/>
                      </a:pPr>
                      <a:r>
                        <a:rPr lang="en-IN" sz="1200" b="1" kern="100">
                          <a:solidFill>
                            <a:schemeClr val="tx1">
                              <a:lumMod val="75000"/>
                              <a:lumOff val="25000"/>
                            </a:schemeClr>
                          </a:solidFill>
                          <a:effectLst/>
                        </a:rPr>
                        <a:t>Dependence on existing IT infrastructure and skilled resources.</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tc>
                  <a:txBody>
                    <a:bodyPr/>
                    <a:lstStyle/>
                    <a:p>
                      <a:pPr>
                        <a:lnSpc>
                          <a:spcPct val="107000"/>
                        </a:lnSpc>
                        <a:buNone/>
                      </a:pPr>
                      <a:r>
                        <a:rPr lang="en-IN" sz="1200" b="1" kern="100">
                          <a:solidFill>
                            <a:schemeClr val="tx1">
                              <a:lumMod val="75000"/>
                              <a:lumOff val="25000"/>
                            </a:schemeClr>
                          </a:solidFill>
                          <a:effectLst/>
                        </a:rPr>
                        <a:t>Resource or infrastructure constraints could delay sprints.</a:t>
                      </a:r>
                      <a:endParaRPr lang="en-IN" sz="1200" b="1" kern="10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tc>
                  <a:txBody>
                    <a:bodyPr/>
                    <a:lstStyle/>
                    <a:p>
                      <a:pPr>
                        <a:lnSpc>
                          <a:spcPct val="107000"/>
                        </a:lnSpc>
                        <a:buNone/>
                      </a:pPr>
                      <a:r>
                        <a:rPr lang="en-IN" sz="1200" b="1" kern="100" dirty="0">
                          <a:solidFill>
                            <a:schemeClr val="tx1">
                              <a:lumMod val="75000"/>
                              <a:lumOff val="25000"/>
                            </a:schemeClr>
                          </a:solidFill>
                          <a:effectLst/>
                        </a:rPr>
                        <a:t>Allocate resources per sprint, schedule critical tasks early, and upgrade infrastructure incrementally.</a:t>
                      </a:r>
                      <a:endParaRPr lang="en-IN" sz="1200" b="1" kern="100" dirty="0">
                        <a:solidFill>
                          <a:schemeClr val="tx1">
                            <a:lumMod val="75000"/>
                            <a:lumOff val="25000"/>
                          </a:schemeClr>
                        </a:solidFill>
                        <a:effectLst/>
                        <a:latin typeface="Calibri" panose="020F0502020204030204" pitchFamily="34" charset="0"/>
                        <a:ea typeface="Aptos" panose="020B0004020202020204" pitchFamily="34" charset="0"/>
                      </a:endParaRPr>
                    </a:p>
                  </a:txBody>
                  <a:tcPr marL="123993" marR="64476" marT="64476" marB="64476" anchor="ctr"/>
                </a:tc>
                <a:extLst>
                  <a:ext uri="{0D108BD9-81ED-4DB2-BD59-A6C34878D82A}">
                    <a16:rowId xmlns:a16="http://schemas.microsoft.com/office/drawing/2014/main" val="2723564093"/>
                  </a:ext>
                </a:extLst>
              </a:tr>
            </a:tbl>
          </a:graphicData>
        </a:graphic>
      </p:graphicFrame>
    </p:spTree>
    <p:extLst>
      <p:ext uri="{BB962C8B-B14F-4D97-AF65-F5344CB8AC3E}">
        <p14:creationId xmlns:p14="http://schemas.microsoft.com/office/powerpoint/2010/main" val="3157337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8" name="Freeform: Shape 27">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D43CFF20-2671-1B65-BFA3-A92D5964B353}"/>
              </a:ext>
            </a:extLst>
          </p:cNvPr>
          <p:cNvSpPr>
            <a:spLocks noGrp="1"/>
          </p:cNvSpPr>
          <p:nvPr>
            <p:ph type="title"/>
          </p:nvPr>
        </p:nvSpPr>
        <p:spPr>
          <a:xfrm>
            <a:off x="489857" y="1645920"/>
            <a:ext cx="2642159" cy="4470821"/>
          </a:xfrm>
        </p:spPr>
        <p:txBody>
          <a:bodyPr>
            <a:normAutofit/>
          </a:bodyPr>
          <a:lstStyle/>
          <a:p>
            <a:pPr algn="r"/>
            <a:r>
              <a:rPr lang="en-IN" sz="3900" dirty="0">
                <a:solidFill>
                  <a:srgbClr val="FFFFFF"/>
                </a:solidFill>
              </a:rPr>
              <a:t>Executive Summary</a:t>
            </a:r>
          </a:p>
        </p:txBody>
      </p:sp>
      <p:sp>
        <p:nvSpPr>
          <p:cNvPr id="19" name="Content Placeholder 2">
            <a:extLst>
              <a:ext uri="{FF2B5EF4-FFF2-40B4-BE49-F238E27FC236}">
                <a16:creationId xmlns:a16="http://schemas.microsoft.com/office/drawing/2014/main" id="{F739C1BF-0CA9-F0B1-DEB5-640D93641E52}"/>
              </a:ext>
            </a:extLst>
          </p:cNvPr>
          <p:cNvSpPr>
            <a:spLocks noGrp="1"/>
          </p:cNvSpPr>
          <p:nvPr>
            <p:ph idx="1"/>
          </p:nvPr>
        </p:nvSpPr>
        <p:spPr>
          <a:xfrm>
            <a:off x="3621874" y="1143000"/>
            <a:ext cx="5410614" cy="5558884"/>
          </a:xfrm>
        </p:spPr>
        <p:txBody>
          <a:bodyPr>
            <a:normAutofit/>
          </a:bodyPr>
          <a:lstStyle/>
          <a:p>
            <a:pPr marL="0" indent="0">
              <a:lnSpc>
                <a:spcPct val="90000"/>
              </a:lnSpc>
              <a:buNone/>
            </a:pPr>
            <a:endParaRPr lang="en-US" sz="1400" dirty="0"/>
          </a:p>
          <a:p>
            <a:pPr>
              <a:lnSpc>
                <a:spcPct val="90000"/>
              </a:lnSpc>
            </a:pPr>
            <a:endParaRPr lang="en-IN" sz="1200" dirty="0"/>
          </a:p>
          <a:p>
            <a:pPr>
              <a:lnSpc>
                <a:spcPct val="90000"/>
              </a:lnSpc>
            </a:pPr>
            <a:endParaRPr lang="en-US" sz="1400" dirty="0"/>
          </a:p>
          <a:p>
            <a:pPr>
              <a:lnSpc>
                <a:spcPct val="90000"/>
              </a:lnSpc>
            </a:pPr>
            <a:endParaRPr lang="en-IN" sz="1200" dirty="0"/>
          </a:p>
          <a:p>
            <a:pPr>
              <a:lnSpc>
                <a:spcPct val="90000"/>
              </a:lnSpc>
            </a:pPr>
            <a:endParaRPr lang="en-IN" sz="1400" dirty="0"/>
          </a:p>
        </p:txBody>
      </p:sp>
      <p:sp>
        <p:nvSpPr>
          <p:cNvPr id="4" name="TextBox 3">
            <a:extLst>
              <a:ext uri="{FF2B5EF4-FFF2-40B4-BE49-F238E27FC236}">
                <a16:creationId xmlns:a16="http://schemas.microsoft.com/office/drawing/2014/main" id="{8F964DAA-26D4-5751-6EF4-41504977792C}"/>
              </a:ext>
            </a:extLst>
          </p:cNvPr>
          <p:cNvSpPr txBox="1"/>
          <p:nvPr/>
        </p:nvSpPr>
        <p:spPr>
          <a:xfrm>
            <a:off x="3743184" y="589651"/>
            <a:ext cx="5289304" cy="6155531"/>
          </a:xfrm>
          <a:prstGeom prst="rect">
            <a:avLst/>
          </a:prstGeom>
          <a:noFill/>
        </p:spPr>
        <p:txBody>
          <a:bodyPr wrap="square">
            <a:spAutoFit/>
          </a:bodyPr>
          <a:lstStyle/>
          <a:p>
            <a:pPr>
              <a:buNone/>
            </a:pPr>
            <a:r>
              <a:rPr lang="en-IN" b="1" dirty="0"/>
              <a:t>ABC Bank – Business Loan Enhancement</a:t>
            </a:r>
            <a:endParaRPr lang="en-IN" dirty="0"/>
          </a:p>
          <a:p>
            <a:pPr>
              <a:buNone/>
            </a:pPr>
            <a:r>
              <a:rPr lang="en-IN" b="1" dirty="0"/>
              <a:t>Goal:</a:t>
            </a:r>
            <a:r>
              <a:rPr lang="en-IN" dirty="0"/>
              <a:t> Faster, compliant, and customer-focused loan process.</a:t>
            </a:r>
          </a:p>
          <a:p>
            <a:pPr>
              <a:buNone/>
            </a:pPr>
            <a:endParaRPr lang="en-IN" dirty="0"/>
          </a:p>
          <a:p>
            <a:pPr>
              <a:buNone/>
            </a:pPr>
            <a:r>
              <a:rPr lang="en-IN" sz="1600" b="1" dirty="0"/>
              <a:t>Key Focus Areas:</a:t>
            </a:r>
            <a:endParaRPr lang="en-IN" sz="1600" dirty="0"/>
          </a:p>
          <a:p>
            <a:pPr>
              <a:buFont typeface="Arial" panose="020B0604020202020204" pitchFamily="34" charset="0"/>
              <a:buChar char="•"/>
            </a:pPr>
            <a:r>
              <a:rPr lang="en-IN" b="1" dirty="0"/>
              <a:t>Automation:</a:t>
            </a:r>
            <a:r>
              <a:rPr lang="en-IN" dirty="0"/>
              <a:t> Digital KYC &amp; credit scoring</a:t>
            </a:r>
          </a:p>
          <a:p>
            <a:endParaRPr lang="en-IN" dirty="0"/>
          </a:p>
          <a:p>
            <a:r>
              <a:rPr lang="en-IN" b="1" dirty="0"/>
              <a:t>Risk Management:</a:t>
            </a:r>
            <a:r>
              <a:rPr lang="en-IN" dirty="0"/>
              <a:t> Real-time NPA monitoring &amp; compliance.</a:t>
            </a:r>
          </a:p>
          <a:p>
            <a:endParaRPr lang="en-IN" dirty="0"/>
          </a:p>
          <a:p>
            <a:r>
              <a:rPr lang="en-IN" b="1" dirty="0"/>
              <a:t>Insights:</a:t>
            </a:r>
            <a:r>
              <a:rPr lang="en-IN" dirty="0"/>
              <a:t> Analytics-driven decisions for growth</a:t>
            </a:r>
          </a:p>
          <a:p>
            <a:endParaRPr lang="en-IN" dirty="0"/>
          </a:p>
          <a:p>
            <a:pPr>
              <a:buNone/>
            </a:pPr>
            <a:r>
              <a:rPr lang="en-IN" b="1" dirty="0"/>
              <a:t>Timeline &amp; Approach:</a:t>
            </a:r>
            <a:endParaRPr lang="en-IN" dirty="0"/>
          </a:p>
          <a:p>
            <a:pPr>
              <a:buFont typeface="Arial" panose="020B0604020202020204" pitchFamily="34" charset="0"/>
              <a:buChar char="•"/>
            </a:pPr>
            <a:r>
              <a:rPr lang="en-IN" dirty="0"/>
              <a:t>6–8 months, agile sprints, incremental delivery</a:t>
            </a:r>
          </a:p>
          <a:p>
            <a:pPr>
              <a:buNone/>
            </a:pPr>
            <a:r>
              <a:rPr lang="en-IN" b="1" dirty="0"/>
              <a:t>Success Metrics:</a:t>
            </a:r>
            <a:endParaRPr lang="en-IN" dirty="0"/>
          </a:p>
          <a:p>
            <a:pPr>
              <a:buFont typeface="Arial" panose="020B0604020202020204" pitchFamily="34" charset="0"/>
              <a:buChar char="•"/>
            </a:pPr>
            <a:r>
              <a:rPr lang="en-IN" dirty="0"/>
              <a:t>Loan TAT ↓ (7 → 4 days)</a:t>
            </a:r>
          </a:p>
          <a:p>
            <a:pPr>
              <a:buFont typeface="Arial" panose="020B0604020202020204" pitchFamily="34" charset="0"/>
              <a:buChar char="•"/>
            </a:pPr>
            <a:r>
              <a:rPr lang="en-IN" dirty="0"/>
              <a:t>95–100% automated scoring</a:t>
            </a:r>
          </a:p>
          <a:p>
            <a:pPr>
              <a:buFont typeface="Arial" panose="020B0604020202020204" pitchFamily="34" charset="0"/>
              <a:buChar char="•"/>
            </a:pPr>
            <a:r>
              <a:rPr lang="en-IN" dirty="0"/>
              <a:t>Zero compliance violations</a:t>
            </a:r>
          </a:p>
          <a:p>
            <a:pPr>
              <a:buFont typeface="Arial" panose="020B0604020202020204" pitchFamily="34" charset="0"/>
              <a:buChar char="•"/>
            </a:pPr>
            <a:r>
              <a:rPr lang="en-IN" dirty="0"/>
              <a:t>NPA alerts within 24 hrs</a:t>
            </a:r>
          </a:p>
          <a:p>
            <a:pPr>
              <a:buFont typeface="Arial" panose="020B0604020202020204" pitchFamily="34" charset="0"/>
              <a:buChar char="•"/>
            </a:pPr>
            <a:r>
              <a:rPr lang="en-IN" dirty="0"/>
              <a:t>Higher Customer satisfaction and business growth.</a:t>
            </a:r>
          </a:p>
        </p:txBody>
      </p:sp>
    </p:spTree>
    <p:extLst>
      <p:ext uri="{BB962C8B-B14F-4D97-AF65-F5344CB8AC3E}">
        <p14:creationId xmlns:p14="http://schemas.microsoft.com/office/powerpoint/2010/main" val="355315654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71E3-46E8-8DDB-2845-06C3A57BCB1E}"/>
              </a:ext>
            </a:extLst>
          </p:cNvPr>
          <p:cNvSpPr>
            <a:spLocks noGrp="1"/>
          </p:cNvSpPr>
          <p:nvPr>
            <p:ph type="title"/>
          </p:nvPr>
        </p:nvSpPr>
        <p:spPr/>
        <p:txBody>
          <a:bodyPr/>
          <a:lstStyle/>
          <a:p>
            <a:r>
              <a:rPr lang="en-IN"/>
              <a:t>Situation</a:t>
            </a:r>
            <a:endParaRPr lang="en-IN" dirty="0"/>
          </a:p>
        </p:txBody>
      </p:sp>
      <p:sp>
        <p:nvSpPr>
          <p:cNvPr id="3" name="Content Placeholder 2">
            <a:extLst>
              <a:ext uri="{FF2B5EF4-FFF2-40B4-BE49-F238E27FC236}">
                <a16:creationId xmlns:a16="http://schemas.microsoft.com/office/drawing/2014/main" id="{E452B633-2C2A-FE39-3569-BA03738AED50}"/>
              </a:ext>
            </a:extLst>
          </p:cNvPr>
          <p:cNvSpPr>
            <a:spLocks noGrp="1"/>
          </p:cNvSpPr>
          <p:nvPr>
            <p:ph idx="1"/>
          </p:nvPr>
        </p:nvSpPr>
        <p:spPr>
          <a:xfrm>
            <a:off x="189571" y="1170879"/>
            <a:ext cx="8776009" cy="5077528"/>
          </a:xfrm>
        </p:spPr>
        <p:txBody>
          <a:bodyPr>
            <a:normAutofit/>
          </a:bodyPr>
          <a:lstStyle/>
          <a:p>
            <a:r>
              <a:rPr lang="en-US" sz="1600" dirty="0"/>
              <a:t>ABC Bank has been using its business loan management software since 2016. While it was effective for basic origination, processing, and approvals at launch, the banking sector has since evolved rapidly with regulatory changes, fintech innovations, and growing customer demand for faster, digital-first services.</a:t>
            </a:r>
            <a:br>
              <a:rPr lang="en-US" sz="1600" dirty="0"/>
            </a:br>
            <a:endParaRPr lang="en-US" sz="1600" dirty="0"/>
          </a:p>
          <a:p>
            <a:pPr>
              <a:buNone/>
            </a:pPr>
            <a:r>
              <a:rPr lang="en-IN" sz="1400" b="1" dirty="0"/>
              <a:t>Key Industry Changes (Since 2022)</a:t>
            </a:r>
          </a:p>
          <a:p>
            <a:pPr>
              <a:buFont typeface="Wingdings" panose="05000000000000000000" pitchFamily="2" charset="2"/>
              <a:buChar char="v"/>
            </a:pPr>
            <a:r>
              <a:rPr lang="en-IN" sz="1400" b="1" dirty="0"/>
              <a:t>Digital KYC</a:t>
            </a:r>
            <a:r>
              <a:rPr lang="en-IN" sz="1400" dirty="0"/>
              <a:t> introduced by RBI for seamless onboarding</a:t>
            </a:r>
          </a:p>
          <a:p>
            <a:pPr>
              <a:buFont typeface="Wingdings" panose="05000000000000000000" pitchFamily="2" charset="2"/>
              <a:buChar char="v"/>
            </a:pPr>
            <a:r>
              <a:rPr lang="en-IN" sz="1400" b="1" dirty="0"/>
              <a:t>API integrations</a:t>
            </a:r>
            <a:r>
              <a:rPr lang="en-IN" sz="1400" dirty="0"/>
              <a:t> with CIBIL, GST, ITR, MCA for faster compliance</a:t>
            </a:r>
          </a:p>
          <a:p>
            <a:pPr>
              <a:buFont typeface="Wingdings" panose="05000000000000000000" pitchFamily="2" charset="2"/>
              <a:buChar char="v"/>
            </a:pPr>
            <a:r>
              <a:rPr lang="en-IN" sz="1400" b="1" dirty="0"/>
              <a:t>Automated credit scoring model</a:t>
            </a:r>
            <a:r>
              <a:rPr lang="en-IN" sz="1400" dirty="0"/>
              <a:t> replacing manual factors calculation</a:t>
            </a:r>
          </a:p>
          <a:p>
            <a:pPr>
              <a:buFont typeface="Wingdings" panose="05000000000000000000" pitchFamily="2" charset="2"/>
              <a:buChar char="v"/>
            </a:pPr>
            <a:r>
              <a:rPr lang="en-IN" sz="1400" b="1" dirty="0"/>
              <a:t>Real-time NPA monitoring</a:t>
            </a:r>
            <a:r>
              <a:rPr lang="en-IN" sz="1400" dirty="0"/>
              <a:t> dashboard to reduce delinquency</a:t>
            </a:r>
          </a:p>
          <a:p>
            <a:pPr>
              <a:buFont typeface="Wingdings" panose="05000000000000000000" pitchFamily="2" charset="2"/>
              <a:buChar char="v"/>
            </a:pPr>
            <a:r>
              <a:rPr lang="en-IN" sz="1400" b="1" dirty="0"/>
              <a:t>Data analytics</a:t>
            </a:r>
            <a:r>
              <a:rPr lang="en-IN" sz="1400" dirty="0"/>
              <a:t> for segmentation, forecasting &amp; targeted campaigns</a:t>
            </a:r>
          </a:p>
          <a:p>
            <a:endParaRPr lang="en-IN" sz="1600" dirty="0"/>
          </a:p>
          <a:p>
            <a:pPr>
              <a:buNone/>
            </a:pPr>
            <a:r>
              <a:rPr lang="en-US" sz="1400" b="1" dirty="0"/>
              <a:t>Current Gaps</a:t>
            </a:r>
          </a:p>
          <a:p>
            <a:r>
              <a:rPr lang="en-US" sz="1400" dirty="0"/>
              <a:t>ABC Bank’s system still depends on </a:t>
            </a:r>
            <a:r>
              <a:rPr lang="en-US" sz="1400" b="1" dirty="0"/>
              <a:t>manual verification, static reporting, and limited automation</a:t>
            </a:r>
            <a:r>
              <a:rPr lang="en-US" sz="1400" dirty="0"/>
              <a:t>, leaving it behind competitors. Customers now expect </a:t>
            </a:r>
            <a:r>
              <a:rPr lang="en-US" sz="1400" b="1" dirty="0"/>
              <a:t>faster disbursements, transparency, and digital-first services</a:t>
            </a:r>
            <a:r>
              <a:rPr lang="en-US" sz="1400" dirty="0"/>
              <a:t>, where the system falls short.</a:t>
            </a:r>
          </a:p>
          <a:p>
            <a:endParaRPr lang="en-IN" sz="1600" dirty="0"/>
          </a:p>
          <a:p>
            <a:endParaRPr lang="en-IN" sz="1600" dirty="0"/>
          </a:p>
        </p:txBody>
      </p:sp>
    </p:spTree>
    <p:extLst>
      <p:ext uri="{BB962C8B-B14F-4D97-AF65-F5344CB8AC3E}">
        <p14:creationId xmlns:p14="http://schemas.microsoft.com/office/powerpoint/2010/main" val="1294482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9" name="Picture 28">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0" name="Oval 29">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31" name="Picture 30">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2" name="Picture 31">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33" name="Rectangle 32">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useBgFill="1">
        <p:nvSpPr>
          <p:cNvPr id="34" name="Rectangle 33">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6" name="Freeform: Shape 35">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01D2F587-AE92-4DB4-DD7B-FD62C8646022}"/>
              </a:ext>
            </a:extLst>
          </p:cNvPr>
          <p:cNvSpPr>
            <a:spLocks noGrp="1"/>
          </p:cNvSpPr>
          <p:nvPr>
            <p:ph type="title"/>
          </p:nvPr>
        </p:nvSpPr>
        <p:spPr>
          <a:xfrm>
            <a:off x="489857" y="1645920"/>
            <a:ext cx="2642159" cy="4470821"/>
          </a:xfrm>
        </p:spPr>
        <p:txBody>
          <a:bodyPr vert="horz" lIns="91440" tIns="45720" rIns="91440" bIns="45720" rtlCol="0" anchor="t">
            <a:normAutofit/>
          </a:bodyPr>
          <a:lstStyle/>
          <a:p>
            <a:pPr algn="r"/>
            <a:r>
              <a:rPr lang="en-US" sz="4200" dirty="0">
                <a:solidFill>
                  <a:srgbClr val="FFFFFF"/>
                </a:solidFill>
              </a:rPr>
              <a:t>Problem</a:t>
            </a:r>
          </a:p>
        </p:txBody>
      </p:sp>
      <p:sp>
        <p:nvSpPr>
          <p:cNvPr id="3" name="Text Placeholder 2">
            <a:extLst>
              <a:ext uri="{FF2B5EF4-FFF2-40B4-BE49-F238E27FC236}">
                <a16:creationId xmlns:a16="http://schemas.microsoft.com/office/drawing/2014/main" id="{C1BEBF29-14FF-F01B-1A5D-A55122A5A8A0}"/>
              </a:ext>
            </a:extLst>
          </p:cNvPr>
          <p:cNvSpPr>
            <a:spLocks noGrp="1"/>
          </p:cNvSpPr>
          <p:nvPr>
            <p:ph type="body" sz="half" idx="2"/>
          </p:nvPr>
        </p:nvSpPr>
        <p:spPr>
          <a:xfrm>
            <a:off x="3903081" y="1645920"/>
            <a:ext cx="4439628" cy="4470821"/>
          </a:xfrm>
        </p:spPr>
        <p:txBody>
          <a:bodyPr vert="horz" lIns="91440" tIns="45720" rIns="91440" bIns="45720" rtlCol="0">
            <a:normAutofit/>
          </a:bodyPr>
          <a:lstStyle/>
          <a:p>
            <a:pPr marL="342900" lvl="0" indent="-342900">
              <a:buFont typeface="Wingdings 3" charset="2"/>
              <a:buChar char=""/>
              <a:tabLst>
                <a:tab pos="457200" algn="l"/>
              </a:tabLst>
            </a:pPr>
            <a:r>
              <a:rPr lang="en-US" dirty="0">
                <a:effectLst/>
              </a:rPr>
              <a:t>Manual KYC and verification slow down approvals.</a:t>
            </a:r>
          </a:p>
          <a:p>
            <a:pPr marL="342900" lvl="0" indent="-342900">
              <a:buFont typeface="Wingdings 3" charset="2"/>
              <a:buChar char=""/>
              <a:tabLst>
                <a:tab pos="457200" algn="l"/>
              </a:tabLst>
            </a:pPr>
            <a:r>
              <a:rPr lang="en-US" dirty="0">
                <a:effectLst/>
              </a:rPr>
              <a:t>No standardized risk scoring leads to inconsistent loan decisions.</a:t>
            </a:r>
          </a:p>
          <a:p>
            <a:pPr marL="342900" lvl="0" indent="-342900">
              <a:buFont typeface="Wingdings 3" charset="2"/>
              <a:buChar char=""/>
              <a:tabLst>
                <a:tab pos="457200" algn="l"/>
              </a:tabLst>
            </a:pPr>
            <a:r>
              <a:rPr lang="en-US" dirty="0">
                <a:effectLst/>
              </a:rPr>
              <a:t>NPA monitoring depends on periodic static reports → delayed recovery actions.</a:t>
            </a:r>
          </a:p>
          <a:p>
            <a:pPr marL="342900" lvl="0" indent="-342900">
              <a:buFont typeface="Wingdings 3" charset="2"/>
              <a:buChar char=""/>
              <a:tabLst>
                <a:tab pos="457200" algn="l"/>
              </a:tabLst>
            </a:pPr>
            <a:r>
              <a:rPr lang="en-US" dirty="0">
                <a:effectLst/>
              </a:rPr>
              <a:t>Sales/marketing teams lack analytics-driven insights → missed growth opportunities.</a:t>
            </a:r>
          </a:p>
          <a:p>
            <a:pPr marL="342900" lvl="0" indent="-342900">
              <a:buFont typeface="Wingdings 3" charset="2"/>
              <a:buChar char=""/>
              <a:tabLst>
                <a:tab pos="457200" algn="l"/>
              </a:tabLst>
            </a:pPr>
            <a:r>
              <a:rPr lang="en-US" dirty="0">
                <a:effectLst/>
              </a:rPr>
              <a:t>Customer dissatisfaction due to longer turnaround times compared to competitors.</a:t>
            </a:r>
          </a:p>
          <a:p>
            <a:pPr>
              <a:buFont typeface="Wingdings 3" charset="2"/>
              <a:buChar char=""/>
            </a:pPr>
            <a:endParaRPr lang="en-US" dirty="0"/>
          </a:p>
        </p:txBody>
      </p:sp>
    </p:spTree>
    <p:extLst>
      <p:ext uri="{BB962C8B-B14F-4D97-AF65-F5344CB8AC3E}">
        <p14:creationId xmlns:p14="http://schemas.microsoft.com/office/powerpoint/2010/main" val="93489721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0" name="Picture 9">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2" name="Oval 11">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14" name="Picture 13">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6" name="Picture 15">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18" name="Rectangle 17">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useBgFill="1">
        <p:nvSpPr>
          <p:cNvPr id="20" name="Rectangle 1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E91EDA74-6BEC-6F9A-2F15-102A06304E0C}"/>
              </a:ext>
            </a:extLst>
          </p:cNvPr>
          <p:cNvSpPr>
            <a:spLocks noGrp="1"/>
          </p:cNvSpPr>
          <p:nvPr>
            <p:ph type="title"/>
          </p:nvPr>
        </p:nvSpPr>
        <p:spPr>
          <a:xfrm>
            <a:off x="489857" y="1645920"/>
            <a:ext cx="2642159" cy="4470821"/>
          </a:xfrm>
        </p:spPr>
        <p:txBody>
          <a:bodyPr vert="horz" lIns="91440" tIns="45720" rIns="91440" bIns="45720" rtlCol="0" anchor="t">
            <a:normAutofit/>
          </a:bodyPr>
          <a:lstStyle/>
          <a:p>
            <a:pPr algn="r"/>
            <a:r>
              <a:rPr lang="en-US" sz="3300">
                <a:solidFill>
                  <a:srgbClr val="FFFFFF"/>
                </a:solidFill>
              </a:rPr>
              <a:t>Opportunity</a:t>
            </a:r>
          </a:p>
        </p:txBody>
      </p:sp>
      <p:sp>
        <p:nvSpPr>
          <p:cNvPr id="3" name="Text Placeholder 2">
            <a:extLst>
              <a:ext uri="{FF2B5EF4-FFF2-40B4-BE49-F238E27FC236}">
                <a16:creationId xmlns:a16="http://schemas.microsoft.com/office/drawing/2014/main" id="{AFC42250-C04E-70BD-FD16-E7AAAE816AF8}"/>
              </a:ext>
            </a:extLst>
          </p:cNvPr>
          <p:cNvSpPr>
            <a:spLocks noGrp="1"/>
          </p:cNvSpPr>
          <p:nvPr>
            <p:ph type="body" sz="half" idx="2"/>
          </p:nvPr>
        </p:nvSpPr>
        <p:spPr>
          <a:xfrm>
            <a:off x="3903081" y="1645920"/>
            <a:ext cx="4439628" cy="4470821"/>
          </a:xfrm>
        </p:spPr>
        <p:txBody>
          <a:bodyPr vert="horz" lIns="91440" tIns="45720" rIns="91440" bIns="45720" rtlCol="0">
            <a:normAutofit/>
          </a:bodyPr>
          <a:lstStyle/>
          <a:p>
            <a:pPr marL="342900" lvl="0" indent="-342900">
              <a:lnSpc>
                <a:spcPct val="90000"/>
              </a:lnSpc>
              <a:buFont typeface="Wingdings 3" charset="2"/>
              <a:buChar char=""/>
              <a:tabLst>
                <a:tab pos="457200" algn="l"/>
              </a:tabLst>
            </a:pPr>
            <a:r>
              <a:rPr lang="en-US" dirty="0">
                <a:effectLst/>
              </a:rPr>
              <a:t>Introduce digital KYC and API integrations → faster, compliant onboarding.</a:t>
            </a:r>
          </a:p>
          <a:p>
            <a:pPr marL="342900" lvl="0" indent="-342900">
              <a:lnSpc>
                <a:spcPct val="90000"/>
              </a:lnSpc>
              <a:buFont typeface="Wingdings 3" charset="2"/>
              <a:buChar char=""/>
              <a:tabLst>
                <a:tab pos="457200" algn="l"/>
              </a:tabLst>
            </a:pPr>
            <a:r>
              <a:rPr lang="en-US" dirty="0">
                <a:effectLst/>
              </a:rPr>
              <a:t>Implement credit scoring models → objective and consistent loan approvals.</a:t>
            </a:r>
          </a:p>
          <a:p>
            <a:pPr marL="342900" lvl="0" indent="-342900">
              <a:lnSpc>
                <a:spcPct val="90000"/>
              </a:lnSpc>
              <a:buFont typeface="Wingdings 3" charset="2"/>
              <a:buChar char=""/>
              <a:tabLst>
                <a:tab pos="457200" algn="l"/>
              </a:tabLst>
            </a:pPr>
            <a:r>
              <a:rPr lang="en-US" dirty="0">
                <a:effectLst/>
              </a:rPr>
              <a:t>Deploy real-time NPA dashboards → proactive risk and recovery management.</a:t>
            </a:r>
          </a:p>
          <a:p>
            <a:pPr marL="342900" lvl="0" indent="-342900">
              <a:lnSpc>
                <a:spcPct val="90000"/>
              </a:lnSpc>
              <a:buFont typeface="Wingdings 3" charset="2"/>
              <a:buChar char=""/>
              <a:tabLst>
                <a:tab pos="457200" algn="l"/>
              </a:tabLst>
            </a:pPr>
            <a:r>
              <a:rPr lang="en-US" dirty="0">
                <a:effectLst/>
              </a:rPr>
              <a:t>Provide strategic reports (segmentation, forecasting) → capture new business intelligently.</a:t>
            </a:r>
          </a:p>
          <a:p>
            <a:pPr marL="342900" lvl="0" indent="-342900">
              <a:lnSpc>
                <a:spcPct val="90000"/>
              </a:lnSpc>
              <a:buFont typeface="Wingdings 3" charset="2"/>
              <a:buChar char=""/>
              <a:tabLst>
                <a:tab pos="457200" algn="l"/>
              </a:tabLst>
            </a:pPr>
            <a:r>
              <a:rPr lang="en-US" dirty="0">
                <a:effectLst/>
              </a:rPr>
              <a:t>Deliver faster service &amp; personalization → boost customer satisfaction and loyalty.</a:t>
            </a:r>
          </a:p>
          <a:p>
            <a:pPr>
              <a:lnSpc>
                <a:spcPct val="90000"/>
              </a:lnSpc>
              <a:buFont typeface="Wingdings 3" charset="2"/>
              <a:buChar char=""/>
            </a:pPr>
            <a:endParaRPr lang="en-US" dirty="0"/>
          </a:p>
        </p:txBody>
      </p:sp>
    </p:spTree>
    <p:extLst>
      <p:ext uri="{BB962C8B-B14F-4D97-AF65-F5344CB8AC3E}">
        <p14:creationId xmlns:p14="http://schemas.microsoft.com/office/powerpoint/2010/main" val="281601159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Rectangle 38">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1" name="Freeform: Shape 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a16="http://schemas.microsoft.com/office/drawing/2014/main" id="{9381CBF9-E1D4-92DC-3F95-8214B60A1F59}"/>
              </a:ext>
            </a:extLst>
          </p:cNvPr>
          <p:cNvSpPr>
            <a:spLocks noGrp="1"/>
          </p:cNvSpPr>
          <p:nvPr>
            <p:ph type="title"/>
          </p:nvPr>
        </p:nvSpPr>
        <p:spPr>
          <a:xfrm>
            <a:off x="827484" y="452718"/>
            <a:ext cx="6710641" cy="1400530"/>
          </a:xfrm>
        </p:spPr>
        <p:txBody>
          <a:bodyPr anchor="ctr">
            <a:normAutofit/>
          </a:bodyPr>
          <a:lstStyle/>
          <a:p>
            <a:r>
              <a:rPr lang="en-IN" dirty="0">
                <a:solidFill>
                  <a:srgbClr val="FFFFFF"/>
                </a:solidFill>
              </a:rPr>
              <a:t>Project Background</a:t>
            </a:r>
          </a:p>
        </p:txBody>
      </p:sp>
      <p:sp>
        <p:nvSpPr>
          <p:cNvPr id="3" name="Content Placeholder 2">
            <a:extLst>
              <a:ext uri="{FF2B5EF4-FFF2-40B4-BE49-F238E27FC236}">
                <a16:creationId xmlns:a16="http://schemas.microsoft.com/office/drawing/2014/main" id="{B07F3648-242C-16AC-7D1E-0D601877A174}"/>
              </a:ext>
            </a:extLst>
          </p:cNvPr>
          <p:cNvSpPr>
            <a:spLocks noGrp="1"/>
          </p:cNvSpPr>
          <p:nvPr>
            <p:ph idx="1"/>
          </p:nvPr>
        </p:nvSpPr>
        <p:spPr>
          <a:xfrm>
            <a:off x="304800" y="2452350"/>
            <a:ext cx="8671932" cy="3952932"/>
          </a:xfrm>
        </p:spPr>
        <p:txBody>
          <a:bodyPr>
            <a:normAutofit fontScale="92500" lnSpcReduction="10000"/>
          </a:bodyPr>
          <a:lstStyle/>
          <a:p>
            <a:pPr algn="just">
              <a:lnSpc>
                <a:spcPct val="90000"/>
              </a:lnSpc>
              <a:buNone/>
            </a:pPr>
            <a:r>
              <a:rPr lang="en-US" sz="1700" dirty="0"/>
              <a:t>      </a:t>
            </a:r>
            <a:r>
              <a:rPr lang="en-US" sz="1700" dirty="0">
                <a:latin typeface="Arial" panose="020B0604020202020204" pitchFamily="34" charset="0"/>
                <a:cs typeface="Arial" panose="020B0604020202020204" pitchFamily="34" charset="0"/>
              </a:rPr>
              <a:t>ABC Bank’s business loan management system, in use since 2016, was initially effective for basic loan workflows but has lagged due to regulatory changes, fintech innovations, and rising customer expectations for faster, digital-first services. Over the past </a:t>
            </a:r>
            <a:r>
              <a:rPr lang="en-US" sz="1700" b="1" dirty="0">
                <a:latin typeface="Arial" panose="020B0604020202020204" pitchFamily="34" charset="0"/>
                <a:cs typeface="Arial" panose="020B0604020202020204" pitchFamily="34" charset="0"/>
              </a:rPr>
              <a:t>7+ years</a:t>
            </a:r>
            <a:r>
              <a:rPr lang="en-US" sz="1700" dirty="0">
                <a:latin typeface="Arial" panose="020B0604020202020204" pitchFamily="34" charset="0"/>
                <a:cs typeface="Arial" panose="020B0604020202020204" pitchFamily="34" charset="0"/>
              </a:rPr>
              <a:t>, reliance on manual processes and limited automation has slowed loan processing and impacted customer satisfaction, creating urgency for an upgrade.</a:t>
            </a:r>
          </a:p>
          <a:p>
            <a:pPr>
              <a:lnSpc>
                <a:spcPct val="90000"/>
              </a:lnSpc>
              <a:buNone/>
            </a:pPr>
            <a:endParaRPr lang="en-US" sz="1700" b="1" dirty="0">
              <a:latin typeface="Arial" panose="020B0604020202020204" pitchFamily="34" charset="0"/>
              <a:cs typeface="Arial" panose="020B0604020202020204" pitchFamily="34" charset="0"/>
            </a:endParaRPr>
          </a:p>
          <a:p>
            <a:pPr>
              <a:lnSpc>
                <a:spcPct val="90000"/>
              </a:lnSpc>
              <a:buNone/>
            </a:pPr>
            <a:r>
              <a:rPr lang="en-US" sz="1700" b="1" dirty="0">
                <a:latin typeface="Arial" panose="020B0604020202020204" pitchFamily="34" charset="0"/>
                <a:cs typeface="Arial" panose="020B0604020202020204" pitchFamily="34" charset="0"/>
              </a:rPr>
              <a:t>      Why This Project Matters:</a:t>
            </a:r>
            <a:endParaRPr lang="en-US" sz="17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v"/>
            </a:pPr>
            <a:r>
              <a:rPr lang="en-US" sz="1700" b="1" dirty="0">
                <a:latin typeface="Arial" panose="020B0604020202020204" pitchFamily="34" charset="0"/>
                <a:cs typeface="Arial" panose="020B0604020202020204" pitchFamily="34" charset="0"/>
              </a:rPr>
              <a:t>Efficiency &amp; Speed:</a:t>
            </a:r>
            <a:r>
              <a:rPr lang="en-US" sz="1700" dirty="0">
                <a:latin typeface="Arial" panose="020B0604020202020204" pitchFamily="34" charset="0"/>
                <a:cs typeface="Arial" panose="020B0604020202020204" pitchFamily="34" charset="0"/>
              </a:rPr>
              <a:t> Automation and integrations reduce manual work and accelerate loan approvals</a:t>
            </a:r>
          </a:p>
          <a:p>
            <a:pPr>
              <a:lnSpc>
                <a:spcPct val="90000"/>
              </a:lnSpc>
              <a:buFont typeface="Wingdings" panose="05000000000000000000" pitchFamily="2" charset="2"/>
              <a:buChar char="v"/>
            </a:pPr>
            <a:r>
              <a:rPr lang="en-US" sz="1700" b="1" dirty="0">
                <a:latin typeface="Arial" panose="020B0604020202020204" pitchFamily="34" charset="0"/>
                <a:cs typeface="Arial" panose="020B0604020202020204" pitchFamily="34" charset="0"/>
              </a:rPr>
              <a:t>Regulatory Compliance:</a:t>
            </a:r>
            <a:r>
              <a:rPr lang="en-US" sz="1700" dirty="0">
                <a:latin typeface="Arial" panose="020B0604020202020204" pitchFamily="34" charset="0"/>
                <a:cs typeface="Arial" panose="020B0604020202020204" pitchFamily="34" charset="0"/>
              </a:rPr>
              <a:t> Supports RBI mandates like Digital KYC, and API-based reporting (CIBIL, GST, ITR)</a:t>
            </a:r>
          </a:p>
          <a:p>
            <a:pPr>
              <a:lnSpc>
                <a:spcPct val="90000"/>
              </a:lnSpc>
              <a:buFont typeface="Wingdings" panose="05000000000000000000" pitchFamily="2" charset="2"/>
              <a:buChar char="v"/>
            </a:pPr>
            <a:r>
              <a:rPr lang="en-US" sz="1700" b="1" dirty="0">
                <a:latin typeface="Arial" panose="020B0604020202020204" pitchFamily="34" charset="0"/>
                <a:cs typeface="Arial" panose="020B0604020202020204" pitchFamily="34" charset="0"/>
              </a:rPr>
              <a:t>Business Goals Alignment:</a:t>
            </a:r>
            <a:r>
              <a:rPr lang="en-US" sz="1700" dirty="0">
                <a:latin typeface="Arial" panose="020B0604020202020204" pitchFamily="34" charset="0"/>
                <a:cs typeface="Arial" panose="020B0604020202020204" pitchFamily="34" charset="0"/>
              </a:rPr>
              <a:t> Enhances operational efficiency, reduces NPAs, and improves customer experience</a:t>
            </a:r>
          </a:p>
          <a:p>
            <a:pPr>
              <a:lnSpc>
                <a:spcPct val="90000"/>
              </a:lnSpc>
              <a:buFont typeface="Wingdings" panose="05000000000000000000" pitchFamily="2" charset="2"/>
              <a:buChar char="v"/>
            </a:pPr>
            <a:r>
              <a:rPr lang="en-US" sz="1700" b="1" dirty="0">
                <a:latin typeface="Arial" panose="020B0604020202020204" pitchFamily="34" charset="0"/>
                <a:cs typeface="Arial" panose="020B0604020202020204" pitchFamily="34" charset="0"/>
              </a:rPr>
              <a:t>Industry Benchmark:</a:t>
            </a:r>
            <a:r>
              <a:rPr lang="en-US" sz="1700" dirty="0">
                <a:latin typeface="Arial" panose="020B0604020202020204" pitchFamily="34" charset="0"/>
                <a:cs typeface="Arial" panose="020B0604020202020204" pitchFamily="34" charset="0"/>
              </a:rPr>
              <a:t> Banks using AI-driven credit scoring and analytics report </a:t>
            </a:r>
            <a:r>
              <a:rPr lang="en-US" sz="1700" b="1" dirty="0">
                <a:latin typeface="Arial" panose="020B0604020202020204" pitchFamily="34" charset="0"/>
                <a:cs typeface="Arial" panose="020B0604020202020204" pitchFamily="34" charset="0"/>
              </a:rPr>
              <a:t>30–40% faster approvals</a:t>
            </a:r>
            <a:r>
              <a:rPr lang="en-US" sz="1700" dirty="0">
                <a:latin typeface="Arial" panose="020B0604020202020204" pitchFamily="34" charset="0"/>
                <a:cs typeface="Arial" panose="020B0604020202020204" pitchFamily="34" charset="0"/>
              </a:rPr>
              <a:t> and higher retention (RBI &amp; industry reports)</a:t>
            </a:r>
          </a:p>
          <a:p>
            <a:pPr>
              <a:lnSpc>
                <a:spcPct val="90000"/>
              </a:lnSpc>
            </a:pPr>
            <a:endParaRPr lang="en-US" altLang="en-US" sz="1300" b="1" dirty="0">
              <a:latin typeface="Arial" panose="020B0604020202020204" pitchFamily="34" charset="0"/>
            </a:endParaRPr>
          </a:p>
          <a:p>
            <a:pPr>
              <a:lnSpc>
                <a:spcPct val="90000"/>
              </a:lnSpc>
            </a:pPr>
            <a:endParaRPr lang="en-US" altLang="en-US" sz="1300" b="1" dirty="0">
              <a:latin typeface="Arial" panose="020B060402020202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marL="0" indent="0" defTabSz="514338" eaLnBrk="0" fontAlgn="base" hangingPunct="0">
              <a:lnSpc>
                <a:spcPct val="90000"/>
              </a:lnSpc>
              <a:spcBef>
                <a:spcPct val="0"/>
              </a:spcBef>
              <a:spcAft>
                <a:spcPct val="0"/>
              </a:spcAft>
              <a:buClrTx/>
              <a:buSzTx/>
              <a:buNone/>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latin typeface="Bierstadt" panose="020B0004020202020204" pitchFamily="34" charset="0"/>
              <a:cs typeface="Calibri" panose="020F0502020204030204" pitchFamily="34" charset="0"/>
            </a:endParaRPr>
          </a:p>
          <a:p>
            <a:pPr marL="0" indent="0" defTabSz="514338" eaLnBrk="0" fontAlgn="base" hangingPunct="0">
              <a:lnSpc>
                <a:spcPct val="90000"/>
              </a:lnSpc>
              <a:spcBef>
                <a:spcPct val="0"/>
              </a:spcBef>
              <a:spcAft>
                <a:spcPct val="0"/>
              </a:spcAft>
              <a:buClrTx/>
              <a:buSzTx/>
              <a:buNone/>
            </a:pPr>
            <a:endParaRPr lang="en-US" altLang="en-US" sz="1300" dirty="0">
              <a:latin typeface="Bierstadt" panose="020B0004020202020204" pitchFamily="34" charset="0"/>
              <a:cs typeface="Calibri" panose="020F0502020204030204" pitchFamily="34" charset="0"/>
            </a:endParaRPr>
          </a:p>
          <a:p>
            <a:pPr>
              <a:lnSpc>
                <a:spcPct val="90000"/>
              </a:lnSpc>
            </a:pPr>
            <a:endParaRPr lang="en-US" altLang="en-US" sz="1300" dirty="0">
              <a:latin typeface="Arial" panose="020B0604020202020204" pitchFamily="34" charset="0"/>
            </a:endParaRPr>
          </a:p>
          <a:p>
            <a:pPr>
              <a:lnSpc>
                <a:spcPct val="90000"/>
              </a:lnSpc>
            </a:pPr>
            <a:endParaRPr lang="en-US" altLang="en-US" sz="1300" dirty="0">
              <a:latin typeface="Arial" panose="020B0604020202020204" pitchFamily="34" charset="0"/>
            </a:endParaRPr>
          </a:p>
          <a:p>
            <a:pPr defTabSz="514338" eaLnBrk="0" fontAlgn="base" hangingPunct="0">
              <a:lnSpc>
                <a:spcPct val="90000"/>
              </a:lnSpc>
              <a:spcBef>
                <a:spcPct val="0"/>
              </a:spcBef>
              <a:spcAft>
                <a:spcPct val="0"/>
              </a:spcAft>
              <a:buClrTx/>
              <a:buSzTx/>
              <a:buFont typeface="Wingdings" panose="05000000000000000000" pitchFamily="2" charset="2"/>
              <a:buChar char="§"/>
            </a:pPr>
            <a:endParaRPr lang="en-US" altLang="en-US" sz="1300" dirty="0"/>
          </a:p>
          <a:p>
            <a:pPr marL="0" indent="0" defTabSz="514338" eaLnBrk="0" fontAlgn="base" hangingPunct="0">
              <a:lnSpc>
                <a:spcPct val="90000"/>
              </a:lnSpc>
              <a:spcBef>
                <a:spcPct val="0"/>
              </a:spcBef>
              <a:spcAft>
                <a:spcPct val="0"/>
              </a:spcAft>
              <a:buClrTx/>
              <a:buSzTx/>
              <a:buNone/>
            </a:pPr>
            <a:endParaRPr lang="en-US" altLang="en-US" sz="1300" dirty="0"/>
          </a:p>
          <a:p>
            <a:pPr marL="0" indent="0" defTabSz="514338" eaLnBrk="0" fontAlgn="base" hangingPunct="0">
              <a:lnSpc>
                <a:spcPct val="90000"/>
              </a:lnSpc>
              <a:spcBef>
                <a:spcPct val="0"/>
              </a:spcBef>
              <a:spcAft>
                <a:spcPct val="0"/>
              </a:spcAft>
              <a:buClrTx/>
              <a:buSzTx/>
              <a:buNone/>
            </a:pPr>
            <a:endParaRPr lang="en-US" altLang="en-US" sz="1300" dirty="0">
              <a:latin typeface="Arial" panose="020B0604020202020204" pitchFamily="34" charset="0"/>
            </a:endParaRPr>
          </a:p>
          <a:p>
            <a:pPr>
              <a:lnSpc>
                <a:spcPct val="90000"/>
              </a:lnSpc>
            </a:pPr>
            <a:endParaRPr lang="en-IN" sz="1300" dirty="0"/>
          </a:p>
        </p:txBody>
      </p:sp>
    </p:spTree>
    <p:extLst>
      <p:ext uri="{BB962C8B-B14F-4D97-AF65-F5344CB8AC3E}">
        <p14:creationId xmlns:p14="http://schemas.microsoft.com/office/powerpoint/2010/main" val="52915903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8" name="Picture 37" descr="Desk with productivity items">
            <a:extLst>
              <a:ext uri="{FF2B5EF4-FFF2-40B4-BE49-F238E27FC236}">
                <a16:creationId xmlns:a16="http://schemas.microsoft.com/office/drawing/2014/main" id="{9C62F890-1A32-64FC-4170-6D20F5D882E8}"/>
              </a:ext>
            </a:extLst>
          </p:cNvPr>
          <p:cNvPicPr>
            <a:picLocks noChangeAspect="1"/>
          </p:cNvPicPr>
          <p:nvPr/>
        </p:nvPicPr>
        <p:blipFill>
          <a:blip r:embed="rId3">
            <a:duotone>
              <a:prstClr val="black"/>
              <a:schemeClr val="accent5">
                <a:tint val="45000"/>
                <a:satMod val="400000"/>
              </a:schemeClr>
            </a:duotone>
            <a:alphaModFix amt="15000"/>
          </a:blip>
          <a:srcRect l="11000" r="-1" b="-1"/>
          <a:stretch>
            <a:fillRect/>
          </a:stretch>
        </p:blipFill>
        <p:spPr>
          <a:xfrm>
            <a:off x="20" y="10"/>
            <a:ext cx="9143980" cy="6857990"/>
          </a:xfrm>
          <a:prstGeom prst="rect">
            <a:avLst/>
          </a:prstGeom>
        </p:spPr>
      </p:pic>
      <p:sp>
        <p:nvSpPr>
          <p:cNvPr id="2" name="Title 1"/>
          <p:cNvSpPr>
            <a:spLocks noGrp="1"/>
          </p:cNvSpPr>
          <p:nvPr>
            <p:ph type="title"/>
          </p:nvPr>
        </p:nvSpPr>
        <p:spPr>
          <a:xfrm>
            <a:off x="484583" y="452718"/>
            <a:ext cx="7053542" cy="1400530"/>
          </a:xfrm>
        </p:spPr>
        <p:txBody>
          <a:bodyPr>
            <a:normAutofit/>
          </a:bodyPr>
          <a:lstStyle/>
          <a:p>
            <a:r>
              <a:rPr lang="en-IN"/>
              <a:t>Purpose Statement (Goals)</a:t>
            </a:r>
            <a:endParaRPr lang="en-IN" dirty="0"/>
          </a:p>
        </p:txBody>
      </p:sp>
      <p:sp>
        <p:nvSpPr>
          <p:cNvPr id="56" name="Rectangle 55">
            <a:extLst>
              <a:ext uri="{FF2B5EF4-FFF2-40B4-BE49-F238E27FC236}">
                <a16:creationId xmlns:a16="http://schemas.microsoft.com/office/drawing/2014/main" id="{C696EBFA-4394-4B46-9875-039A1F1D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6" name="Content Placeholder 5">
            <a:extLst>
              <a:ext uri="{FF2B5EF4-FFF2-40B4-BE49-F238E27FC236}">
                <a16:creationId xmlns:a16="http://schemas.microsoft.com/office/drawing/2014/main" id="{7112E6BD-C9F6-7B75-4EED-86B1CDBF4D32}"/>
              </a:ext>
            </a:extLst>
          </p:cNvPr>
          <p:cNvSpPr>
            <a:spLocks noGrp="1"/>
          </p:cNvSpPr>
          <p:nvPr>
            <p:ph idx="1"/>
          </p:nvPr>
        </p:nvSpPr>
        <p:spPr>
          <a:xfrm>
            <a:off x="827484" y="2052918"/>
            <a:ext cx="6709905" cy="4195481"/>
          </a:xfrm>
        </p:spPr>
        <p:txBody>
          <a:bodyPr anchor="ctr">
            <a:normAutofit/>
          </a:bodyPr>
          <a:lstStyle/>
          <a:p>
            <a:pPr>
              <a:lnSpc>
                <a:spcPct val="90000"/>
              </a:lnSpc>
              <a:spcAft>
                <a:spcPts val="800"/>
              </a:spcAft>
              <a:buNone/>
            </a:pPr>
            <a:r>
              <a:rPr lang="en-IN" sz="1400" kern="100" dirty="0">
                <a:effectLst/>
                <a:ea typeface="Aptos" panose="020B0004020202020204" pitchFamily="34" charset="0"/>
              </a:rPr>
              <a:t>      The purpose of this project is to </a:t>
            </a:r>
            <a:r>
              <a:rPr lang="en-IN" sz="1400" b="1" kern="100" dirty="0" err="1">
                <a:effectLst/>
                <a:ea typeface="Aptos" panose="020B0004020202020204" pitchFamily="34" charset="0"/>
              </a:rPr>
              <a:t>analyze</a:t>
            </a:r>
            <a:r>
              <a:rPr lang="en-IN" sz="1400" b="1" kern="100" dirty="0">
                <a:effectLst/>
                <a:ea typeface="Aptos" panose="020B0004020202020204" pitchFamily="34" charset="0"/>
              </a:rPr>
              <a:t>, evaluate, select, and implement enhancements</a:t>
            </a:r>
            <a:r>
              <a:rPr lang="en-IN" sz="1400" kern="100" dirty="0">
                <a:effectLst/>
                <a:ea typeface="Aptos" panose="020B0004020202020204" pitchFamily="34" charset="0"/>
              </a:rPr>
              <a:t> to the ABC Bank Business Loan system. The goals of this project are to:</a:t>
            </a:r>
          </a:p>
          <a:p>
            <a:pPr marL="342900" lvl="0" indent="-342900">
              <a:lnSpc>
                <a:spcPct val="90000"/>
              </a:lnSpc>
              <a:spcAft>
                <a:spcPts val="800"/>
              </a:spcAft>
              <a:buFont typeface="+mj-lt"/>
              <a:buAutoNum type="arabicPeriod"/>
              <a:tabLst>
                <a:tab pos="457200" algn="l"/>
              </a:tabLst>
            </a:pPr>
            <a:r>
              <a:rPr lang="en-IN" sz="1400" b="1" kern="100" dirty="0">
                <a:effectLst/>
                <a:ea typeface="Aptos" panose="020B0004020202020204" pitchFamily="34" charset="0"/>
              </a:rPr>
              <a:t>Improve Operational Efficiency:</a:t>
            </a:r>
            <a:r>
              <a:rPr lang="en-IN" sz="1400" kern="100" dirty="0">
                <a:effectLst/>
                <a:ea typeface="Aptos" panose="020B0004020202020204" pitchFamily="34" charset="0"/>
              </a:rPr>
              <a:t> Streamline the business loan lifecycle to reduce processing time and minimize manual intervention.</a:t>
            </a:r>
          </a:p>
          <a:p>
            <a:pPr marL="342900" lvl="0" indent="-342900">
              <a:lnSpc>
                <a:spcPct val="90000"/>
              </a:lnSpc>
              <a:spcAft>
                <a:spcPts val="800"/>
              </a:spcAft>
              <a:buFont typeface="+mj-lt"/>
              <a:buAutoNum type="arabicPeriod"/>
              <a:tabLst>
                <a:tab pos="457200" algn="l"/>
              </a:tabLst>
            </a:pPr>
            <a:r>
              <a:rPr lang="en-IN" sz="1400" b="1" kern="100" dirty="0">
                <a:effectLst/>
                <a:ea typeface="Aptos" panose="020B0004020202020204" pitchFamily="34" charset="0"/>
              </a:rPr>
              <a:t>Enhance Customer Experience:</a:t>
            </a:r>
            <a:r>
              <a:rPr lang="en-IN" sz="1400" kern="100" dirty="0">
                <a:effectLst/>
                <a:ea typeface="Aptos" panose="020B0004020202020204" pitchFamily="34" charset="0"/>
              </a:rPr>
              <a:t> Provide faster, transparent, and accurate loan services to customers.</a:t>
            </a:r>
          </a:p>
          <a:p>
            <a:pPr marL="342900" lvl="0" indent="-342900">
              <a:lnSpc>
                <a:spcPct val="90000"/>
              </a:lnSpc>
              <a:spcAft>
                <a:spcPts val="800"/>
              </a:spcAft>
              <a:buFont typeface="+mj-lt"/>
              <a:buAutoNum type="arabicPeriod"/>
              <a:tabLst>
                <a:tab pos="457200" algn="l"/>
              </a:tabLst>
            </a:pPr>
            <a:r>
              <a:rPr lang="en-IN" sz="1400" b="1" kern="100" dirty="0">
                <a:effectLst/>
                <a:ea typeface="Aptos" panose="020B0004020202020204" pitchFamily="34" charset="0"/>
              </a:rPr>
              <a:t>Ensure Regulatory Compliance:</a:t>
            </a:r>
            <a:r>
              <a:rPr lang="en-IN" sz="1400" kern="100" dirty="0">
                <a:effectLst/>
                <a:ea typeface="Aptos" panose="020B0004020202020204" pitchFamily="34" charset="0"/>
              </a:rPr>
              <a:t> Implement features that adhere to regulatory standards and reporting requirements.</a:t>
            </a:r>
          </a:p>
          <a:p>
            <a:pPr marL="342900" lvl="0" indent="-342900">
              <a:lnSpc>
                <a:spcPct val="90000"/>
              </a:lnSpc>
              <a:spcAft>
                <a:spcPts val="800"/>
              </a:spcAft>
              <a:buFont typeface="+mj-lt"/>
              <a:buAutoNum type="arabicPeriod"/>
              <a:tabLst>
                <a:tab pos="457200" algn="l"/>
              </a:tabLst>
            </a:pPr>
            <a:r>
              <a:rPr lang="en-IN" sz="1400" b="1" kern="100" dirty="0">
                <a:effectLst/>
                <a:ea typeface="Aptos" panose="020B0004020202020204" pitchFamily="34" charset="0"/>
              </a:rPr>
              <a:t>Integrate Modern Technology:</a:t>
            </a:r>
            <a:r>
              <a:rPr lang="en-IN" sz="1400" kern="100" dirty="0">
                <a:effectLst/>
                <a:ea typeface="Aptos" panose="020B0004020202020204" pitchFamily="34" charset="0"/>
              </a:rPr>
              <a:t> Leverage automation, digital verification, and reporting tools for a more robust loan management system.</a:t>
            </a:r>
          </a:p>
          <a:p>
            <a:pPr marL="342900" lvl="0" indent="-342900">
              <a:lnSpc>
                <a:spcPct val="90000"/>
              </a:lnSpc>
              <a:spcAft>
                <a:spcPts val="800"/>
              </a:spcAft>
              <a:buFont typeface="+mj-lt"/>
              <a:buAutoNum type="arabicPeriod"/>
              <a:tabLst>
                <a:tab pos="457200" algn="l"/>
              </a:tabLst>
            </a:pPr>
            <a:r>
              <a:rPr lang="en-IN" sz="1400" b="1" kern="100" dirty="0">
                <a:effectLst/>
                <a:ea typeface="Aptos" panose="020B0004020202020204" pitchFamily="34" charset="0"/>
              </a:rPr>
              <a:t>Support Business Growth:</a:t>
            </a:r>
            <a:r>
              <a:rPr lang="en-IN" sz="1400" kern="100" dirty="0">
                <a:effectLst/>
                <a:ea typeface="Aptos" panose="020B0004020202020204" pitchFamily="34" charset="0"/>
              </a:rPr>
              <a:t> Enable ABC Bank to handle larger volumes of business loan requests with higher accuracy and lower risk.</a:t>
            </a:r>
          </a:p>
          <a:p>
            <a:pPr marL="0" indent="0">
              <a:lnSpc>
                <a:spcPct val="90000"/>
              </a:lnSpc>
              <a:buNone/>
            </a:pPr>
            <a:endParaRPr lang="en-IN" sz="1400"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891" y="1447800"/>
            <a:ext cx="2331469" cy="4572000"/>
          </a:xfrm>
        </p:spPr>
        <p:txBody>
          <a:bodyPr anchor="ctr">
            <a:normAutofit/>
          </a:bodyPr>
          <a:lstStyle/>
          <a:p>
            <a:r>
              <a:rPr lang="en-IN" sz="3100">
                <a:solidFill>
                  <a:srgbClr val="EBEBEB"/>
                </a:solidFill>
              </a:rPr>
              <a:t>Project Objectives</a:t>
            </a:r>
          </a:p>
        </p:txBody>
      </p:sp>
      <p:sp>
        <p:nvSpPr>
          <p:cNvPr id="92" name="Freeform: Shape 91">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96" name="Rectangle 95">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graphicFrame>
        <p:nvGraphicFramePr>
          <p:cNvPr id="36" name="Content Placeholder 2">
            <a:extLst>
              <a:ext uri="{FF2B5EF4-FFF2-40B4-BE49-F238E27FC236}">
                <a16:creationId xmlns:a16="http://schemas.microsoft.com/office/drawing/2014/main" id="{5446F87C-EE62-F575-4000-078FDE85EAAB}"/>
              </a:ext>
            </a:extLst>
          </p:cNvPr>
          <p:cNvGraphicFramePr>
            <a:graphicFrameLocks noGrp="1"/>
          </p:cNvGraphicFramePr>
          <p:nvPr>
            <p:ph idx="1"/>
            <p:extLst>
              <p:ext uri="{D42A27DB-BD31-4B8C-83A1-F6EECF244321}">
                <p14:modId xmlns:p14="http://schemas.microsoft.com/office/powerpoint/2010/main" val="2431319194"/>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46B5-9D2C-954A-2C84-DE10C0255405}"/>
              </a:ext>
            </a:extLst>
          </p:cNvPr>
          <p:cNvSpPr>
            <a:spLocks noGrp="1"/>
          </p:cNvSpPr>
          <p:nvPr>
            <p:ph type="title"/>
          </p:nvPr>
        </p:nvSpPr>
        <p:spPr>
          <a:xfrm>
            <a:off x="189571" y="156118"/>
            <a:ext cx="7471317" cy="1226634"/>
          </a:xfrm>
          <a:solidFill>
            <a:srgbClr val="92D050"/>
          </a:solidFill>
        </p:spPr>
        <p:txBody>
          <a:bodyPr/>
          <a:lstStyle/>
          <a:p>
            <a:r>
              <a:rPr lang="en-US" dirty="0"/>
              <a:t>     Methods / Approach</a:t>
            </a:r>
            <a:br>
              <a:rPr lang="en-US" sz="2000" dirty="0"/>
            </a:br>
            <a:r>
              <a:rPr lang="en-US" sz="2000" dirty="0"/>
              <a:t>            </a:t>
            </a:r>
            <a:r>
              <a:rPr lang="en-US" sz="1600" b="1" dirty="0">
                <a:latin typeface="Arial" panose="020B0604020202020204" pitchFamily="34" charset="0"/>
                <a:cs typeface="Arial" panose="020B0604020202020204" pitchFamily="34" charset="0"/>
              </a:rPr>
              <a:t>AGILE METHODOLOGY (SCRUM MODEL)</a:t>
            </a:r>
            <a:endParaRPr lang="en-IN" sz="1600" dirty="0"/>
          </a:p>
        </p:txBody>
      </p:sp>
      <p:sp>
        <p:nvSpPr>
          <p:cNvPr id="3" name="Content Placeholder 2">
            <a:extLst>
              <a:ext uri="{FF2B5EF4-FFF2-40B4-BE49-F238E27FC236}">
                <a16:creationId xmlns:a16="http://schemas.microsoft.com/office/drawing/2014/main" id="{D2603970-1669-6411-97FE-C9F78F002213}"/>
              </a:ext>
            </a:extLst>
          </p:cNvPr>
          <p:cNvSpPr>
            <a:spLocks noGrp="1"/>
          </p:cNvSpPr>
          <p:nvPr>
            <p:ph idx="1"/>
          </p:nvPr>
        </p:nvSpPr>
        <p:spPr>
          <a:xfrm>
            <a:off x="189571" y="1382752"/>
            <a:ext cx="8764858" cy="5319130"/>
          </a:xfrm>
        </p:spPr>
        <p:txBody>
          <a:bodyPr>
            <a:normAutofit lnSpcReduction="10000"/>
          </a:bodyPr>
          <a:lstStyle/>
          <a:p>
            <a:pPr>
              <a:buNone/>
            </a:pPr>
            <a:endParaRPr lang="en-IN" sz="1800" b="1" kern="100" dirty="0">
              <a:effectLst/>
              <a:latin typeface="Calibri" panose="020F0502020204030204" pitchFamily="34" charset="0"/>
              <a:ea typeface="Aptos" panose="020B0004020202020204" pitchFamily="34" charset="0"/>
            </a:endParaRPr>
          </a:p>
          <a:p>
            <a:pPr>
              <a:buNone/>
            </a:pPr>
            <a:r>
              <a:rPr lang="en-IN" sz="1800" b="1" kern="100" dirty="0">
                <a:effectLst/>
                <a:latin typeface="Calibri" panose="020F0502020204030204" pitchFamily="34" charset="0"/>
                <a:ea typeface="Aptos" panose="020B0004020202020204" pitchFamily="34" charset="0"/>
              </a:rPr>
              <a:t>1. Initiation &amp; Requirements (Scrum Team Setup)</a:t>
            </a:r>
            <a:endParaRPr lang="en-IN" sz="1800" kern="100" dirty="0">
              <a:effectLst/>
              <a:latin typeface="Calibri" panose="020F0502020204030204" pitchFamily="34" charset="0"/>
              <a:ea typeface="Aptos" panose="020B0004020202020204" pitchFamily="34" charset="0"/>
            </a:endParaRPr>
          </a:p>
          <a:p>
            <a:pPr algn="just">
              <a:lnSpc>
                <a:spcPct val="107000"/>
              </a:lnSpc>
              <a:spcAft>
                <a:spcPts val="800"/>
              </a:spcAft>
              <a:buFont typeface="Wingdings" panose="05000000000000000000" pitchFamily="2" charset="2"/>
              <a:buChar char="v"/>
            </a:pPr>
            <a:r>
              <a:rPr lang="en-IN" sz="1800" b="1" kern="100" dirty="0">
                <a:effectLst/>
                <a:latin typeface="Calibri" panose="020F0502020204030204" pitchFamily="34" charset="0"/>
                <a:ea typeface="Aptos" panose="020B0004020202020204" pitchFamily="34" charset="0"/>
              </a:rPr>
              <a:t>Scrum Team Formation:</a:t>
            </a:r>
            <a:r>
              <a:rPr lang="en-IN" sz="1800" kern="100" dirty="0">
                <a:effectLst/>
                <a:latin typeface="Calibri" panose="020F0502020204030204" pitchFamily="34" charset="0"/>
                <a:ea typeface="Aptos" panose="020B0004020202020204" pitchFamily="34" charset="0"/>
              </a:rPr>
              <a:t> Cross-functional team including Product Owner, Scrum Master, Developers, QA/Testers, Business Analysts, and DevOps support.</a:t>
            </a:r>
          </a:p>
          <a:p>
            <a:pPr>
              <a:buFont typeface="Wingdings" panose="05000000000000000000" pitchFamily="2" charset="2"/>
              <a:buChar char="v"/>
            </a:pPr>
            <a:r>
              <a:rPr lang="en-IN" sz="1800" b="1" kern="100" dirty="0">
                <a:effectLst/>
                <a:latin typeface="Calibri" panose="020F0502020204030204" pitchFamily="34" charset="0"/>
                <a:ea typeface="Aptos" panose="020B0004020202020204" pitchFamily="34" charset="0"/>
              </a:rPr>
              <a:t>Requirement Workshops: </a:t>
            </a:r>
            <a:r>
              <a:rPr lang="en-IN" sz="1800" kern="100" dirty="0">
                <a:effectLst/>
                <a:latin typeface="Calibri" panose="020F0502020204030204" pitchFamily="34" charset="0"/>
                <a:ea typeface="Aptos" panose="020B0004020202020204" pitchFamily="34" charset="0"/>
              </a:rPr>
              <a:t>Conduct sessions with stakeholders (loan officers, branch managers, compliance) to capture requirements (RBI/SEBI mandates), Operational gaps pain points, </a:t>
            </a:r>
            <a:r>
              <a:rPr lang="en-IN" sz="1800" dirty="0">
                <a:effectLst/>
                <a:latin typeface="Calibri" panose="020F0502020204030204" pitchFamily="34" charset="0"/>
                <a:ea typeface="Aptos" panose="020B0004020202020204" pitchFamily="34" charset="0"/>
              </a:rPr>
              <a:t>End-user needs and expectations.</a:t>
            </a:r>
            <a:endParaRPr lang="en-IN" sz="1800" kern="100" dirty="0">
              <a:latin typeface="Calibri" panose="020F0502020204030204" pitchFamily="34" charset="0"/>
              <a:ea typeface="Aptos" panose="020B0004020202020204" pitchFamily="34" charset="0"/>
            </a:endParaRPr>
          </a:p>
          <a:p>
            <a:pPr>
              <a:buFont typeface="Wingdings" panose="05000000000000000000" pitchFamily="2" charset="2"/>
              <a:buChar char="v"/>
            </a:pPr>
            <a:r>
              <a:rPr lang="en-IN" sz="1800" b="1" kern="100" dirty="0">
                <a:effectLst/>
                <a:latin typeface="Calibri" panose="020F0502020204030204" pitchFamily="34" charset="0"/>
                <a:ea typeface="Aptos" panose="020B0004020202020204" pitchFamily="34" charset="0"/>
              </a:rPr>
              <a:t>Product Backlog Creation:</a:t>
            </a:r>
            <a:r>
              <a:rPr lang="en-IN" sz="1800" kern="100" dirty="0">
                <a:effectLst/>
                <a:latin typeface="Calibri" panose="020F0502020204030204" pitchFamily="34" charset="0"/>
                <a:ea typeface="Aptos" panose="020B0004020202020204" pitchFamily="34" charset="0"/>
              </a:rPr>
              <a:t> Document prioritized user stories for key features like Digital  KYC integration, Automated credit scoring engine, Real-time NPA monitoring dashboards Analytics and MIS reporting modules</a:t>
            </a:r>
          </a:p>
          <a:p>
            <a:pPr>
              <a:buFont typeface="Wingdings" panose="05000000000000000000" pitchFamily="2" charset="2"/>
              <a:buChar char="v"/>
            </a:pPr>
            <a:r>
              <a:rPr lang="en-IN" sz="1800" b="1" kern="100" dirty="0">
                <a:effectLst/>
                <a:latin typeface="Calibri" panose="020F0502020204030204" pitchFamily="34" charset="0"/>
                <a:ea typeface="Aptos" panose="020B0004020202020204" pitchFamily="34" charset="0"/>
              </a:rPr>
              <a:t>Backlog Prioritization</a:t>
            </a:r>
            <a:r>
              <a:rPr lang="en-IN" sz="1800" kern="100" dirty="0">
                <a:effectLst/>
                <a:latin typeface="Calibri" panose="020F0502020204030204" pitchFamily="34" charset="0"/>
                <a:ea typeface="Aptos" panose="020B0004020202020204" pitchFamily="34" charset="0"/>
              </a:rPr>
              <a:t>: Apply MoSCoW Technique (Must-have, Should-have, Could-have, Won’t-have) and assess business value for sprint planning.</a:t>
            </a:r>
          </a:p>
          <a:p>
            <a:pPr>
              <a:buNone/>
            </a:pPr>
            <a:r>
              <a:rPr lang="en-IN" sz="1800" b="1" kern="100" dirty="0">
                <a:effectLst/>
                <a:latin typeface="Calibri" panose="020F0502020204030204" pitchFamily="34" charset="0"/>
                <a:ea typeface="Aptos" panose="020B0004020202020204" pitchFamily="34" charset="0"/>
              </a:rPr>
              <a:t>2. Sprint Planning &amp; Development</a:t>
            </a:r>
            <a:endParaRPr lang="en-IN" sz="1800" kern="100" dirty="0">
              <a:effectLst/>
              <a:latin typeface="Calibri" panose="020F0502020204030204" pitchFamily="34" charset="0"/>
              <a:ea typeface="Aptos" panose="020B0004020202020204" pitchFamily="34" charset="0"/>
            </a:endParaRPr>
          </a:p>
          <a:p>
            <a:pPr>
              <a:buFont typeface="Wingdings" panose="05000000000000000000" pitchFamily="2" charset="2"/>
              <a:buChar char="v"/>
            </a:pPr>
            <a:r>
              <a:rPr lang="en-IN" sz="1800" b="1" kern="100" dirty="0">
                <a:effectLst/>
                <a:latin typeface="Calibri" panose="020F0502020204030204" pitchFamily="34" charset="0"/>
                <a:ea typeface="Aptos" panose="020B0004020202020204" pitchFamily="34" charset="0"/>
              </a:rPr>
              <a:t>Sprint Planning</a:t>
            </a:r>
            <a:r>
              <a:rPr lang="en-IN" sz="1800" kern="100" dirty="0">
                <a:effectLst/>
                <a:latin typeface="Calibri" panose="020F0502020204030204" pitchFamily="34" charset="0"/>
                <a:ea typeface="Aptos" panose="020B0004020202020204" pitchFamily="34" charset="0"/>
              </a:rPr>
              <a:t> :Define 2 week sprint cycles. Establish Definition of Done (DoD) for each user story.Select initial user stories for Sprint 1 (e.g., Digital KYC workflow, credit scoring module).</a:t>
            </a:r>
          </a:p>
          <a:p>
            <a:pPr>
              <a:buNone/>
            </a:pPr>
            <a:endParaRPr lang="en-IN" sz="1800" kern="100" dirty="0">
              <a:effectLst/>
              <a:latin typeface="Calibri" panose="020F0502020204030204" pitchFamily="34" charset="0"/>
              <a:ea typeface="Aptos" panose="020B0004020202020204" pitchFamily="34" charset="0"/>
            </a:endParaRPr>
          </a:p>
          <a:p>
            <a:pPr algn="just">
              <a:lnSpc>
                <a:spcPct val="107000"/>
              </a:lnSpc>
              <a:spcAft>
                <a:spcPts val="800"/>
              </a:spcAft>
              <a:buNone/>
            </a:pPr>
            <a:endParaRPr lang="en-IN"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023174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70765-B6C8-C8AD-6191-13CB46B55493}"/>
              </a:ext>
            </a:extLst>
          </p:cNvPr>
          <p:cNvSpPr>
            <a:spLocks noGrp="1"/>
          </p:cNvSpPr>
          <p:nvPr>
            <p:ph type="title"/>
          </p:nvPr>
        </p:nvSpPr>
        <p:spPr>
          <a:xfrm>
            <a:off x="133815" y="100361"/>
            <a:ext cx="7426712" cy="970156"/>
          </a:xfrm>
          <a:solidFill>
            <a:srgbClr val="92D050"/>
          </a:solidFill>
        </p:spPr>
        <p:txBody>
          <a:bodyPr/>
          <a:lstStyle/>
          <a:p>
            <a:r>
              <a:rPr lang="en-US" dirty="0"/>
              <a:t>     Methods / Approach</a:t>
            </a:r>
            <a:br>
              <a:rPr lang="en-US" sz="1600" dirty="0"/>
            </a:br>
            <a:r>
              <a:rPr lang="en-US" sz="1600" b="1" dirty="0">
                <a:latin typeface="Arial" panose="020B0604020202020204" pitchFamily="34" charset="0"/>
                <a:cs typeface="Arial" panose="020B0604020202020204" pitchFamily="34" charset="0"/>
              </a:rPr>
              <a:t>             AGILE METHODOLOGY (SCRUM MODEL)</a:t>
            </a:r>
            <a:endParaRPr lang="en-IN" sz="1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0EA0482-8A20-1029-AFB5-7A5AE7F74C92}"/>
              </a:ext>
            </a:extLst>
          </p:cNvPr>
          <p:cNvSpPr>
            <a:spLocks noGrp="1"/>
          </p:cNvSpPr>
          <p:nvPr>
            <p:ph idx="1"/>
          </p:nvPr>
        </p:nvSpPr>
        <p:spPr>
          <a:xfrm>
            <a:off x="345689" y="1070517"/>
            <a:ext cx="8408018" cy="5687122"/>
          </a:xfrm>
        </p:spPr>
        <p:txBody>
          <a:bodyPr/>
          <a:lstStyle/>
          <a:p>
            <a:pPr algn="just">
              <a:buFont typeface="Wingdings" panose="05000000000000000000" pitchFamily="2" charset="2"/>
              <a:buChar char="v"/>
            </a:pPr>
            <a:endParaRPr lang="en-IN" sz="1800" b="1" kern="100" dirty="0">
              <a:effectLst/>
              <a:latin typeface="Calibri" panose="020F0502020204030204" pitchFamily="34" charset="0"/>
              <a:ea typeface="Aptos" panose="020B0004020202020204" pitchFamily="34" charset="0"/>
            </a:endParaRPr>
          </a:p>
          <a:p>
            <a:pPr algn="just">
              <a:buFont typeface="Wingdings" panose="05000000000000000000" pitchFamily="2" charset="2"/>
              <a:buChar char="v"/>
            </a:pPr>
            <a:r>
              <a:rPr lang="en-IN" sz="1800" b="1" kern="100" dirty="0">
                <a:effectLst/>
                <a:latin typeface="Calibri" panose="020F0502020204030204" pitchFamily="34" charset="0"/>
                <a:ea typeface="Aptos" panose="020B0004020202020204" pitchFamily="34" charset="0"/>
                <a:cs typeface="Calibri" panose="020F0502020204030204" pitchFamily="34" charset="0"/>
              </a:rPr>
              <a:t>Prototyping &amp; Validation:</a:t>
            </a:r>
            <a:r>
              <a:rPr lang="en-IN" sz="1800" kern="100" dirty="0">
                <a:effectLst/>
                <a:latin typeface="Calibri" panose="020F0502020204030204" pitchFamily="34" charset="0"/>
                <a:ea typeface="Aptos" panose="020B0004020202020204" pitchFamily="34" charset="0"/>
                <a:cs typeface="Calibri" panose="020F0502020204030204" pitchFamily="34" charset="0"/>
              </a:rPr>
              <a:t> Build wireframes/mock-ups for complex modules. Validate with users before full-scale development.</a:t>
            </a:r>
          </a:p>
          <a:p>
            <a:pPr algn="just">
              <a:buFont typeface="Wingdings" panose="05000000000000000000" pitchFamily="2" charset="2"/>
              <a:buChar char="v"/>
            </a:pPr>
            <a:r>
              <a:rPr lang="en-IN" sz="1800" b="1" kern="100" dirty="0">
                <a:effectLst/>
                <a:latin typeface="Calibri" panose="020F0502020204030204" pitchFamily="34" charset="0"/>
                <a:ea typeface="Aptos" panose="020B0004020202020204" pitchFamily="34" charset="0"/>
                <a:cs typeface="Calibri" panose="020F0502020204030204" pitchFamily="34" charset="0"/>
              </a:rPr>
              <a:t>Incremental Development with TDD:</a:t>
            </a:r>
            <a:r>
              <a:rPr lang="en-IN" sz="1800" kern="100" dirty="0">
                <a:effectLst/>
                <a:latin typeface="Calibri" panose="020F0502020204030204" pitchFamily="34" charset="0"/>
                <a:ea typeface="Aptos" panose="020B0004020202020204" pitchFamily="34" charset="0"/>
                <a:cs typeface="Calibri" panose="020F0502020204030204" pitchFamily="34" charset="0"/>
              </a:rPr>
              <a:t> Develop features in small increments. Use Test-Driven Development (TDD) to ensure code quality and reduce bugs.</a:t>
            </a:r>
          </a:p>
          <a:p>
            <a:pPr algn="just">
              <a:buFont typeface="Wingdings" panose="05000000000000000000" pitchFamily="2" charset="2"/>
              <a:buChar char="v"/>
            </a:pPr>
            <a:r>
              <a:rPr lang="en-IN" sz="1800" b="1" kern="100" dirty="0">
                <a:effectLst/>
                <a:latin typeface="Calibri" panose="020F0502020204030204" pitchFamily="34" charset="0"/>
                <a:ea typeface="Aptos" panose="020B0004020202020204" pitchFamily="34" charset="0"/>
                <a:cs typeface="Calibri" panose="020F0502020204030204" pitchFamily="34" charset="0"/>
              </a:rPr>
              <a:t>Automated Testing &amp; Compliance: Implement</a:t>
            </a:r>
            <a:r>
              <a:rPr lang="en-IN" sz="1800" kern="100" dirty="0">
                <a:effectLst/>
                <a:latin typeface="Calibri" panose="020F0502020204030204" pitchFamily="34" charset="0"/>
                <a:ea typeface="Aptos" panose="020B0004020202020204" pitchFamily="34" charset="0"/>
                <a:cs typeface="Calibri" panose="020F0502020204030204" pitchFamily="34" charset="0"/>
              </a:rPr>
              <a:t> automated unit, integration, and regression tests. Include privacy, security, and audit trail compliance in each sprint.</a:t>
            </a:r>
          </a:p>
          <a:p>
            <a:pPr marL="0" indent="0">
              <a:buNone/>
            </a:pPr>
            <a:endParaRPr lang="en-US" sz="1800" dirty="0">
              <a:latin typeface="Calibri" panose="020F0502020204030204" pitchFamily="34" charset="0"/>
              <a:cs typeface="Calibri" panose="020F0502020204030204" pitchFamily="34" charset="0"/>
            </a:endParaRPr>
          </a:p>
          <a:p>
            <a:pPr>
              <a:buNone/>
            </a:pPr>
            <a:r>
              <a:rPr lang="en-IN" sz="1800" b="1" kern="100" dirty="0">
                <a:effectLst/>
                <a:latin typeface="Calibri" panose="020F0502020204030204" pitchFamily="34" charset="0"/>
                <a:ea typeface="Aptos" panose="020B0004020202020204" pitchFamily="34" charset="0"/>
                <a:cs typeface="Calibri" panose="020F0502020204030204" pitchFamily="34" charset="0"/>
              </a:rPr>
              <a:t>3. Sprint Reviews, Backlog Refinement &amp; Training</a:t>
            </a:r>
            <a:endParaRPr lang="en-IN" sz="1800" kern="100" dirty="0">
              <a:effectLst/>
              <a:latin typeface="Calibri" panose="020F0502020204030204" pitchFamily="34" charset="0"/>
              <a:ea typeface="Aptos" panose="020B0004020202020204" pitchFamily="34" charset="0"/>
              <a:cs typeface="Calibri" panose="020F0502020204030204" pitchFamily="34" charset="0"/>
            </a:endParaRPr>
          </a:p>
          <a:p>
            <a:pPr algn="just">
              <a:buFont typeface="Wingdings" panose="05000000000000000000" pitchFamily="2" charset="2"/>
              <a:buChar char="v"/>
            </a:pPr>
            <a:r>
              <a:rPr lang="en-IN" sz="1800" b="1" kern="100" dirty="0">
                <a:effectLst/>
                <a:latin typeface="Calibri" panose="020F0502020204030204" pitchFamily="34" charset="0"/>
                <a:ea typeface="Aptos" panose="020B0004020202020204" pitchFamily="34" charset="0"/>
                <a:cs typeface="Calibri" panose="020F0502020204030204" pitchFamily="34" charset="0"/>
              </a:rPr>
              <a:t>Sprint Reviews</a:t>
            </a:r>
            <a:r>
              <a:rPr lang="en-IN" sz="1800" kern="100" dirty="0">
                <a:effectLst/>
                <a:latin typeface="Calibri" panose="020F0502020204030204" pitchFamily="34" charset="0"/>
                <a:ea typeface="Aptos" panose="020B0004020202020204" pitchFamily="34" charset="0"/>
                <a:cs typeface="Calibri" panose="020F0502020204030204" pitchFamily="34" charset="0"/>
              </a:rPr>
              <a:t>: Demonstrate completed features at the end of each sprint. Gather stakeholder feedback for improvements.</a:t>
            </a:r>
          </a:p>
          <a:p>
            <a:pPr algn="just">
              <a:buFont typeface="Wingdings" panose="05000000000000000000" pitchFamily="2" charset="2"/>
              <a:buChar char="v"/>
            </a:pPr>
            <a:r>
              <a:rPr lang="en-IN" sz="1800" b="1" kern="100" dirty="0">
                <a:effectLst/>
                <a:latin typeface="Calibri" panose="020F0502020204030204" pitchFamily="34" charset="0"/>
                <a:ea typeface="Aptos" panose="020B0004020202020204" pitchFamily="34" charset="0"/>
                <a:cs typeface="Calibri" panose="020F0502020204030204" pitchFamily="34" charset="0"/>
              </a:rPr>
              <a:t>Backlog Refinement</a:t>
            </a:r>
            <a:r>
              <a:rPr lang="en-IN" sz="1800" kern="100" dirty="0">
                <a:effectLst/>
                <a:latin typeface="Calibri" panose="020F0502020204030204" pitchFamily="34" charset="0"/>
                <a:ea typeface="Aptos" panose="020B0004020202020204" pitchFamily="34" charset="0"/>
                <a:cs typeface="Calibri" panose="020F0502020204030204" pitchFamily="34" charset="0"/>
              </a:rPr>
              <a:t>: Re-prioritize backlog items based on evolving business needs and regulatory changes.</a:t>
            </a:r>
          </a:p>
          <a:p>
            <a:pPr algn="just">
              <a:buFont typeface="Wingdings" panose="05000000000000000000" pitchFamily="2" charset="2"/>
              <a:buChar char="v"/>
            </a:pPr>
            <a:r>
              <a:rPr lang="en-IN" sz="1800" b="1" kern="100" dirty="0">
                <a:effectLst/>
                <a:latin typeface="Calibri" panose="020F0502020204030204" pitchFamily="34" charset="0"/>
                <a:ea typeface="Aptos" panose="020B0004020202020204" pitchFamily="34" charset="0"/>
                <a:cs typeface="Calibri" panose="020F0502020204030204" pitchFamily="34" charset="0"/>
              </a:rPr>
              <a:t>Training: Conduct</a:t>
            </a:r>
            <a:r>
              <a:rPr lang="en-IN" sz="1800" kern="100" dirty="0">
                <a:effectLst/>
                <a:latin typeface="Calibri" panose="020F0502020204030204" pitchFamily="34" charset="0"/>
                <a:ea typeface="Aptos" panose="020B0004020202020204" pitchFamily="34" charset="0"/>
                <a:cs typeface="Calibri" panose="020F0502020204030204" pitchFamily="34" charset="0"/>
              </a:rPr>
              <a:t> role-based sessions for branch staff, loan officers, and IT support. Provide user manuals, quick guides, and reference documentation.</a:t>
            </a:r>
          </a:p>
          <a:p>
            <a:pPr algn="just">
              <a:buFont typeface="Wingdings" panose="05000000000000000000" pitchFamily="2" charset="2"/>
              <a:buChar char="v"/>
            </a:pPr>
            <a:endParaRPr lang="en-US" sz="1800" dirty="0">
              <a:latin typeface="Calibri" panose="020F0502020204030204" pitchFamily="34" charset="0"/>
              <a:cs typeface="Calibri" panose="020F0502020204030204" pitchFamily="34" charset="0"/>
            </a:endParaRPr>
          </a:p>
          <a:p>
            <a:endParaRPr lang="en-IN" dirty="0"/>
          </a:p>
        </p:txBody>
      </p:sp>
    </p:spTree>
    <p:extLst>
      <p:ext uri="{BB962C8B-B14F-4D97-AF65-F5344CB8AC3E}">
        <p14:creationId xmlns:p14="http://schemas.microsoft.com/office/powerpoint/2010/main" val="39186368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3291</TotalTime>
  <Words>1580</Words>
  <Application>Microsoft Office PowerPoint</Application>
  <PresentationFormat>On-screen Show (4:3)</PresentationFormat>
  <Paragraphs>175</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Bierstadt</vt:lpstr>
      <vt:lpstr>Calibri</vt:lpstr>
      <vt:lpstr>Century Gothic</vt:lpstr>
      <vt:lpstr>Wingdings</vt:lpstr>
      <vt:lpstr>Wingdings 3</vt:lpstr>
      <vt:lpstr>Ion</vt:lpstr>
      <vt:lpstr>Loan Lifecycle Management System LLMS (Enhancement)</vt:lpstr>
      <vt:lpstr>Situation</vt:lpstr>
      <vt:lpstr>Problem</vt:lpstr>
      <vt:lpstr>Opportunity</vt:lpstr>
      <vt:lpstr>Project Background</vt:lpstr>
      <vt:lpstr>Purpose Statement (Goals)</vt:lpstr>
      <vt:lpstr>Project Objectives</vt:lpstr>
      <vt:lpstr>     Methods / Approach             AGILE METHODOLOGY (SCRUM MODEL)</vt:lpstr>
      <vt:lpstr>     Methods / Approach              AGILE METHODOLOGY (SCRUM MODEL)</vt:lpstr>
      <vt:lpstr> Methods / Approach              AGILE METHODOLOGY (SCRUM MODEL)</vt:lpstr>
      <vt:lpstr>Resources</vt:lpstr>
      <vt:lpstr>Success Criteria</vt:lpstr>
      <vt:lpstr>Risks &amp; Dependencies</vt:lpstr>
      <vt:lpstr>Executive 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Apeksha Nilak</cp:lastModifiedBy>
  <cp:revision>145</cp:revision>
  <dcterms:created xsi:type="dcterms:W3CDTF">2013-01-27T09:14:16Z</dcterms:created>
  <dcterms:modified xsi:type="dcterms:W3CDTF">2025-09-30T12:44:13Z</dcterms:modified>
  <cp:category/>
</cp:coreProperties>
</file>