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8" r:id="rId11"/>
    <p:sldId id="269" r:id="rId12"/>
    <p:sldId id="270" r:id="rId13"/>
    <p:sldId id="271" r:id="rId14"/>
    <p:sldId id="272" r:id="rId15"/>
    <p:sldId id="273" r:id="rId16"/>
    <p:sldId id="266" r:id="rId17"/>
    <p:sldId id="265" r:id="rId18"/>
    <p:sldId id="26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4A423-93F4-4293-8EC9-4C509316137E}" type="datetimeFigureOut">
              <a:rPr lang="en-IN" smtClean="0"/>
              <a:t>17-07-2025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EC44B6-06B2-42A1-9C75-360548548485}" type="slidenum">
              <a:rPr lang="en-IN" smtClean="0"/>
              <a:t>‹#›</a:t>
            </a:fld>
            <a:endParaRPr lang="en-IN"/>
          </a:p>
        </p:txBody>
      </p:sp>
    </p:spTree>
    <p:extLst>
      <p:ext uri="{BB962C8B-B14F-4D97-AF65-F5344CB8AC3E}">
        <p14:creationId xmlns:p14="http://schemas.microsoft.com/office/powerpoint/2010/main" val="3938061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8BEC44B6-06B2-42A1-9C75-360548548485}" type="slidenum">
              <a:rPr lang="en-IN" smtClean="0"/>
              <a:t>1</a:t>
            </a:fld>
            <a:endParaRPr lang="en-IN"/>
          </a:p>
        </p:txBody>
      </p:sp>
    </p:spTree>
    <p:extLst>
      <p:ext uri="{BB962C8B-B14F-4D97-AF65-F5344CB8AC3E}">
        <p14:creationId xmlns:p14="http://schemas.microsoft.com/office/powerpoint/2010/main" val="3864922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F6C94B-A710-4DAB-9427-E173641027A9}" type="datetimeFigureOut">
              <a:rPr lang="en-IN" smtClean="0"/>
              <a:t>17-07-2025</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7E3A8485-6FCC-4029-9A22-2ADFF9ED994F}"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35484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F6C94B-A710-4DAB-9427-E173641027A9}" type="datetimeFigureOut">
              <a:rPr lang="en-IN" smtClean="0"/>
              <a:t>17-07-2025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E3A8485-6FCC-4029-9A22-2ADFF9ED994F}"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51717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F6C94B-A710-4DAB-9427-E173641027A9}" type="datetimeFigureOut">
              <a:rPr lang="en-IN" smtClean="0"/>
              <a:t>17-07-2025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E3A8485-6FCC-4029-9A22-2ADFF9ED994F}"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7749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F6C94B-A710-4DAB-9427-E173641027A9}" type="datetimeFigureOut">
              <a:rPr lang="en-IN" smtClean="0"/>
              <a:t>17-07-2025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E3A8485-6FCC-4029-9A22-2ADFF9ED994F}"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6889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F6C94B-A710-4DAB-9427-E173641027A9}" type="datetimeFigureOut">
              <a:rPr lang="en-IN" smtClean="0"/>
              <a:t>17-07-2025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E3A8485-6FCC-4029-9A22-2ADFF9ED994F}"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908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F6C94B-A710-4DAB-9427-E173641027A9}" type="datetimeFigureOut">
              <a:rPr lang="en-IN" smtClean="0"/>
              <a:t>17-07-2025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E3A8485-6FCC-4029-9A22-2ADFF9ED994F}"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824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F6C94B-A710-4DAB-9427-E173641027A9}" type="datetimeFigureOut">
              <a:rPr lang="en-IN" smtClean="0"/>
              <a:t>17-07-2025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E3A8485-6FCC-4029-9A22-2ADFF9ED994F}"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05512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F6C94B-A710-4DAB-9427-E173641027A9}" type="datetimeFigureOut">
              <a:rPr lang="en-IN" smtClean="0"/>
              <a:t>17-07-2025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E3A8485-6FCC-4029-9A22-2ADFF9ED994F}"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8231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F6C94B-A710-4DAB-9427-E173641027A9}" type="datetimeFigureOut">
              <a:rPr lang="en-IN" smtClean="0"/>
              <a:t>17-07-2025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E3A8485-6FCC-4029-9A22-2ADFF9ED994F}" type="slidenum">
              <a:rPr lang="en-IN" smtClean="0"/>
              <a:t>‹#›</a:t>
            </a:fld>
            <a:endParaRPr lang="en-IN"/>
          </a:p>
        </p:txBody>
      </p:sp>
    </p:spTree>
    <p:extLst>
      <p:ext uri="{BB962C8B-B14F-4D97-AF65-F5344CB8AC3E}">
        <p14:creationId xmlns:p14="http://schemas.microsoft.com/office/powerpoint/2010/main" val="378001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F6C94B-A710-4DAB-9427-E173641027A9}" type="datetimeFigureOut">
              <a:rPr lang="en-IN" smtClean="0"/>
              <a:t>17-07-2025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E3A8485-6FCC-4029-9A22-2ADFF9ED994F}"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17754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7F6C94B-A710-4DAB-9427-E173641027A9}" type="datetimeFigureOut">
              <a:rPr lang="en-IN" smtClean="0"/>
              <a:t>17-07-2025</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7E3A8485-6FCC-4029-9A22-2ADFF9ED994F}"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5778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7F6C94B-A710-4DAB-9427-E173641027A9}" type="datetimeFigureOut">
              <a:rPr lang="en-IN" smtClean="0"/>
              <a:t>17-07-2025</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E3A8485-6FCC-4029-9A22-2ADFF9ED994F}"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729451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4EEE8-F3F4-3212-5DF0-A3E8CF9165DB}"/>
              </a:ext>
            </a:extLst>
          </p:cNvPr>
          <p:cNvSpPr>
            <a:spLocks noGrp="1"/>
          </p:cNvSpPr>
          <p:nvPr>
            <p:ph type="ctrTitle"/>
          </p:nvPr>
        </p:nvSpPr>
        <p:spPr/>
        <p:txBody>
          <a:bodyPr/>
          <a:lstStyle/>
          <a:p>
            <a:r>
              <a:rPr lang="en-IN" dirty="0"/>
              <a:t>WELCOME </a:t>
            </a:r>
          </a:p>
        </p:txBody>
      </p:sp>
      <p:sp>
        <p:nvSpPr>
          <p:cNvPr id="3" name="Subtitle 2">
            <a:extLst>
              <a:ext uri="{FF2B5EF4-FFF2-40B4-BE49-F238E27FC236}">
                <a16:creationId xmlns:a16="http://schemas.microsoft.com/office/drawing/2014/main" id="{423825C4-45BE-C068-DFBD-B6294E8DF13A}"/>
              </a:ext>
            </a:extLst>
          </p:cNvPr>
          <p:cNvSpPr>
            <a:spLocks noGrp="1"/>
          </p:cNvSpPr>
          <p:nvPr>
            <p:ph type="subTitle" idx="1"/>
          </p:nvPr>
        </p:nvSpPr>
        <p:spPr/>
        <p:txBody>
          <a:bodyPr/>
          <a:lstStyle/>
          <a:p>
            <a:r>
              <a:rPr lang="en-IN" dirty="0"/>
              <a:t>OPTUM insurance  company                                                               </a:t>
            </a:r>
          </a:p>
          <a:p>
            <a:endParaRPr lang="en-IN" dirty="0"/>
          </a:p>
          <a:p>
            <a:endParaRPr lang="en-IN" dirty="0"/>
          </a:p>
          <a:p>
            <a:endParaRPr lang="en-IN" dirty="0"/>
          </a:p>
        </p:txBody>
      </p:sp>
    </p:spTree>
    <p:extLst>
      <p:ext uri="{BB962C8B-B14F-4D97-AF65-F5344CB8AC3E}">
        <p14:creationId xmlns:p14="http://schemas.microsoft.com/office/powerpoint/2010/main" val="1454340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E0951-86BB-77D2-225A-659E6BF7E4D4}"/>
              </a:ext>
            </a:extLst>
          </p:cNvPr>
          <p:cNvSpPr>
            <a:spLocks noGrp="1"/>
          </p:cNvSpPr>
          <p:nvPr>
            <p:ph type="title"/>
          </p:nvPr>
        </p:nvSpPr>
        <p:spPr/>
        <p:txBody>
          <a:bodyPr/>
          <a:lstStyle/>
          <a:p>
            <a:r>
              <a:rPr lang="en-IN" dirty="0"/>
              <a:t>System design </a:t>
            </a:r>
          </a:p>
        </p:txBody>
      </p:sp>
      <p:sp>
        <p:nvSpPr>
          <p:cNvPr id="3" name="Content Placeholder 2">
            <a:extLst>
              <a:ext uri="{FF2B5EF4-FFF2-40B4-BE49-F238E27FC236}">
                <a16:creationId xmlns:a16="http://schemas.microsoft.com/office/drawing/2014/main" id="{18E80D91-22D8-C22D-72D4-CC737F83472E}"/>
              </a:ext>
            </a:extLst>
          </p:cNvPr>
          <p:cNvSpPr>
            <a:spLocks noGrp="1"/>
          </p:cNvSpPr>
          <p:nvPr>
            <p:ph idx="1"/>
          </p:nvPr>
        </p:nvSpPr>
        <p:spPr/>
        <p:txBody>
          <a:bodyPr/>
          <a:lstStyle/>
          <a:p>
            <a:r>
              <a:rPr lang="en-IN" dirty="0"/>
              <a:t>Created the system architecture based on the requirements </a:t>
            </a:r>
          </a:p>
          <a:p>
            <a:r>
              <a:rPr lang="en-IN" dirty="0"/>
              <a:t>Use case diagrams and user stories </a:t>
            </a:r>
          </a:p>
          <a:p>
            <a:r>
              <a:rPr lang="en-IN" dirty="0"/>
              <a:t>Prepared system flow diagrams and activity diagrams </a:t>
            </a:r>
          </a:p>
          <a:p>
            <a:r>
              <a:rPr lang="en-IN" dirty="0"/>
              <a:t>Done with application design document .</a:t>
            </a:r>
          </a:p>
        </p:txBody>
      </p:sp>
    </p:spTree>
    <p:extLst>
      <p:ext uri="{BB962C8B-B14F-4D97-AF65-F5344CB8AC3E}">
        <p14:creationId xmlns:p14="http://schemas.microsoft.com/office/powerpoint/2010/main" val="2792456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3124F-D4E7-A2D8-3CD3-AB7F9D56FE97}"/>
              </a:ext>
            </a:extLst>
          </p:cNvPr>
          <p:cNvSpPr>
            <a:spLocks noGrp="1"/>
          </p:cNvSpPr>
          <p:nvPr>
            <p:ph type="title"/>
          </p:nvPr>
        </p:nvSpPr>
        <p:spPr/>
        <p:txBody>
          <a:bodyPr/>
          <a:lstStyle/>
          <a:p>
            <a:r>
              <a:rPr lang="en-IN" dirty="0"/>
              <a:t>Selected </a:t>
            </a:r>
            <a:r>
              <a:rPr lang="en-US" dirty="0"/>
              <a:t>Vendors and Finalists through RFP</a:t>
            </a:r>
            <a:endParaRPr lang="en-IN" dirty="0"/>
          </a:p>
        </p:txBody>
      </p:sp>
      <p:sp>
        <p:nvSpPr>
          <p:cNvPr id="3" name="Content Placeholder 2">
            <a:extLst>
              <a:ext uri="{FF2B5EF4-FFF2-40B4-BE49-F238E27FC236}">
                <a16:creationId xmlns:a16="http://schemas.microsoft.com/office/drawing/2014/main" id="{47CEB849-A5CA-589D-85DE-0044FB4F0B3B}"/>
              </a:ext>
            </a:extLst>
          </p:cNvPr>
          <p:cNvSpPr>
            <a:spLocks noGrp="1"/>
          </p:cNvSpPr>
          <p:nvPr>
            <p:ph idx="1"/>
          </p:nvPr>
        </p:nvSpPr>
        <p:spPr/>
        <p:txBody>
          <a:bodyPr/>
          <a:lstStyle/>
          <a:p>
            <a:r>
              <a:rPr lang="en-IN" dirty="0"/>
              <a:t>The Request for proposal based on the finalized requirements and evaluation criteria like features, security , integration , cost.</a:t>
            </a:r>
          </a:p>
          <a:p>
            <a:r>
              <a:rPr lang="en-IN" dirty="0"/>
              <a:t>Collaborated with legal team to issue the RFP</a:t>
            </a:r>
          </a:p>
          <a:p>
            <a:r>
              <a:rPr lang="en-IN" dirty="0"/>
              <a:t>I prepared a vendor scorecard and facilitated demo sessions where vendors showcased key features like quote generation , real time notification and dashboard access for policyholders </a:t>
            </a:r>
          </a:p>
        </p:txBody>
      </p:sp>
    </p:spTree>
    <p:extLst>
      <p:ext uri="{BB962C8B-B14F-4D97-AF65-F5344CB8AC3E}">
        <p14:creationId xmlns:p14="http://schemas.microsoft.com/office/powerpoint/2010/main" val="1696429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A2DFC-9BFB-D1F3-9D13-A5DCFA27891E}"/>
              </a:ext>
            </a:extLst>
          </p:cNvPr>
          <p:cNvSpPr>
            <a:spLocks noGrp="1"/>
          </p:cNvSpPr>
          <p:nvPr>
            <p:ph type="title"/>
          </p:nvPr>
        </p:nvSpPr>
        <p:spPr/>
        <p:txBody>
          <a:bodyPr/>
          <a:lstStyle/>
          <a:p>
            <a:r>
              <a:rPr lang="en-IN" dirty="0"/>
              <a:t>Development </a:t>
            </a:r>
          </a:p>
        </p:txBody>
      </p:sp>
      <p:sp>
        <p:nvSpPr>
          <p:cNvPr id="3" name="Content Placeholder 2">
            <a:extLst>
              <a:ext uri="{FF2B5EF4-FFF2-40B4-BE49-F238E27FC236}">
                <a16:creationId xmlns:a16="http://schemas.microsoft.com/office/drawing/2014/main" id="{D293B6C6-2C87-AC5C-4AC1-FBD684174A8B}"/>
              </a:ext>
            </a:extLst>
          </p:cNvPr>
          <p:cNvSpPr>
            <a:spLocks noGrp="1"/>
          </p:cNvSpPr>
          <p:nvPr>
            <p:ph idx="1"/>
          </p:nvPr>
        </p:nvSpPr>
        <p:spPr/>
        <p:txBody>
          <a:bodyPr/>
          <a:lstStyle/>
          <a:p>
            <a:r>
              <a:rPr lang="en-IN" dirty="0"/>
              <a:t>Coordinating with the developers and programmers during configuration for requirements clarifications </a:t>
            </a:r>
          </a:p>
          <a:p>
            <a:r>
              <a:rPr lang="en-IN" dirty="0"/>
              <a:t>Support system configuration , UI review and user flow validation </a:t>
            </a:r>
          </a:p>
        </p:txBody>
      </p:sp>
    </p:spTree>
    <p:extLst>
      <p:ext uri="{BB962C8B-B14F-4D97-AF65-F5344CB8AC3E}">
        <p14:creationId xmlns:p14="http://schemas.microsoft.com/office/powerpoint/2010/main" val="2272602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0B31F-87ED-D53D-0765-943905C266F4}"/>
              </a:ext>
            </a:extLst>
          </p:cNvPr>
          <p:cNvSpPr>
            <a:spLocks noGrp="1"/>
          </p:cNvSpPr>
          <p:nvPr>
            <p:ph type="title"/>
          </p:nvPr>
        </p:nvSpPr>
        <p:spPr/>
        <p:txBody>
          <a:bodyPr/>
          <a:lstStyle/>
          <a:p>
            <a:r>
              <a:rPr lang="en-IN" dirty="0"/>
              <a:t>Testing </a:t>
            </a:r>
          </a:p>
        </p:txBody>
      </p:sp>
      <p:sp>
        <p:nvSpPr>
          <p:cNvPr id="3" name="Content Placeholder 2">
            <a:extLst>
              <a:ext uri="{FF2B5EF4-FFF2-40B4-BE49-F238E27FC236}">
                <a16:creationId xmlns:a16="http://schemas.microsoft.com/office/drawing/2014/main" id="{4B2A4430-4949-AA3D-FB30-E75107D733BE}"/>
              </a:ext>
            </a:extLst>
          </p:cNvPr>
          <p:cNvSpPr>
            <a:spLocks noGrp="1"/>
          </p:cNvSpPr>
          <p:nvPr>
            <p:ph idx="1"/>
          </p:nvPr>
        </p:nvSpPr>
        <p:spPr/>
        <p:txBody>
          <a:bodyPr/>
          <a:lstStyle/>
          <a:p>
            <a:r>
              <a:rPr lang="en-IN" dirty="0"/>
              <a:t>Perform unit testing , integration testing , system testing </a:t>
            </a:r>
          </a:p>
          <a:p>
            <a:r>
              <a:rPr lang="en-IN" dirty="0"/>
              <a:t>Prepared testcases and scenarios for user acceptance testing</a:t>
            </a:r>
          </a:p>
          <a:p>
            <a:r>
              <a:rPr lang="en-IN" dirty="0"/>
              <a:t>Validating accuracy and performance </a:t>
            </a:r>
          </a:p>
          <a:p>
            <a:r>
              <a:rPr lang="en-IN" dirty="0"/>
              <a:t>Conducted user acceptance testing sessions with the key users and log issues for corrections </a:t>
            </a:r>
          </a:p>
        </p:txBody>
      </p:sp>
    </p:spTree>
    <p:extLst>
      <p:ext uri="{BB962C8B-B14F-4D97-AF65-F5344CB8AC3E}">
        <p14:creationId xmlns:p14="http://schemas.microsoft.com/office/powerpoint/2010/main" val="4092907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87C07-669E-3DA8-CEB2-C3A3E02CC454}"/>
              </a:ext>
            </a:extLst>
          </p:cNvPr>
          <p:cNvSpPr>
            <a:spLocks noGrp="1"/>
          </p:cNvSpPr>
          <p:nvPr>
            <p:ph type="title"/>
          </p:nvPr>
        </p:nvSpPr>
        <p:spPr/>
        <p:txBody>
          <a:bodyPr/>
          <a:lstStyle/>
          <a:p>
            <a:r>
              <a:rPr lang="en-IN" dirty="0"/>
              <a:t>Deployment </a:t>
            </a:r>
          </a:p>
        </p:txBody>
      </p:sp>
      <p:sp>
        <p:nvSpPr>
          <p:cNvPr id="3" name="Content Placeholder 2">
            <a:extLst>
              <a:ext uri="{FF2B5EF4-FFF2-40B4-BE49-F238E27FC236}">
                <a16:creationId xmlns:a16="http://schemas.microsoft.com/office/drawing/2014/main" id="{6F92E65E-170B-3ABC-EB21-C4FC27C629FF}"/>
              </a:ext>
            </a:extLst>
          </p:cNvPr>
          <p:cNvSpPr>
            <a:spLocks noGrp="1"/>
          </p:cNvSpPr>
          <p:nvPr>
            <p:ph idx="1"/>
          </p:nvPr>
        </p:nvSpPr>
        <p:spPr/>
        <p:txBody>
          <a:bodyPr/>
          <a:lstStyle/>
          <a:p>
            <a:r>
              <a:rPr lang="en-IN" dirty="0"/>
              <a:t>Deploy the solution in the production environment that is in the </a:t>
            </a:r>
            <a:r>
              <a:rPr lang="en-IN" dirty="0" err="1"/>
              <a:t>optum</a:t>
            </a:r>
            <a:r>
              <a:rPr lang="en-IN" dirty="0"/>
              <a:t> insurance company . </a:t>
            </a:r>
          </a:p>
        </p:txBody>
      </p:sp>
    </p:spTree>
    <p:extLst>
      <p:ext uri="{BB962C8B-B14F-4D97-AF65-F5344CB8AC3E}">
        <p14:creationId xmlns:p14="http://schemas.microsoft.com/office/powerpoint/2010/main" val="3000869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7E8D2-7C36-35C1-7540-20CB2E3D923D}"/>
              </a:ext>
            </a:extLst>
          </p:cNvPr>
          <p:cNvSpPr>
            <a:spLocks noGrp="1"/>
          </p:cNvSpPr>
          <p:nvPr>
            <p:ph type="title"/>
          </p:nvPr>
        </p:nvSpPr>
        <p:spPr/>
        <p:txBody>
          <a:bodyPr/>
          <a:lstStyle/>
          <a:p>
            <a:r>
              <a:rPr lang="en-US" dirty="0"/>
              <a:t>Go Live with New System</a:t>
            </a:r>
            <a:endParaRPr lang="en-IN" dirty="0"/>
          </a:p>
        </p:txBody>
      </p:sp>
      <p:sp>
        <p:nvSpPr>
          <p:cNvPr id="3" name="Content Placeholder 2">
            <a:extLst>
              <a:ext uri="{FF2B5EF4-FFF2-40B4-BE49-F238E27FC236}">
                <a16:creationId xmlns:a16="http://schemas.microsoft.com/office/drawing/2014/main" id="{0EF0FA95-A7D7-55CA-FBBB-7D8CC3517456}"/>
              </a:ext>
            </a:extLst>
          </p:cNvPr>
          <p:cNvSpPr>
            <a:spLocks noGrp="1"/>
          </p:cNvSpPr>
          <p:nvPr>
            <p:ph idx="1"/>
          </p:nvPr>
        </p:nvSpPr>
        <p:spPr/>
        <p:txBody>
          <a:bodyPr>
            <a:normAutofit fontScale="92500" lnSpcReduction="20000"/>
          </a:bodyPr>
          <a:lstStyle/>
          <a:p>
            <a:r>
              <a:rPr lang="en-US" dirty="0"/>
              <a:t>Review and confirm   data Go Live checklist is complete like migration, access rights, backup procedures.</a:t>
            </a:r>
          </a:p>
          <a:p>
            <a:r>
              <a:rPr lang="en-IN" dirty="0"/>
              <a:t>Coordinate with stakeholders for soft launch </a:t>
            </a:r>
          </a:p>
          <a:p>
            <a:r>
              <a:rPr lang="en-IN" dirty="0"/>
              <a:t>Ensure all training is completed and feedback is incorporated </a:t>
            </a:r>
          </a:p>
          <a:p>
            <a:r>
              <a:rPr lang="en-US" dirty="0"/>
              <a:t>Act as a liaison between end-users and technical teams during go-live to address any usability or system issues.</a:t>
            </a:r>
          </a:p>
          <a:p>
            <a:r>
              <a:rPr lang="en-US" dirty="0"/>
              <a:t>collect early feedback, and track support tickets for post-launch improvements.</a:t>
            </a:r>
          </a:p>
          <a:p>
            <a:r>
              <a:rPr lang="en-US" dirty="0"/>
              <a:t>As a BA I facilitated a live support bridge to help users with portal login issues and recorded user feedback to plan phase-2 enhancements.</a:t>
            </a:r>
          </a:p>
          <a:p>
            <a:endParaRPr lang="en-IN" dirty="0"/>
          </a:p>
        </p:txBody>
      </p:sp>
    </p:spTree>
    <p:extLst>
      <p:ext uri="{BB962C8B-B14F-4D97-AF65-F5344CB8AC3E}">
        <p14:creationId xmlns:p14="http://schemas.microsoft.com/office/powerpoint/2010/main" val="541190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13C75-DFA5-C90B-7838-110A3979A81A}"/>
              </a:ext>
            </a:extLst>
          </p:cNvPr>
          <p:cNvSpPr>
            <a:spLocks noGrp="1"/>
          </p:cNvSpPr>
          <p:nvPr>
            <p:ph type="title"/>
          </p:nvPr>
        </p:nvSpPr>
        <p:spPr/>
        <p:txBody>
          <a:bodyPr/>
          <a:lstStyle/>
          <a:p>
            <a:r>
              <a:rPr lang="en-IN" dirty="0"/>
              <a:t>Resources </a:t>
            </a:r>
            <a:br>
              <a:rPr lang="en-IN" dirty="0"/>
            </a:br>
            <a:endParaRPr lang="en-IN" dirty="0"/>
          </a:p>
        </p:txBody>
      </p:sp>
      <p:sp>
        <p:nvSpPr>
          <p:cNvPr id="3" name="Content Placeholder 2">
            <a:extLst>
              <a:ext uri="{FF2B5EF4-FFF2-40B4-BE49-F238E27FC236}">
                <a16:creationId xmlns:a16="http://schemas.microsoft.com/office/drawing/2014/main" id="{44EB86EA-6446-9D39-8199-1AD17E414739}"/>
              </a:ext>
            </a:extLst>
          </p:cNvPr>
          <p:cNvSpPr>
            <a:spLocks noGrp="1"/>
          </p:cNvSpPr>
          <p:nvPr>
            <p:ph idx="1"/>
          </p:nvPr>
        </p:nvSpPr>
        <p:spPr/>
        <p:txBody>
          <a:bodyPr/>
          <a:lstStyle/>
          <a:p>
            <a:r>
              <a:rPr lang="en-IN" dirty="0"/>
              <a:t>People: HR teams , IT staff, project mangers , processors , marketing candidates, vendor consultants</a:t>
            </a:r>
          </a:p>
          <a:p>
            <a:r>
              <a:rPr lang="en-IN" dirty="0"/>
              <a:t>Time: implementation time with 4 months </a:t>
            </a:r>
          </a:p>
          <a:p>
            <a:r>
              <a:rPr lang="en-IN" dirty="0"/>
              <a:t>Budget: total cost for soft ware, hard ware, training and services not exceeding Rs-400000</a:t>
            </a:r>
          </a:p>
          <a:p>
            <a:r>
              <a:rPr lang="en-IN" dirty="0"/>
              <a:t>Others : third party software evaluations , site visits, data quest reports not exceeding          Rs-40,000 </a:t>
            </a:r>
          </a:p>
        </p:txBody>
      </p:sp>
    </p:spTree>
    <p:extLst>
      <p:ext uri="{BB962C8B-B14F-4D97-AF65-F5344CB8AC3E}">
        <p14:creationId xmlns:p14="http://schemas.microsoft.com/office/powerpoint/2010/main" val="1925462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2E74F-55E4-BB62-DB9C-CF99906AF93B}"/>
              </a:ext>
            </a:extLst>
          </p:cNvPr>
          <p:cNvSpPr>
            <a:spLocks noGrp="1"/>
          </p:cNvSpPr>
          <p:nvPr>
            <p:ph type="title"/>
          </p:nvPr>
        </p:nvSpPr>
        <p:spPr/>
        <p:txBody>
          <a:bodyPr/>
          <a:lstStyle/>
          <a:p>
            <a:r>
              <a:rPr lang="en-IN" dirty="0"/>
              <a:t>RISKS AND DEPENDENCIES </a:t>
            </a:r>
            <a:br>
              <a:rPr lang="en-IN" dirty="0"/>
            </a:br>
            <a:endParaRPr lang="en-IN" dirty="0"/>
          </a:p>
        </p:txBody>
      </p:sp>
      <p:sp>
        <p:nvSpPr>
          <p:cNvPr id="3" name="Content Placeholder 2">
            <a:extLst>
              <a:ext uri="{FF2B5EF4-FFF2-40B4-BE49-F238E27FC236}">
                <a16:creationId xmlns:a16="http://schemas.microsoft.com/office/drawing/2014/main" id="{0ACFF28D-6A02-1A5D-46D8-410103CDB871}"/>
              </a:ext>
            </a:extLst>
          </p:cNvPr>
          <p:cNvSpPr>
            <a:spLocks noGrp="1"/>
          </p:cNvSpPr>
          <p:nvPr>
            <p:ph idx="1"/>
          </p:nvPr>
        </p:nvSpPr>
        <p:spPr/>
        <p:txBody>
          <a:bodyPr/>
          <a:lstStyle/>
          <a:p>
            <a:r>
              <a:rPr lang="en-IN" dirty="0"/>
              <a:t>As it is new to company staff as well as customers may resists moving from manual to online systems due to lack of technical comfort , training and change management are critical.</a:t>
            </a:r>
          </a:p>
          <a:p>
            <a:r>
              <a:rPr lang="en-IN" dirty="0"/>
              <a:t>Justifying cost improvements to leadership may be difficult at the start since initial gains may not be immediately visible </a:t>
            </a:r>
          </a:p>
          <a:p>
            <a:r>
              <a:rPr lang="en-IN" dirty="0"/>
              <a:t>Project depends on reliable vendor delivery , systems uptime and internal user participation during training and testing.  </a:t>
            </a:r>
          </a:p>
        </p:txBody>
      </p:sp>
    </p:spTree>
    <p:extLst>
      <p:ext uri="{BB962C8B-B14F-4D97-AF65-F5344CB8AC3E}">
        <p14:creationId xmlns:p14="http://schemas.microsoft.com/office/powerpoint/2010/main" val="30171746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E315-2A6D-5731-E08B-93F49FB865D9}"/>
              </a:ext>
            </a:extLst>
          </p:cNvPr>
          <p:cNvSpPr>
            <a:spLocks noGrp="1"/>
          </p:cNvSpPr>
          <p:nvPr>
            <p:ph type="title"/>
          </p:nvPr>
        </p:nvSpPr>
        <p:spPr/>
        <p:txBody>
          <a:bodyPr/>
          <a:lstStyle/>
          <a:p>
            <a:r>
              <a:rPr lang="en-IN" dirty="0"/>
              <a:t>To be completed by appropriate manager </a:t>
            </a:r>
          </a:p>
        </p:txBody>
      </p:sp>
      <p:sp>
        <p:nvSpPr>
          <p:cNvPr id="3" name="Content Placeholder 2">
            <a:extLst>
              <a:ext uri="{FF2B5EF4-FFF2-40B4-BE49-F238E27FC236}">
                <a16:creationId xmlns:a16="http://schemas.microsoft.com/office/drawing/2014/main" id="{6160680B-9894-286E-7AE6-4694AE5F047D}"/>
              </a:ext>
            </a:extLst>
          </p:cNvPr>
          <p:cNvSpPr>
            <a:spLocks noGrp="1"/>
          </p:cNvSpPr>
          <p:nvPr>
            <p:ph idx="1"/>
          </p:nvPr>
        </p:nvSpPr>
        <p:spPr/>
        <p:txBody>
          <a:bodyPr/>
          <a:lstStyle/>
          <a:p>
            <a:r>
              <a:rPr lang="en-IN" dirty="0"/>
              <a:t>Project sponsor : </a:t>
            </a:r>
            <a:r>
              <a:rPr lang="en-IN" dirty="0" err="1"/>
              <a:t>xxxxxxxxxx</a:t>
            </a:r>
            <a:endParaRPr lang="en-IN" dirty="0"/>
          </a:p>
          <a:p>
            <a:endParaRPr lang="en-IN" dirty="0"/>
          </a:p>
          <a:p>
            <a:r>
              <a:rPr lang="en-IN" dirty="0"/>
              <a:t>Project manager : </a:t>
            </a:r>
            <a:r>
              <a:rPr lang="en-IN" dirty="0" err="1"/>
              <a:t>xxxxxxxxx</a:t>
            </a:r>
            <a:endParaRPr lang="en-IN" dirty="0"/>
          </a:p>
        </p:txBody>
      </p:sp>
    </p:spTree>
    <p:extLst>
      <p:ext uri="{BB962C8B-B14F-4D97-AF65-F5344CB8AC3E}">
        <p14:creationId xmlns:p14="http://schemas.microsoft.com/office/powerpoint/2010/main" val="2757954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DE021-B110-7D71-39ED-015F823948A1}"/>
              </a:ext>
            </a:extLst>
          </p:cNvPr>
          <p:cNvSpPr>
            <a:spLocks noGrp="1"/>
          </p:cNvSpPr>
          <p:nvPr>
            <p:ph type="title"/>
          </p:nvPr>
        </p:nvSpPr>
        <p:spPr/>
        <p:txBody>
          <a:bodyPr/>
          <a:lstStyle/>
          <a:p>
            <a:r>
              <a:rPr lang="en-IN" dirty="0"/>
              <a:t>OPTUM INSURANCE COMAPANY </a:t>
            </a:r>
            <a:br>
              <a:rPr lang="en-IN" dirty="0"/>
            </a:br>
            <a:endParaRPr lang="en-IN" dirty="0"/>
          </a:p>
        </p:txBody>
      </p:sp>
      <p:sp>
        <p:nvSpPr>
          <p:cNvPr id="3" name="Content Placeholder 2">
            <a:extLst>
              <a:ext uri="{FF2B5EF4-FFF2-40B4-BE49-F238E27FC236}">
                <a16:creationId xmlns:a16="http://schemas.microsoft.com/office/drawing/2014/main" id="{7A657C78-8951-62B1-25FB-2EABC01F6EA4}"/>
              </a:ext>
            </a:extLst>
          </p:cNvPr>
          <p:cNvSpPr>
            <a:spLocks noGrp="1"/>
          </p:cNvSpPr>
          <p:nvPr>
            <p:ph idx="1"/>
          </p:nvPr>
        </p:nvSpPr>
        <p:spPr/>
        <p:txBody>
          <a:bodyPr/>
          <a:lstStyle/>
          <a:p>
            <a:r>
              <a:rPr lang="en-IN" dirty="0"/>
              <a:t>Prepared By – Rallabandi pradeep chary </a:t>
            </a:r>
          </a:p>
          <a:p>
            <a:r>
              <a:rPr lang="en-IN" dirty="0"/>
              <a:t>Date – 17-July-2025</a:t>
            </a:r>
          </a:p>
          <a:p>
            <a:pPr marL="0" indent="0">
              <a:buNone/>
            </a:pPr>
            <a:endParaRPr lang="en-IN" dirty="0"/>
          </a:p>
        </p:txBody>
      </p:sp>
    </p:spTree>
    <p:extLst>
      <p:ext uri="{BB962C8B-B14F-4D97-AF65-F5344CB8AC3E}">
        <p14:creationId xmlns:p14="http://schemas.microsoft.com/office/powerpoint/2010/main" val="3942001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0CEDC-8B7E-46A0-174D-972A5BB3D525}"/>
              </a:ext>
            </a:extLst>
          </p:cNvPr>
          <p:cNvSpPr>
            <a:spLocks noGrp="1"/>
          </p:cNvSpPr>
          <p:nvPr>
            <p:ph type="title"/>
          </p:nvPr>
        </p:nvSpPr>
        <p:spPr/>
        <p:txBody>
          <a:bodyPr/>
          <a:lstStyle/>
          <a:p>
            <a:r>
              <a:rPr lang="en-IN" dirty="0"/>
              <a:t>Situation  </a:t>
            </a:r>
            <a:br>
              <a:rPr lang="en-IN" dirty="0"/>
            </a:br>
            <a:endParaRPr lang="en-IN" dirty="0"/>
          </a:p>
        </p:txBody>
      </p:sp>
      <p:sp>
        <p:nvSpPr>
          <p:cNvPr id="3" name="Content Placeholder 2">
            <a:extLst>
              <a:ext uri="{FF2B5EF4-FFF2-40B4-BE49-F238E27FC236}">
                <a16:creationId xmlns:a16="http://schemas.microsoft.com/office/drawing/2014/main" id="{CB40FBC4-AFD0-6985-7544-37BF9AD5B049}"/>
              </a:ext>
            </a:extLst>
          </p:cNvPr>
          <p:cNvSpPr>
            <a:spLocks noGrp="1"/>
          </p:cNvSpPr>
          <p:nvPr>
            <p:ph idx="1"/>
          </p:nvPr>
        </p:nvSpPr>
        <p:spPr/>
        <p:txBody>
          <a:bodyPr/>
          <a:lstStyle/>
          <a:p>
            <a:r>
              <a:rPr lang="en-IN" dirty="0"/>
              <a:t>Optum insurance company has big remark that It cant able to track the claim easily and customers who are insured in the Optum insurance company are delaying  in process to claim there insurance amount.</a:t>
            </a:r>
          </a:p>
          <a:p>
            <a:r>
              <a:rPr lang="en-IN" dirty="0"/>
              <a:t>By this organization is getting lots of complains to on delaying the process this leads to company downfall.</a:t>
            </a:r>
          </a:p>
        </p:txBody>
      </p:sp>
    </p:spTree>
    <p:extLst>
      <p:ext uri="{BB962C8B-B14F-4D97-AF65-F5344CB8AC3E}">
        <p14:creationId xmlns:p14="http://schemas.microsoft.com/office/powerpoint/2010/main" val="3723301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3683B-AB76-A882-EC05-298304A86C72}"/>
              </a:ext>
            </a:extLst>
          </p:cNvPr>
          <p:cNvSpPr>
            <a:spLocks noGrp="1"/>
          </p:cNvSpPr>
          <p:nvPr>
            <p:ph type="title"/>
          </p:nvPr>
        </p:nvSpPr>
        <p:spPr/>
        <p:txBody>
          <a:bodyPr>
            <a:normAutofit/>
          </a:bodyPr>
          <a:lstStyle/>
          <a:p>
            <a:r>
              <a:rPr lang="en-IN" dirty="0"/>
              <a:t>Problem</a:t>
            </a:r>
            <a:br>
              <a:rPr lang="en-IN" dirty="0"/>
            </a:br>
            <a:endParaRPr lang="en-IN" dirty="0"/>
          </a:p>
        </p:txBody>
      </p:sp>
      <p:sp>
        <p:nvSpPr>
          <p:cNvPr id="3" name="Content Placeholder 2">
            <a:extLst>
              <a:ext uri="{FF2B5EF4-FFF2-40B4-BE49-F238E27FC236}">
                <a16:creationId xmlns:a16="http://schemas.microsoft.com/office/drawing/2014/main" id="{B7D8E7F5-709D-7ACD-066D-F3B9D8EFBF1D}"/>
              </a:ext>
            </a:extLst>
          </p:cNvPr>
          <p:cNvSpPr>
            <a:spLocks noGrp="1"/>
          </p:cNvSpPr>
          <p:nvPr>
            <p:ph idx="1"/>
          </p:nvPr>
        </p:nvSpPr>
        <p:spPr/>
        <p:txBody>
          <a:bodyPr/>
          <a:lstStyle/>
          <a:p>
            <a:pPr marL="0" indent="0">
              <a:buNone/>
            </a:pPr>
            <a:r>
              <a:rPr lang="en-IN" dirty="0"/>
              <a:t>As there is manual system is going on the claims are been getting delayed. As we currently manage all recruitment tasks , claims tasks , transactions tasks using paper based application , email and spread sheets. </a:t>
            </a:r>
          </a:p>
          <a:p>
            <a:pPr marL="0" indent="0">
              <a:buNone/>
            </a:pPr>
            <a:r>
              <a:rPr lang="en-IN" dirty="0"/>
              <a:t>These out dated methods are time consuming , error prone and hard to track our work process and solution. This may leads to data loss wrongs information gathering by manuals </a:t>
            </a:r>
          </a:p>
          <a:p>
            <a:pPr marL="0" indent="0">
              <a:buNone/>
            </a:pPr>
            <a:r>
              <a:rPr lang="en-IN" dirty="0"/>
              <a:t>This would be the main reason for customer unsatisfaction and downfall of the company.  </a:t>
            </a:r>
          </a:p>
        </p:txBody>
      </p:sp>
    </p:spTree>
    <p:extLst>
      <p:ext uri="{BB962C8B-B14F-4D97-AF65-F5344CB8AC3E}">
        <p14:creationId xmlns:p14="http://schemas.microsoft.com/office/powerpoint/2010/main" val="2143022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8F399-2722-DA68-5B6B-31ECE9C5B60A}"/>
              </a:ext>
            </a:extLst>
          </p:cNvPr>
          <p:cNvSpPr>
            <a:spLocks noGrp="1"/>
          </p:cNvSpPr>
          <p:nvPr>
            <p:ph type="title"/>
          </p:nvPr>
        </p:nvSpPr>
        <p:spPr/>
        <p:txBody>
          <a:bodyPr/>
          <a:lstStyle/>
          <a:p>
            <a:r>
              <a:rPr lang="en-IN" dirty="0"/>
              <a:t>Opportunity </a:t>
            </a:r>
            <a:br>
              <a:rPr lang="en-IN" dirty="0"/>
            </a:br>
            <a:endParaRPr lang="en-IN" dirty="0"/>
          </a:p>
        </p:txBody>
      </p:sp>
      <p:sp>
        <p:nvSpPr>
          <p:cNvPr id="3" name="Content Placeholder 2">
            <a:extLst>
              <a:ext uri="{FF2B5EF4-FFF2-40B4-BE49-F238E27FC236}">
                <a16:creationId xmlns:a16="http://schemas.microsoft.com/office/drawing/2014/main" id="{A0067C1D-A4C3-F7E8-92EF-DBE82E676136}"/>
              </a:ext>
            </a:extLst>
          </p:cNvPr>
          <p:cNvSpPr>
            <a:spLocks noGrp="1"/>
          </p:cNvSpPr>
          <p:nvPr>
            <p:ph idx="1"/>
          </p:nvPr>
        </p:nvSpPr>
        <p:spPr/>
        <p:txBody>
          <a:bodyPr/>
          <a:lstStyle/>
          <a:p>
            <a:r>
              <a:rPr lang="en-IN" dirty="0"/>
              <a:t>This is an opportunity to implement an online web portal to the organization and same to the customers side. </a:t>
            </a:r>
          </a:p>
          <a:p>
            <a:r>
              <a:rPr lang="en-IN" dirty="0"/>
              <a:t>This leads to good collaboration between the customer and organization reduces the delays, there will be no data loss and right information is been approved in portal.</a:t>
            </a:r>
          </a:p>
          <a:p>
            <a:r>
              <a:rPr lang="en-IN" dirty="0"/>
              <a:t>This lay the foundation for future automation across HR operations and it leads to customer satisfaction and make the process easy and secured. </a:t>
            </a:r>
          </a:p>
          <a:p>
            <a:endParaRPr lang="en-IN" dirty="0"/>
          </a:p>
        </p:txBody>
      </p:sp>
    </p:spTree>
    <p:extLst>
      <p:ext uri="{BB962C8B-B14F-4D97-AF65-F5344CB8AC3E}">
        <p14:creationId xmlns:p14="http://schemas.microsoft.com/office/powerpoint/2010/main" val="535456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6C458-2519-B581-1479-38E33BEFC241}"/>
              </a:ext>
            </a:extLst>
          </p:cNvPr>
          <p:cNvSpPr>
            <a:spLocks noGrp="1"/>
          </p:cNvSpPr>
          <p:nvPr>
            <p:ph type="title"/>
          </p:nvPr>
        </p:nvSpPr>
        <p:spPr/>
        <p:txBody>
          <a:bodyPr/>
          <a:lstStyle/>
          <a:p>
            <a:r>
              <a:rPr lang="en-IN" dirty="0"/>
              <a:t>Purpose statements (goals)</a:t>
            </a:r>
          </a:p>
        </p:txBody>
      </p:sp>
      <p:sp>
        <p:nvSpPr>
          <p:cNvPr id="3" name="Content Placeholder 2">
            <a:extLst>
              <a:ext uri="{FF2B5EF4-FFF2-40B4-BE49-F238E27FC236}">
                <a16:creationId xmlns:a16="http://schemas.microsoft.com/office/drawing/2014/main" id="{0F21A528-9613-947E-7A8A-2EB32551DBCE}"/>
              </a:ext>
            </a:extLst>
          </p:cNvPr>
          <p:cNvSpPr>
            <a:spLocks noGrp="1"/>
          </p:cNvSpPr>
          <p:nvPr>
            <p:ph idx="1"/>
          </p:nvPr>
        </p:nvSpPr>
        <p:spPr/>
        <p:txBody>
          <a:bodyPr>
            <a:normAutofit fontScale="92500" lnSpcReduction="10000"/>
          </a:bodyPr>
          <a:lstStyle/>
          <a:p>
            <a:r>
              <a:rPr lang="en-IN" dirty="0"/>
              <a:t>The purpose of the project is to do analysis, select and implement an online insurance</a:t>
            </a:r>
          </a:p>
          <a:p>
            <a:pPr marL="0" indent="0">
              <a:buNone/>
            </a:pPr>
            <a:r>
              <a:rPr lang="en-IN" dirty="0"/>
              <a:t>Portal system that will streamline recruitment processes, it will improve data accuracy and accessibility and support efficient decision making in hiring and our company graph grows up in success.</a:t>
            </a:r>
          </a:p>
          <a:p>
            <a:pPr marL="0" indent="0">
              <a:buNone/>
            </a:pPr>
            <a:r>
              <a:rPr lang="en-IN" dirty="0"/>
              <a:t>And this also leads to customer satisfaction due to no delays in the process and they can communicate in digitalized.</a:t>
            </a:r>
          </a:p>
          <a:p>
            <a:pPr marL="0" indent="0">
              <a:buNone/>
            </a:pPr>
            <a:r>
              <a:rPr lang="en-IN" dirty="0"/>
              <a:t>There would be easy handling  large scalability and attract the customers. And grow up the company </a:t>
            </a:r>
          </a:p>
          <a:p>
            <a:pPr marL="0" indent="0">
              <a:buNone/>
            </a:pPr>
            <a:r>
              <a:rPr lang="en-IN" dirty="0"/>
              <a:t>  </a:t>
            </a:r>
          </a:p>
        </p:txBody>
      </p:sp>
    </p:spTree>
    <p:extLst>
      <p:ext uri="{BB962C8B-B14F-4D97-AF65-F5344CB8AC3E}">
        <p14:creationId xmlns:p14="http://schemas.microsoft.com/office/powerpoint/2010/main" val="4036748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A8A54-37FF-1CA6-8E04-B0AD8E0D4AC8}"/>
              </a:ext>
            </a:extLst>
          </p:cNvPr>
          <p:cNvSpPr>
            <a:spLocks noGrp="1"/>
          </p:cNvSpPr>
          <p:nvPr>
            <p:ph type="title"/>
          </p:nvPr>
        </p:nvSpPr>
        <p:spPr/>
        <p:txBody>
          <a:bodyPr/>
          <a:lstStyle/>
          <a:p>
            <a:r>
              <a:rPr lang="en-IN" dirty="0"/>
              <a:t>Project objectives </a:t>
            </a:r>
          </a:p>
        </p:txBody>
      </p:sp>
      <p:sp>
        <p:nvSpPr>
          <p:cNvPr id="3" name="Content Placeholder 2">
            <a:extLst>
              <a:ext uri="{FF2B5EF4-FFF2-40B4-BE49-F238E27FC236}">
                <a16:creationId xmlns:a16="http://schemas.microsoft.com/office/drawing/2014/main" id="{057D9B6B-7566-2963-0C68-D4C353BDC0E9}"/>
              </a:ext>
            </a:extLst>
          </p:cNvPr>
          <p:cNvSpPr>
            <a:spLocks noGrp="1"/>
          </p:cNvSpPr>
          <p:nvPr>
            <p:ph idx="1"/>
          </p:nvPr>
        </p:nvSpPr>
        <p:spPr/>
        <p:txBody>
          <a:bodyPr>
            <a:normAutofit fontScale="92500"/>
          </a:bodyPr>
          <a:lstStyle/>
          <a:p>
            <a:pPr marL="0" indent="0">
              <a:buNone/>
            </a:pPr>
            <a:r>
              <a:rPr lang="en-IN" dirty="0"/>
              <a:t>Select the online insurance application solution based on the design criteria , technical specifications  and recruitments requirements. </a:t>
            </a:r>
          </a:p>
          <a:p>
            <a:pPr marL="0" indent="0">
              <a:buNone/>
            </a:pPr>
            <a:r>
              <a:rPr lang="en-IN" dirty="0"/>
              <a:t>Build and test a prototype to ensure it aligns with company workflows and user needs </a:t>
            </a:r>
          </a:p>
          <a:p>
            <a:pPr marL="0" indent="0">
              <a:buNone/>
            </a:pPr>
            <a:r>
              <a:rPr lang="en-IN" dirty="0"/>
              <a:t>Migrate existing candidate data from manual files what we have to the online system securely</a:t>
            </a:r>
          </a:p>
          <a:p>
            <a:pPr marL="0" indent="0">
              <a:buNone/>
            </a:pPr>
            <a:r>
              <a:rPr lang="en-IN" dirty="0"/>
              <a:t>Train the HR users and technical staff to ensure smooth system usage and adaptation and it should be user friendly to all who uses it.</a:t>
            </a:r>
          </a:p>
          <a:p>
            <a:pPr marL="0" indent="0">
              <a:buNone/>
            </a:pPr>
            <a:r>
              <a:rPr lang="en-IN" dirty="0"/>
              <a:t>Standardize and automate key recruitment workflows job posting , application tracking , interview scheduling , clearing customer queries and feedback.  </a:t>
            </a:r>
          </a:p>
        </p:txBody>
      </p:sp>
    </p:spTree>
    <p:extLst>
      <p:ext uri="{BB962C8B-B14F-4D97-AF65-F5344CB8AC3E}">
        <p14:creationId xmlns:p14="http://schemas.microsoft.com/office/powerpoint/2010/main" val="4238819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B7099-8F09-6E06-DBF8-65313083D441}"/>
              </a:ext>
            </a:extLst>
          </p:cNvPr>
          <p:cNvSpPr>
            <a:spLocks noGrp="1"/>
          </p:cNvSpPr>
          <p:nvPr>
            <p:ph type="title"/>
          </p:nvPr>
        </p:nvSpPr>
        <p:spPr/>
        <p:txBody>
          <a:bodyPr/>
          <a:lstStyle/>
          <a:p>
            <a:r>
              <a:rPr lang="en-IN" dirty="0"/>
              <a:t>Success criteria </a:t>
            </a:r>
            <a:br>
              <a:rPr lang="en-IN" dirty="0"/>
            </a:br>
            <a:endParaRPr lang="en-IN" dirty="0"/>
          </a:p>
        </p:txBody>
      </p:sp>
      <p:sp>
        <p:nvSpPr>
          <p:cNvPr id="3" name="Content Placeholder 2">
            <a:extLst>
              <a:ext uri="{FF2B5EF4-FFF2-40B4-BE49-F238E27FC236}">
                <a16:creationId xmlns:a16="http://schemas.microsoft.com/office/drawing/2014/main" id="{2FD383C6-8B62-1B61-EA3B-34C4B60A42F3}"/>
              </a:ext>
            </a:extLst>
          </p:cNvPr>
          <p:cNvSpPr>
            <a:spLocks noGrp="1"/>
          </p:cNvSpPr>
          <p:nvPr>
            <p:ph idx="1"/>
          </p:nvPr>
        </p:nvSpPr>
        <p:spPr/>
        <p:txBody>
          <a:bodyPr/>
          <a:lstStyle/>
          <a:p>
            <a:pPr marL="0" indent="0">
              <a:buNone/>
            </a:pPr>
            <a:r>
              <a:rPr lang="en-IN" dirty="0"/>
              <a:t>All candidates in the </a:t>
            </a:r>
            <a:r>
              <a:rPr lang="en-IN" dirty="0" err="1"/>
              <a:t>optum</a:t>
            </a:r>
            <a:r>
              <a:rPr lang="en-IN" dirty="0"/>
              <a:t> insurance company will record, forms and recruitment data are digitized and easily accessible through a secure online portal </a:t>
            </a:r>
          </a:p>
          <a:p>
            <a:pPr marL="0" indent="0">
              <a:buNone/>
            </a:pPr>
            <a:r>
              <a:rPr lang="en-IN" dirty="0"/>
              <a:t>We can have noticeable reduction in delays, wait times and human errors due to the shift from manual to automated processes</a:t>
            </a:r>
          </a:p>
          <a:p>
            <a:pPr marL="0" indent="0">
              <a:buNone/>
            </a:pPr>
            <a:r>
              <a:rPr lang="en-IN" dirty="0"/>
              <a:t>Improved time to hire , making faster decisions and better communications with customers </a:t>
            </a:r>
          </a:p>
          <a:p>
            <a:pPr marL="0" indent="0">
              <a:buNone/>
            </a:pPr>
            <a:r>
              <a:rPr lang="en-IN" dirty="0"/>
              <a:t>The system is compliant with data privacy laws and secure for storing customer information. And leads to higher customer satisfaction. </a:t>
            </a:r>
          </a:p>
        </p:txBody>
      </p:sp>
    </p:spTree>
    <p:extLst>
      <p:ext uri="{BB962C8B-B14F-4D97-AF65-F5344CB8AC3E}">
        <p14:creationId xmlns:p14="http://schemas.microsoft.com/office/powerpoint/2010/main" val="3588027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6D4C1-AF76-5F0D-5232-F7086CA81B4D}"/>
              </a:ext>
            </a:extLst>
          </p:cNvPr>
          <p:cNvSpPr>
            <a:spLocks noGrp="1"/>
          </p:cNvSpPr>
          <p:nvPr>
            <p:ph type="title"/>
          </p:nvPr>
        </p:nvSpPr>
        <p:spPr/>
        <p:txBody>
          <a:bodyPr/>
          <a:lstStyle/>
          <a:p>
            <a:r>
              <a:rPr lang="en-IN" dirty="0"/>
              <a:t>Methods/Approach </a:t>
            </a:r>
          </a:p>
        </p:txBody>
      </p:sp>
      <p:sp>
        <p:nvSpPr>
          <p:cNvPr id="3" name="Content Placeholder 2">
            <a:extLst>
              <a:ext uri="{FF2B5EF4-FFF2-40B4-BE49-F238E27FC236}">
                <a16:creationId xmlns:a16="http://schemas.microsoft.com/office/drawing/2014/main" id="{3EB3B11F-F16E-86FF-DEC4-57ACEF21C1B7}"/>
              </a:ext>
            </a:extLst>
          </p:cNvPr>
          <p:cNvSpPr>
            <a:spLocks noGrp="1"/>
          </p:cNvSpPr>
          <p:nvPr>
            <p:ph idx="1"/>
          </p:nvPr>
        </p:nvSpPr>
        <p:spPr>
          <a:xfrm>
            <a:off x="1451578" y="2015732"/>
            <a:ext cx="9973506" cy="5014333"/>
          </a:xfrm>
        </p:spPr>
        <p:txBody>
          <a:bodyPr>
            <a:normAutofit fontScale="70000" lnSpcReduction="20000"/>
          </a:bodyPr>
          <a:lstStyle/>
          <a:p>
            <a:r>
              <a:rPr lang="en-IN" dirty="0"/>
              <a:t>I want to use the method </a:t>
            </a:r>
            <a:r>
              <a:rPr lang="en-IN" b="1" dirty="0"/>
              <a:t>waterfall model.  </a:t>
            </a:r>
            <a:r>
              <a:rPr lang="en-IN" dirty="0"/>
              <a:t> And perform the business analysis activity in this </a:t>
            </a:r>
            <a:r>
              <a:rPr lang="en-IN" dirty="0" err="1"/>
              <a:t>optum</a:t>
            </a:r>
            <a:r>
              <a:rPr lang="en-IN" dirty="0"/>
              <a:t> insurance company </a:t>
            </a:r>
          </a:p>
          <a:p>
            <a:r>
              <a:rPr lang="en-IN" dirty="0"/>
              <a:t>Requirement gathering and </a:t>
            </a:r>
            <a:r>
              <a:rPr lang="en-IN" dirty="0" err="1"/>
              <a:t>analyzing</a:t>
            </a:r>
            <a:r>
              <a:rPr lang="en-IN" dirty="0"/>
              <a:t>:</a:t>
            </a:r>
          </a:p>
          <a:p>
            <a:pPr marL="0" indent="0">
              <a:buNone/>
            </a:pPr>
            <a:r>
              <a:rPr lang="en-IN" dirty="0"/>
              <a:t>As the business analyst I gathered from the claims department and defined a requirement for users to upload claim related documents and details from the </a:t>
            </a:r>
            <a:r>
              <a:rPr lang="en-IN" dirty="0" err="1"/>
              <a:t>optum</a:t>
            </a:r>
            <a:r>
              <a:rPr lang="en-IN" dirty="0"/>
              <a:t> insurance company </a:t>
            </a:r>
          </a:p>
          <a:p>
            <a:pPr marL="0" indent="0">
              <a:buNone/>
            </a:pPr>
            <a:r>
              <a:rPr lang="en-IN" dirty="0"/>
              <a:t>I had gathered the stake holders like PM, sponsor,  business development team etc.. And scheduled stakeholders interviews and workshops to gather the input on portal requirements like online policy purchase , premium calculator , claim submission , account login etc. </a:t>
            </a:r>
            <a:r>
              <a:rPr lang="en-IN" b="1" dirty="0"/>
              <a:t> </a:t>
            </a:r>
          </a:p>
          <a:p>
            <a:pPr marL="0" indent="0">
              <a:buNone/>
            </a:pPr>
            <a:r>
              <a:rPr lang="en-IN" dirty="0"/>
              <a:t>I had </a:t>
            </a:r>
            <a:r>
              <a:rPr lang="en-IN" dirty="0" err="1"/>
              <a:t>analyzed</a:t>
            </a:r>
            <a:r>
              <a:rPr lang="en-IN" dirty="0"/>
              <a:t> and document current manual workflows and define to be processes </a:t>
            </a:r>
          </a:p>
          <a:p>
            <a:pPr marL="0" indent="0">
              <a:buNone/>
            </a:pPr>
            <a:r>
              <a:rPr lang="en-IN" dirty="0"/>
              <a:t>Created and validated key documents : </a:t>
            </a:r>
          </a:p>
          <a:p>
            <a:pPr marL="0" indent="0">
              <a:buNone/>
            </a:pPr>
            <a:r>
              <a:rPr lang="en-IN" dirty="0"/>
              <a:t>(BRD) Business requirement document </a:t>
            </a:r>
          </a:p>
          <a:p>
            <a:pPr marL="0" indent="0">
              <a:buNone/>
            </a:pPr>
            <a:r>
              <a:rPr lang="en-IN" dirty="0"/>
              <a:t>(FSD) functional specification document .</a:t>
            </a:r>
          </a:p>
          <a:p>
            <a:pPr marL="0" indent="0">
              <a:buNone/>
            </a:pPr>
            <a:r>
              <a:rPr lang="en-IN" dirty="0"/>
              <a:t>Done with stakeholder sign off on documented requirements before moving it to design phase </a:t>
            </a:r>
          </a:p>
          <a:p>
            <a:pPr marL="0" indent="0">
              <a:buNone/>
            </a:pPr>
            <a:endParaRPr lang="en-IN" dirty="0"/>
          </a:p>
          <a:p>
            <a:pPr marL="0" indent="0">
              <a:buNone/>
            </a:pPr>
            <a:r>
              <a:rPr lang="en-IN" dirty="0"/>
              <a:t> </a:t>
            </a:r>
          </a:p>
        </p:txBody>
      </p:sp>
    </p:spTree>
    <p:extLst>
      <p:ext uri="{BB962C8B-B14F-4D97-AF65-F5344CB8AC3E}">
        <p14:creationId xmlns:p14="http://schemas.microsoft.com/office/powerpoint/2010/main" val="46084211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1799</TotalTime>
  <Words>1060</Words>
  <Application>Microsoft Office PowerPoint</Application>
  <PresentationFormat>Widescreen</PresentationFormat>
  <Paragraphs>86</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Arial</vt:lpstr>
      <vt:lpstr>Gill Sans MT</vt:lpstr>
      <vt:lpstr>Gallery</vt:lpstr>
      <vt:lpstr>WELCOME </vt:lpstr>
      <vt:lpstr>OPTUM INSURANCE COMAPANY  </vt:lpstr>
      <vt:lpstr>Situation   </vt:lpstr>
      <vt:lpstr>Problem </vt:lpstr>
      <vt:lpstr>Opportunity  </vt:lpstr>
      <vt:lpstr>Purpose statements (goals)</vt:lpstr>
      <vt:lpstr>Project objectives </vt:lpstr>
      <vt:lpstr>Success criteria  </vt:lpstr>
      <vt:lpstr>Methods/Approach </vt:lpstr>
      <vt:lpstr>System design </vt:lpstr>
      <vt:lpstr>Selected Vendors and Finalists through RFP</vt:lpstr>
      <vt:lpstr>Development </vt:lpstr>
      <vt:lpstr>Testing </vt:lpstr>
      <vt:lpstr>Deployment </vt:lpstr>
      <vt:lpstr>Go Live with New System</vt:lpstr>
      <vt:lpstr>Resources  </vt:lpstr>
      <vt:lpstr>RISKS AND DEPENDENCIES  </vt:lpstr>
      <vt:lpstr>To be completed by appropriate manager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pradeep chary</dc:creator>
  <cp:lastModifiedBy>pradeep chary</cp:lastModifiedBy>
  <cp:revision>1</cp:revision>
  <dcterms:created xsi:type="dcterms:W3CDTF">2025-07-17T08:04:20Z</dcterms:created>
  <dcterms:modified xsi:type="dcterms:W3CDTF">2025-07-18T14:04:03Z</dcterms:modified>
</cp:coreProperties>
</file>