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72" r:id="rId12"/>
    <p:sldId id="273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17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77651" cy="275104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8524875" cy="2286000"/>
          </a:xfrm>
          <a:custGeom>
            <a:avLst/>
            <a:gdLst/>
            <a:ahLst/>
            <a:cxnLst/>
            <a:rect l="l" t="t" r="r" b="b"/>
            <a:pathLst>
              <a:path w="8524875" h="2286000">
                <a:moveTo>
                  <a:pt x="8524875" y="0"/>
                </a:moveTo>
                <a:lnTo>
                  <a:pt x="0" y="0"/>
                </a:lnTo>
                <a:lnTo>
                  <a:pt x="0" y="2286000"/>
                </a:lnTo>
                <a:lnTo>
                  <a:pt x="8524875" y="2286000"/>
                </a:lnTo>
                <a:lnTo>
                  <a:pt x="8524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1057" y="504824"/>
            <a:ext cx="3961765" cy="1185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3750" y="2188210"/>
            <a:ext cx="1060450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DF1D0D-66A9-DEF5-DC69-4AFA514FE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68211"/>
            <a:ext cx="12268200" cy="60118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1443CF-3F17-1FB1-6602-0DDF449B6994}"/>
              </a:ext>
            </a:extLst>
          </p:cNvPr>
          <p:cNvSpPr/>
          <p:nvPr/>
        </p:nvSpPr>
        <p:spPr>
          <a:xfrm>
            <a:off x="457200" y="3429000"/>
            <a:ext cx="3810000" cy="1447191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85800" y="3352800"/>
            <a:ext cx="3688716" cy="1447191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000" spc="-10" dirty="0">
                <a:solidFill>
                  <a:srgbClr val="0D2841"/>
                </a:solidFill>
                <a:latin typeface="Tahoma"/>
                <a:cs typeface="Tahoma"/>
              </a:rPr>
              <a:t>Prepared</a:t>
            </a:r>
            <a:r>
              <a:rPr sz="2000" spc="-245" dirty="0">
                <a:solidFill>
                  <a:srgbClr val="0D2841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0D2841"/>
                </a:solidFill>
                <a:latin typeface="Tahoma"/>
                <a:cs typeface="Tahoma"/>
              </a:rPr>
              <a:t>by</a:t>
            </a:r>
            <a:r>
              <a:rPr sz="2000" spc="-240" dirty="0">
                <a:solidFill>
                  <a:srgbClr val="0D2841"/>
                </a:solidFill>
                <a:latin typeface="Tahoma"/>
                <a:cs typeface="Tahoma"/>
              </a:rPr>
              <a:t> </a:t>
            </a:r>
            <a:r>
              <a:rPr sz="2000" spc="-170" dirty="0">
                <a:solidFill>
                  <a:srgbClr val="0D2841"/>
                </a:solidFill>
                <a:latin typeface="Tahoma"/>
                <a:cs typeface="Tahoma"/>
              </a:rPr>
              <a:t>–</a:t>
            </a:r>
            <a:r>
              <a:rPr sz="2000" spc="-204" dirty="0">
                <a:solidFill>
                  <a:srgbClr val="0D2841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0D2841"/>
                </a:solidFill>
                <a:latin typeface="Tahoma"/>
                <a:cs typeface="Tahoma"/>
              </a:rPr>
              <a:t>Saifullah Aamir</a:t>
            </a:r>
            <a:endParaRPr sz="2000" dirty="0">
              <a:latin typeface="Tahoma"/>
              <a:cs typeface="Tahoma"/>
            </a:endParaRPr>
          </a:p>
          <a:p>
            <a:pPr marL="65405">
              <a:lnSpc>
                <a:spcPct val="100000"/>
              </a:lnSpc>
              <a:spcBef>
                <a:spcPts val="750"/>
              </a:spcBef>
            </a:pPr>
            <a:r>
              <a:rPr sz="2000" spc="-10" dirty="0">
                <a:solidFill>
                  <a:srgbClr val="0D2841"/>
                </a:solidFill>
                <a:latin typeface="Tahoma"/>
                <a:cs typeface="Tahoma"/>
              </a:rPr>
              <a:t>Dated</a:t>
            </a:r>
            <a:r>
              <a:rPr sz="2000" spc="-229" dirty="0">
                <a:solidFill>
                  <a:srgbClr val="0D2841"/>
                </a:solidFill>
                <a:latin typeface="Tahoma"/>
                <a:cs typeface="Tahoma"/>
              </a:rPr>
              <a:t> </a:t>
            </a:r>
            <a:r>
              <a:rPr sz="2000" spc="-170" dirty="0">
                <a:solidFill>
                  <a:srgbClr val="0D2841"/>
                </a:solidFill>
                <a:latin typeface="Tahoma"/>
                <a:cs typeface="Tahoma"/>
              </a:rPr>
              <a:t>–</a:t>
            </a:r>
            <a:r>
              <a:rPr sz="2000" spc="-200" dirty="0">
                <a:solidFill>
                  <a:srgbClr val="0D2841"/>
                </a:solidFill>
                <a:latin typeface="Tahoma"/>
                <a:cs typeface="Tahoma"/>
              </a:rPr>
              <a:t> </a:t>
            </a:r>
            <a:r>
              <a:rPr lang="en-US" sz="2000" spc="-35" dirty="0">
                <a:solidFill>
                  <a:srgbClr val="0D2841"/>
                </a:solidFill>
                <a:latin typeface="Tahoma"/>
                <a:cs typeface="Tahoma"/>
              </a:rPr>
              <a:t>2 June</a:t>
            </a:r>
            <a:r>
              <a:rPr sz="2000" spc="-190" dirty="0">
                <a:solidFill>
                  <a:srgbClr val="0D2841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0D2841"/>
                </a:solidFill>
                <a:latin typeface="Tahoma"/>
                <a:cs typeface="Tahoma"/>
              </a:rPr>
              <a:t>2025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3950" spc="-50" dirty="0">
                <a:solidFill>
                  <a:srgbClr val="0D2841"/>
                </a:solidFill>
                <a:latin typeface="Trebuchet MS"/>
                <a:cs typeface="Trebuchet MS"/>
              </a:rPr>
              <a:t>Arla Foods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363A95-A424-5440-F171-D6E740A339A3}"/>
              </a:ext>
            </a:extLst>
          </p:cNvPr>
          <p:cNvSpPr/>
          <p:nvPr/>
        </p:nvSpPr>
        <p:spPr>
          <a:xfrm>
            <a:off x="776287" y="1212299"/>
            <a:ext cx="3886200" cy="426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469136" y="2848610"/>
            <a:ext cx="24403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65" dirty="0">
                <a:solidFill>
                  <a:srgbClr val="FFFFFF"/>
                </a:solidFill>
                <a:latin typeface="Trebuchet MS"/>
                <a:cs typeface="Trebuchet MS"/>
              </a:rPr>
              <a:t>Resources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0"/>
            <a:ext cx="1152525" cy="590550"/>
          </a:xfrm>
          <a:custGeom>
            <a:avLst/>
            <a:gdLst/>
            <a:ahLst/>
            <a:cxnLst/>
            <a:rect l="l" t="t" r="r" b="b"/>
            <a:pathLst>
              <a:path w="1152525" h="590550">
                <a:moveTo>
                  <a:pt x="1151127" y="0"/>
                </a:moveTo>
                <a:lnTo>
                  <a:pt x="1346" y="0"/>
                </a:lnTo>
                <a:lnTo>
                  <a:pt x="0" y="13461"/>
                </a:lnTo>
                <a:lnTo>
                  <a:pt x="1910" y="60782"/>
                </a:lnTo>
                <a:lnTo>
                  <a:pt x="7542" y="107050"/>
                </a:lnTo>
                <a:lnTo>
                  <a:pt x="16747" y="152118"/>
                </a:lnTo>
                <a:lnTo>
                  <a:pt x="29378" y="195838"/>
                </a:lnTo>
                <a:lnTo>
                  <a:pt x="45285" y="238059"/>
                </a:lnTo>
                <a:lnTo>
                  <a:pt x="64321" y="278634"/>
                </a:lnTo>
                <a:lnTo>
                  <a:pt x="86337" y="317414"/>
                </a:lnTo>
                <a:lnTo>
                  <a:pt x="111184" y="354250"/>
                </a:lnTo>
                <a:lnTo>
                  <a:pt x="138716" y="388994"/>
                </a:lnTo>
                <a:lnTo>
                  <a:pt x="168783" y="421497"/>
                </a:lnTo>
                <a:lnTo>
                  <a:pt x="201236" y="451609"/>
                </a:lnTo>
                <a:lnTo>
                  <a:pt x="235928" y="479184"/>
                </a:lnTo>
                <a:lnTo>
                  <a:pt x="272711" y="504071"/>
                </a:lnTo>
                <a:lnTo>
                  <a:pt x="311436" y="526122"/>
                </a:lnTo>
                <a:lnTo>
                  <a:pt x="351954" y="545189"/>
                </a:lnTo>
                <a:lnTo>
                  <a:pt x="394118" y="561122"/>
                </a:lnTo>
                <a:lnTo>
                  <a:pt x="437779" y="573774"/>
                </a:lnTo>
                <a:lnTo>
                  <a:pt x="482789" y="582994"/>
                </a:lnTo>
                <a:lnTo>
                  <a:pt x="528999" y="588636"/>
                </a:lnTo>
                <a:lnTo>
                  <a:pt x="576262" y="590550"/>
                </a:lnTo>
                <a:lnTo>
                  <a:pt x="623516" y="588636"/>
                </a:lnTo>
                <a:lnTo>
                  <a:pt x="669720" y="582994"/>
                </a:lnTo>
                <a:lnTo>
                  <a:pt x="714724" y="573774"/>
                </a:lnTo>
                <a:lnTo>
                  <a:pt x="758382" y="561122"/>
                </a:lnTo>
                <a:lnTo>
                  <a:pt x="800543" y="545189"/>
                </a:lnTo>
                <a:lnTo>
                  <a:pt x="841060" y="526122"/>
                </a:lnTo>
                <a:lnTo>
                  <a:pt x="879785" y="504071"/>
                </a:lnTo>
                <a:lnTo>
                  <a:pt x="916568" y="479184"/>
                </a:lnTo>
                <a:lnTo>
                  <a:pt x="951262" y="451609"/>
                </a:lnTo>
                <a:lnTo>
                  <a:pt x="983718" y="421497"/>
                </a:lnTo>
                <a:lnTo>
                  <a:pt x="1013787" y="388994"/>
                </a:lnTo>
                <a:lnTo>
                  <a:pt x="1041321" y="354250"/>
                </a:lnTo>
                <a:lnTo>
                  <a:pt x="1066172" y="317414"/>
                </a:lnTo>
                <a:lnTo>
                  <a:pt x="1088191" y="278634"/>
                </a:lnTo>
                <a:lnTo>
                  <a:pt x="1107230" y="238059"/>
                </a:lnTo>
                <a:lnTo>
                  <a:pt x="1123140" y="195838"/>
                </a:lnTo>
                <a:lnTo>
                  <a:pt x="1135773" y="152118"/>
                </a:lnTo>
                <a:lnTo>
                  <a:pt x="1144981" y="107050"/>
                </a:lnTo>
                <a:lnTo>
                  <a:pt x="1150614" y="60782"/>
                </a:lnTo>
                <a:lnTo>
                  <a:pt x="1152525" y="13461"/>
                </a:lnTo>
                <a:lnTo>
                  <a:pt x="1151127" y="0"/>
                </a:lnTo>
                <a:close/>
              </a:path>
            </a:pathLst>
          </a:custGeom>
          <a:solidFill>
            <a:srgbClr val="9F2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0"/>
            <a:ext cx="1733550" cy="962025"/>
          </a:xfrm>
          <a:custGeom>
            <a:avLst/>
            <a:gdLst/>
            <a:ahLst/>
            <a:cxnLst/>
            <a:rect l="l" t="t" r="r" b="b"/>
            <a:pathLst>
              <a:path w="1733550" h="962025">
                <a:moveTo>
                  <a:pt x="1733550" y="0"/>
                </a:moveTo>
                <a:lnTo>
                  <a:pt x="1609978" y="0"/>
                </a:lnTo>
                <a:lnTo>
                  <a:pt x="1609978" y="792352"/>
                </a:lnTo>
                <a:lnTo>
                  <a:pt x="246761" y="0"/>
                </a:lnTo>
                <a:lnTo>
                  <a:pt x="0" y="0"/>
                </a:lnTo>
                <a:lnTo>
                  <a:pt x="1640839" y="953770"/>
                </a:lnTo>
                <a:lnTo>
                  <a:pt x="1648110" y="957363"/>
                </a:lnTo>
                <a:lnTo>
                  <a:pt x="1655762" y="959945"/>
                </a:lnTo>
                <a:lnTo>
                  <a:pt x="1663700" y="961503"/>
                </a:lnTo>
                <a:lnTo>
                  <a:pt x="1671827" y="962025"/>
                </a:lnTo>
                <a:lnTo>
                  <a:pt x="1695830" y="957143"/>
                </a:lnTo>
                <a:lnTo>
                  <a:pt x="1715452" y="943832"/>
                </a:lnTo>
                <a:lnTo>
                  <a:pt x="1728692" y="924091"/>
                </a:lnTo>
                <a:lnTo>
                  <a:pt x="1733550" y="899922"/>
                </a:lnTo>
                <a:lnTo>
                  <a:pt x="1733550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3700"/>
            <a:ext cx="161925" cy="552450"/>
          </a:xfrm>
          <a:custGeom>
            <a:avLst/>
            <a:gdLst/>
            <a:ahLst/>
            <a:cxnLst/>
            <a:rect l="l" t="t" r="r" b="b"/>
            <a:pathLst>
              <a:path w="161925" h="552450">
                <a:moveTo>
                  <a:pt x="0" y="0"/>
                </a:moveTo>
                <a:lnTo>
                  <a:pt x="0" y="552450"/>
                </a:lnTo>
                <a:lnTo>
                  <a:pt x="18136" y="542798"/>
                </a:lnTo>
                <a:lnTo>
                  <a:pt x="58909" y="510695"/>
                </a:lnTo>
                <a:lnTo>
                  <a:pt x="93971" y="472670"/>
                </a:lnTo>
                <a:lnTo>
                  <a:pt x="122562" y="429466"/>
                </a:lnTo>
                <a:lnTo>
                  <a:pt x="143924" y="381827"/>
                </a:lnTo>
                <a:lnTo>
                  <a:pt x="157298" y="330499"/>
                </a:lnTo>
                <a:lnTo>
                  <a:pt x="161925" y="276225"/>
                </a:lnTo>
                <a:lnTo>
                  <a:pt x="157298" y="221950"/>
                </a:lnTo>
                <a:lnTo>
                  <a:pt x="143924" y="170622"/>
                </a:lnTo>
                <a:lnTo>
                  <a:pt x="122562" y="122983"/>
                </a:lnTo>
                <a:lnTo>
                  <a:pt x="93971" y="79779"/>
                </a:lnTo>
                <a:lnTo>
                  <a:pt x="58909" y="41754"/>
                </a:lnTo>
                <a:lnTo>
                  <a:pt x="18136" y="9651"/>
                </a:lnTo>
                <a:lnTo>
                  <a:pt x="0" y="0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79439" y="807402"/>
            <a:ext cx="5006340" cy="499303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>
              <a:buNone/>
            </a:pPr>
            <a:r>
              <a:rPr lang="en-US" sz="2000" b="1" dirty="0"/>
              <a:t>Human Resources: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Project Manager, Business Analyst, Backend &amp; Frontend Developers, QA Team, Inventory SME</a:t>
            </a:r>
          </a:p>
          <a:p>
            <a:pPr>
              <a:buNone/>
            </a:pPr>
            <a:r>
              <a:rPr lang="en-US" sz="2000" b="1" dirty="0"/>
              <a:t>Technology Stack: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Frontend: HTML, CSS, JavaScript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Backend: Python, Django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Database: PostgreSQL or MySQL</a:t>
            </a:r>
          </a:p>
          <a:p>
            <a:pPr>
              <a:buNone/>
            </a:pPr>
            <a:r>
              <a:rPr lang="en-US" sz="2000" b="1" dirty="0"/>
              <a:t>Infrastructure: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Desktops, on-premise servers, cloud backup solutions, secure internal LAN</a:t>
            </a:r>
          </a:p>
          <a:p>
            <a:pPr>
              <a:buNone/>
            </a:pPr>
            <a:r>
              <a:rPr lang="en-US" sz="2000" b="1" dirty="0"/>
              <a:t>Support Tools: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MS Excel, Jira for task tracking, Git for version control, Microsoft Teams for communication</a:t>
            </a:r>
          </a:p>
          <a:p>
            <a:pPr marL="241300" marR="5080" indent="-229235">
              <a:lnSpc>
                <a:spcPct val="897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endParaRPr sz="20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838825"/>
            <a:ext cx="1552575" cy="1019175"/>
          </a:xfrm>
          <a:custGeom>
            <a:avLst/>
            <a:gdLst/>
            <a:ahLst/>
            <a:cxnLst/>
            <a:rect l="l" t="t" r="r" b="b"/>
            <a:pathLst>
              <a:path w="1552575" h="1019175">
                <a:moveTo>
                  <a:pt x="1490472" y="0"/>
                </a:moveTo>
                <a:lnTo>
                  <a:pt x="0" y="0"/>
                </a:lnTo>
                <a:lnTo>
                  <a:pt x="0" y="123443"/>
                </a:lnTo>
                <a:lnTo>
                  <a:pt x="1428369" y="123443"/>
                </a:lnTo>
                <a:lnTo>
                  <a:pt x="1428369" y="1019175"/>
                </a:lnTo>
                <a:lnTo>
                  <a:pt x="1552575" y="1019175"/>
                </a:lnTo>
                <a:lnTo>
                  <a:pt x="1552575" y="61721"/>
                </a:lnTo>
                <a:lnTo>
                  <a:pt x="1547693" y="37697"/>
                </a:lnTo>
                <a:lnTo>
                  <a:pt x="1534382" y="18078"/>
                </a:lnTo>
                <a:lnTo>
                  <a:pt x="1514641" y="4850"/>
                </a:lnTo>
                <a:lnTo>
                  <a:pt x="1490472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400425" y="5715025"/>
            <a:ext cx="2295525" cy="1143000"/>
            <a:chOff x="3400425" y="5715025"/>
            <a:chExt cx="2295525" cy="1143000"/>
          </a:xfrm>
          <a:solidFill>
            <a:schemeClr val="accent1"/>
          </a:solidFill>
        </p:grpSpPr>
        <p:sp>
          <p:nvSpPr>
            <p:cNvPr id="10" name="object 10"/>
            <p:cNvSpPr/>
            <p:nvPr/>
          </p:nvSpPr>
          <p:spPr>
            <a:xfrm>
              <a:off x="3400425" y="5715025"/>
              <a:ext cx="1771014" cy="1143000"/>
            </a:xfrm>
            <a:custGeom>
              <a:avLst/>
              <a:gdLst/>
              <a:ahLst/>
              <a:cxnLst/>
              <a:rect l="l" t="t" r="r" b="b"/>
              <a:pathLst>
                <a:path w="1771014" h="1143000">
                  <a:moveTo>
                    <a:pt x="209930" y="764959"/>
                  </a:moveTo>
                  <a:lnTo>
                    <a:pt x="160442" y="780639"/>
                  </a:lnTo>
                  <a:lnTo>
                    <a:pt x="124325" y="838220"/>
                  </a:lnTo>
                  <a:lnTo>
                    <a:pt x="101441" y="882343"/>
                  </a:lnTo>
                  <a:lnTo>
                    <a:pt x="79938" y="927140"/>
                  </a:lnTo>
                  <a:lnTo>
                    <a:pt x="59816" y="972578"/>
                  </a:lnTo>
                  <a:lnTo>
                    <a:pt x="0" y="1142974"/>
                  </a:lnTo>
                  <a:lnTo>
                    <a:pt x="134365" y="1142974"/>
                  </a:lnTo>
                  <a:lnTo>
                    <a:pt x="176784" y="1022283"/>
                  </a:lnTo>
                  <a:lnTo>
                    <a:pt x="195258" y="980490"/>
                  </a:lnTo>
                  <a:lnTo>
                    <a:pt x="215042" y="939288"/>
                  </a:lnTo>
                  <a:lnTo>
                    <a:pt x="236112" y="898710"/>
                  </a:lnTo>
                  <a:lnTo>
                    <a:pt x="258445" y="858786"/>
                  </a:lnTo>
                  <a:lnTo>
                    <a:pt x="265890" y="834627"/>
                  </a:lnTo>
                  <a:lnTo>
                    <a:pt x="252444" y="788629"/>
                  </a:lnTo>
                  <a:lnTo>
                    <a:pt x="217804" y="765860"/>
                  </a:lnTo>
                  <a:lnTo>
                    <a:pt x="209930" y="764959"/>
                  </a:lnTo>
                  <a:close/>
                </a:path>
                <a:path w="1771014" h="1143000">
                  <a:moveTo>
                    <a:pt x="838200" y="161696"/>
                  </a:moveTo>
                  <a:lnTo>
                    <a:pt x="769797" y="191351"/>
                  </a:lnTo>
                  <a:lnTo>
                    <a:pt x="726537" y="215667"/>
                  </a:lnTo>
                  <a:lnTo>
                    <a:pt x="684065" y="241303"/>
                  </a:lnTo>
                  <a:lnTo>
                    <a:pt x="642413" y="268239"/>
                  </a:lnTo>
                  <a:lnTo>
                    <a:pt x="601613" y="296456"/>
                  </a:lnTo>
                  <a:lnTo>
                    <a:pt x="561695" y="325932"/>
                  </a:lnTo>
                  <a:lnTo>
                    <a:pt x="522691" y="356647"/>
                  </a:lnTo>
                  <a:lnTo>
                    <a:pt x="484632" y="388581"/>
                  </a:lnTo>
                  <a:lnTo>
                    <a:pt x="462740" y="432025"/>
                  </a:lnTo>
                  <a:lnTo>
                    <a:pt x="465576" y="456240"/>
                  </a:lnTo>
                  <a:lnTo>
                    <a:pt x="487924" y="487682"/>
                  </a:lnTo>
                  <a:lnTo>
                    <a:pt x="526161" y="500405"/>
                  </a:lnTo>
                  <a:lnTo>
                    <a:pt x="526414" y="500405"/>
                  </a:lnTo>
                  <a:lnTo>
                    <a:pt x="567944" y="485317"/>
                  </a:lnTo>
                  <a:lnTo>
                    <a:pt x="608082" y="451753"/>
                  </a:lnTo>
                  <a:lnTo>
                    <a:pt x="649334" y="419660"/>
                  </a:lnTo>
                  <a:lnTo>
                    <a:pt x="691661" y="389063"/>
                  </a:lnTo>
                  <a:lnTo>
                    <a:pt x="735025" y="359991"/>
                  </a:lnTo>
                  <a:lnTo>
                    <a:pt x="779389" y="332471"/>
                  </a:lnTo>
                  <a:lnTo>
                    <a:pt x="824715" y="306529"/>
                  </a:lnTo>
                  <a:lnTo>
                    <a:pt x="870965" y="282193"/>
                  </a:lnTo>
                  <a:lnTo>
                    <a:pt x="890819" y="266574"/>
                  </a:lnTo>
                  <a:lnTo>
                    <a:pt x="902731" y="245271"/>
                  </a:lnTo>
                  <a:lnTo>
                    <a:pt x="905809" y="221039"/>
                  </a:lnTo>
                  <a:lnTo>
                    <a:pt x="899160" y="196634"/>
                  </a:lnTo>
                  <a:lnTo>
                    <a:pt x="888116" y="180998"/>
                  </a:lnTo>
                  <a:lnTo>
                    <a:pt x="873490" y="169706"/>
                  </a:lnTo>
                  <a:lnTo>
                    <a:pt x="856458" y="163144"/>
                  </a:lnTo>
                  <a:lnTo>
                    <a:pt x="838200" y="161696"/>
                  </a:lnTo>
                  <a:close/>
                </a:path>
                <a:path w="1771014" h="1143000">
                  <a:moveTo>
                    <a:pt x="1515364" y="0"/>
                  </a:moveTo>
                  <a:lnTo>
                    <a:pt x="1465839" y="1071"/>
                  </a:lnTo>
                  <a:lnTo>
                    <a:pt x="1416351" y="3676"/>
                  </a:lnTo>
                  <a:lnTo>
                    <a:pt x="1366934" y="7815"/>
                  </a:lnTo>
                  <a:lnTo>
                    <a:pt x="1317625" y="13487"/>
                  </a:lnTo>
                  <a:lnTo>
                    <a:pt x="1275333" y="37458"/>
                  </a:lnTo>
                  <a:lnTo>
                    <a:pt x="1262379" y="84366"/>
                  </a:lnTo>
                  <a:lnTo>
                    <a:pt x="1269424" y="106644"/>
                  </a:lnTo>
                  <a:lnTo>
                    <a:pt x="1283493" y="124388"/>
                  </a:lnTo>
                  <a:lnTo>
                    <a:pt x="1302849" y="136081"/>
                  </a:lnTo>
                  <a:lnTo>
                    <a:pt x="1325893" y="140233"/>
                  </a:lnTo>
                  <a:lnTo>
                    <a:pt x="1328674" y="140233"/>
                  </a:lnTo>
                  <a:lnTo>
                    <a:pt x="1331467" y="140068"/>
                  </a:lnTo>
                  <a:lnTo>
                    <a:pt x="1334135" y="139725"/>
                  </a:lnTo>
                  <a:lnTo>
                    <a:pt x="1386029" y="133867"/>
                  </a:lnTo>
                  <a:lnTo>
                    <a:pt x="1438049" y="129857"/>
                  </a:lnTo>
                  <a:lnTo>
                    <a:pt x="1490152" y="127694"/>
                  </a:lnTo>
                  <a:lnTo>
                    <a:pt x="1742665" y="127380"/>
                  </a:lnTo>
                  <a:lnTo>
                    <a:pt x="1745694" y="125947"/>
                  </a:lnTo>
                  <a:lnTo>
                    <a:pt x="1762202" y="108015"/>
                  </a:lnTo>
                  <a:lnTo>
                    <a:pt x="1770855" y="84366"/>
                  </a:lnTo>
                  <a:lnTo>
                    <a:pt x="1769727" y="59185"/>
                  </a:lnTo>
                  <a:lnTo>
                    <a:pt x="1741473" y="20344"/>
                  </a:lnTo>
                  <a:lnTo>
                    <a:pt x="1714753" y="11214"/>
                  </a:lnTo>
                  <a:lnTo>
                    <a:pt x="1714468" y="11214"/>
                  </a:lnTo>
                  <a:lnTo>
                    <a:pt x="1663954" y="6020"/>
                  </a:lnTo>
                  <a:lnTo>
                    <a:pt x="1614455" y="2478"/>
                  </a:lnTo>
                  <a:lnTo>
                    <a:pt x="1564909" y="471"/>
                  </a:lnTo>
                  <a:lnTo>
                    <a:pt x="1515364" y="0"/>
                  </a:lnTo>
                  <a:close/>
                </a:path>
                <a:path w="1771014" h="1143000">
                  <a:moveTo>
                    <a:pt x="1742665" y="127380"/>
                  </a:moveTo>
                  <a:lnTo>
                    <a:pt x="1542293" y="127380"/>
                  </a:lnTo>
                  <a:lnTo>
                    <a:pt x="1594427" y="128914"/>
                  </a:lnTo>
                  <a:lnTo>
                    <a:pt x="1646510" y="132296"/>
                  </a:lnTo>
                  <a:lnTo>
                    <a:pt x="1698498" y="137528"/>
                  </a:lnTo>
                  <a:lnTo>
                    <a:pt x="1723685" y="136356"/>
                  </a:lnTo>
                  <a:lnTo>
                    <a:pt x="1742665" y="1273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33850" y="6257925"/>
              <a:ext cx="1562100" cy="600075"/>
            </a:xfrm>
            <a:custGeom>
              <a:avLst/>
              <a:gdLst/>
              <a:ahLst/>
              <a:cxnLst/>
              <a:rect l="l" t="t" r="r" b="b"/>
              <a:pathLst>
                <a:path w="1562100" h="600075">
                  <a:moveTo>
                    <a:pt x="781050" y="0"/>
                  </a:moveTo>
                  <a:lnTo>
                    <a:pt x="731300" y="1473"/>
                  </a:lnTo>
                  <a:lnTo>
                    <a:pt x="682350" y="5837"/>
                  </a:lnTo>
                  <a:lnTo>
                    <a:pt x="634288" y="13006"/>
                  </a:lnTo>
                  <a:lnTo>
                    <a:pt x="587201" y="22894"/>
                  </a:lnTo>
                  <a:lnTo>
                    <a:pt x="541176" y="35415"/>
                  </a:lnTo>
                  <a:lnTo>
                    <a:pt x="496302" y="50485"/>
                  </a:lnTo>
                  <a:lnTo>
                    <a:pt x="452665" y="68018"/>
                  </a:lnTo>
                  <a:lnTo>
                    <a:pt x="410354" y="87927"/>
                  </a:lnTo>
                  <a:lnTo>
                    <a:pt x="369455" y="110129"/>
                  </a:lnTo>
                  <a:lnTo>
                    <a:pt x="330057" y="134536"/>
                  </a:lnTo>
                  <a:lnTo>
                    <a:pt x="292246" y="161064"/>
                  </a:lnTo>
                  <a:lnTo>
                    <a:pt x="256111" y="189628"/>
                  </a:lnTo>
                  <a:lnTo>
                    <a:pt x="221738" y="220140"/>
                  </a:lnTo>
                  <a:lnTo>
                    <a:pt x="189216" y="252517"/>
                  </a:lnTo>
                  <a:lnTo>
                    <a:pt x="158632" y="286672"/>
                  </a:lnTo>
                  <a:lnTo>
                    <a:pt x="130074" y="322521"/>
                  </a:lnTo>
                  <a:lnTo>
                    <a:pt x="103628" y="359977"/>
                  </a:lnTo>
                  <a:lnTo>
                    <a:pt x="79384" y="398954"/>
                  </a:lnTo>
                  <a:lnTo>
                    <a:pt x="57427" y="439369"/>
                  </a:lnTo>
                  <a:lnTo>
                    <a:pt x="37846" y="481134"/>
                  </a:lnTo>
                  <a:lnTo>
                    <a:pt x="0" y="600075"/>
                  </a:lnTo>
                  <a:lnTo>
                    <a:pt x="1562100" y="600075"/>
                  </a:lnTo>
                  <a:lnTo>
                    <a:pt x="1524253" y="481134"/>
                  </a:lnTo>
                  <a:lnTo>
                    <a:pt x="1504672" y="439369"/>
                  </a:lnTo>
                  <a:lnTo>
                    <a:pt x="1482715" y="398954"/>
                  </a:lnTo>
                  <a:lnTo>
                    <a:pt x="1458471" y="359977"/>
                  </a:lnTo>
                  <a:lnTo>
                    <a:pt x="1432025" y="322521"/>
                  </a:lnTo>
                  <a:lnTo>
                    <a:pt x="1403467" y="286672"/>
                  </a:lnTo>
                  <a:lnTo>
                    <a:pt x="1372883" y="252517"/>
                  </a:lnTo>
                  <a:lnTo>
                    <a:pt x="1340361" y="220140"/>
                  </a:lnTo>
                  <a:lnTo>
                    <a:pt x="1305988" y="189628"/>
                  </a:lnTo>
                  <a:lnTo>
                    <a:pt x="1269853" y="161064"/>
                  </a:lnTo>
                  <a:lnTo>
                    <a:pt x="1232042" y="134536"/>
                  </a:lnTo>
                  <a:lnTo>
                    <a:pt x="1192644" y="110129"/>
                  </a:lnTo>
                  <a:lnTo>
                    <a:pt x="1151745" y="87927"/>
                  </a:lnTo>
                  <a:lnTo>
                    <a:pt x="1109434" y="68018"/>
                  </a:lnTo>
                  <a:lnTo>
                    <a:pt x="1065797" y="50485"/>
                  </a:lnTo>
                  <a:lnTo>
                    <a:pt x="1020923" y="35415"/>
                  </a:lnTo>
                  <a:lnTo>
                    <a:pt x="974898" y="22894"/>
                  </a:lnTo>
                  <a:lnTo>
                    <a:pt x="927811" y="13006"/>
                  </a:lnTo>
                  <a:lnTo>
                    <a:pt x="879749" y="5837"/>
                  </a:lnTo>
                  <a:lnTo>
                    <a:pt x="830799" y="1473"/>
                  </a:lnTo>
                  <a:lnTo>
                    <a:pt x="7810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AD5E3E-6D53-9366-F953-CB34A8C91B94}"/>
              </a:ext>
            </a:extLst>
          </p:cNvPr>
          <p:cNvSpPr/>
          <p:nvPr/>
        </p:nvSpPr>
        <p:spPr>
          <a:xfrm>
            <a:off x="152400" y="1676400"/>
            <a:ext cx="3886200" cy="426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766127" y="3034664"/>
            <a:ext cx="2766695" cy="172739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650" spc="-85" dirty="0">
                <a:solidFill>
                  <a:srgbClr val="FFFFFF"/>
                </a:solidFill>
                <a:latin typeface="Trebuchet MS"/>
                <a:cs typeface="Trebuchet MS"/>
              </a:rPr>
              <a:t>Risk 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650" spc="-8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85" dirty="0">
                <a:solidFill>
                  <a:srgbClr val="FFFFFF"/>
                </a:solidFill>
                <a:latin typeface="Trebuchet MS"/>
                <a:cs typeface="Trebuchet MS"/>
              </a:rPr>
              <a:t>Dependencies</a:t>
            </a:r>
            <a:endParaRPr sz="36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6501" y="4500498"/>
            <a:ext cx="2038350" cy="2038985"/>
          </a:xfrm>
          <a:custGeom>
            <a:avLst/>
            <a:gdLst/>
            <a:ahLst/>
            <a:cxnLst/>
            <a:rect l="l" t="t" r="r" b="b"/>
            <a:pathLst>
              <a:path w="2038350" h="2038984">
                <a:moveTo>
                  <a:pt x="0" y="2038413"/>
                </a:moveTo>
                <a:lnTo>
                  <a:pt x="48112" y="2037856"/>
                </a:lnTo>
                <a:lnTo>
                  <a:pt x="95952" y="2036194"/>
                </a:lnTo>
                <a:lnTo>
                  <a:pt x="143507" y="2033439"/>
                </a:lnTo>
                <a:lnTo>
                  <a:pt x="190763" y="2029604"/>
                </a:lnTo>
                <a:lnTo>
                  <a:pt x="237710" y="2024700"/>
                </a:lnTo>
                <a:lnTo>
                  <a:pt x="284335" y="2018739"/>
                </a:lnTo>
                <a:lnTo>
                  <a:pt x="330625" y="2011734"/>
                </a:lnTo>
                <a:lnTo>
                  <a:pt x="376569" y="2003698"/>
                </a:lnTo>
                <a:lnTo>
                  <a:pt x="422154" y="1994642"/>
                </a:lnTo>
                <a:lnTo>
                  <a:pt x="467368" y="1984579"/>
                </a:lnTo>
                <a:lnTo>
                  <a:pt x="512198" y="1973520"/>
                </a:lnTo>
                <a:lnTo>
                  <a:pt x="556633" y="1961479"/>
                </a:lnTo>
                <a:lnTo>
                  <a:pt x="600660" y="1948467"/>
                </a:lnTo>
                <a:lnTo>
                  <a:pt x="644267" y="1934496"/>
                </a:lnTo>
                <a:lnTo>
                  <a:pt x="687442" y="1919580"/>
                </a:lnTo>
                <a:lnTo>
                  <a:pt x="730173" y="1903729"/>
                </a:lnTo>
                <a:lnTo>
                  <a:pt x="772446" y="1886957"/>
                </a:lnTo>
                <a:lnTo>
                  <a:pt x="814251" y="1869275"/>
                </a:lnTo>
                <a:lnTo>
                  <a:pt x="855575" y="1850696"/>
                </a:lnTo>
                <a:lnTo>
                  <a:pt x="896405" y="1831232"/>
                </a:lnTo>
                <a:lnTo>
                  <a:pt x="936729" y="1810895"/>
                </a:lnTo>
                <a:lnTo>
                  <a:pt x="976536" y="1789698"/>
                </a:lnTo>
                <a:lnTo>
                  <a:pt x="1015812" y="1767652"/>
                </a:lnTo>
                <a:lnTo>
                  <a:pt x="1054546" y="1744770"/>
                </a:lnTo>
                <a:lnTo>
                  <a:pt x="1092725" y="1721064"/>
                </a:lnTo>
                <a:lnTo>
                  <a:pt x="1130338" y="1696547"/>
                </a:lnTo>
                <a:lnTo>
                  <a:pt x="1167371" y="1671231"/>
                </a:lnTo>
                <a:lnTo>
                  <a:pt x="1203813" y="1645127"/>
                </a:lnTo>
                <a:lnTo>
                  <a:pt x="1239652" y="1618248"/>
                </a:lnTo>
                <a:lnTo>
                  <a:pt x="1274874" y="1590607"/>
                </a:lnTo>
                <a:lnTo>
                  <a:pt x="1309469" y="1562215"/>
                </a:lnTo>
                <a:lnTo>
                  <a:pt x="1343423" y="1533085"/>
                </a:lnTo>
                <a:lnTo>
                  <a:pt x="1376725" y="1503229"/>
                </a:lnTo>
                <a:lnTo>
                  <a:pt x="1409362" y="1472659"/>
                </a:lnTo>
                <a:lnTo>
                  <a:pt x="1441323" y="1441388"/>
                </a:lnTo>
                <a:lnTo>
                  <a:pt x="1472593" y="1409427"/>
                </a:lnTo>
                <a:lnTo>
                  <a:pt x="1503163" y="1376789"/>
                </a:lnTo>
                <a:lnTo>
                  <a:pt x="1533019" y="1343487"/>
                </a:lnTo>
                <a:lnTo>
                  <a:pt x="1562148" y="1309532"/>
                </a:lnTo>
                <a:lnTo>
                  <a:pt x="1590540" y="1274937"/>
                </a:lnTo>
                <a:lnTo>
                  <a:pt x="1618181" y="1239713"/>
                </a:lnTo>
                <a:lnTo>
                  <a:pt x="1645060" y="1203874"/>
                </a:lnTo>
                <a:lnTo>
                  <a:pt x="1671164" y="1167431"/>
                </a:lnTo>
                <a:lnTo>
                  <a:pt x="1696480" y="1130397"/>
                </a:lnTo>
                <a:lnTo>
                  <a:pt x="1720998" y="1092783"/>
                </a:lnTo>
                <a:lnTo>
                  <a:pt x="1744703" y="1054603"/>
                </a:lnTo>
                <a:lnTo>
                  <a:pt x="1767585" y="1015868"/>
                </a:lnTo>
                <a:lnTo>
                  <a:pt x="1789631" y="976590"/>
                </a:lnTo>
                <a:lnTo>
                  <a:pt x="1810828" y="936782"/>
                </a:lnTo>
                <a:lnTo>
                  <a:pt x="1831165" y="896456"/>
                </a:lnTo>
                <a:lnTo>
                  <a:pt x="1850630" y="855625"/>
                </a:lnTo>
                <a:lnTo>
                  <a:pt x="1869209" y="814299"/>
                </a:lnTo>
                <a:lnTo>
                  <a:pt x="1886891" y="772493"/>
                </a:lnTo>
                <a:lnTo>
                  <a:pt x="1903663" y="730217"/>
                </a:lnTo>
                <a:lnTo>
                  <a:pt x="1919514" y="687485"/>
                </a:lnTo>
                <a:lnTo>
                  <a:pt x="1934431" y="644308"/>
                </a:lnTo>
                <a:lnTo>
                  <a:pt x="1948402" y="600699"/>
                </a:lnTo>
                <a:lnTo>
                  <a:pt x="1961414" y="556669"/>
                </a:lnTo>
                <a:lnTo>
                  <a:pt x="1973455" y="512232"/>
                </a:lnTo>
                <a:lnTo>
                  <a:pt x="1984514" y="467399"/>
                </a:lnTo>
                <a:lnTo>
                  <a:pt x="1994578" y="422183"/>
                </a:lnTo>
                <a:lnTo>
                  <a:pt x="2003634" y="376595"/>
                </a:lnTo>
                <a:lnTo>
                  <a:pt x="2011670" y="330649"/>
                </a:lnTo>
                <a:lnTo>
                  <a:pt x="2018675" y="284355"/>
                </a:lnTo>
                <a:lnTo>
                  <a:pt x="2024636" y="237728"/>
                </a:lnTo>
                <a:lnTo>
                  <a:pt x="2029540" y="190777"/>
                </a:lnTo>
                <a:lnTo>
                  <a:pt x="2033376" y="143517"/>
                </a:lnTo>
                <a:lnTo>
                  <a:pt x="2036131" y="95960"/>
                </a:lnTo>
                <a:lnTo>
                  <a:pt x="2037793" y="48116"/>
                </a:lnTo>
                <a:lnTo>
                  <a:pt x="2038350" y="0"/>
                </a:lnTo>
              </a:path>
            </a:pathLst>
          </a:custGeom>
          <a:ln w="127000">
            <a:solidFill>
              <a:srgbClr val="0E9ED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2000" y="318517"/>
            <a:ext cx="6647815" cy="58900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buNone/>
            </a:pPr>
            <a:r>
              <a:rPr lang="en-US" sz="2400" b="1" dirty="0"/>
              <a:t>Risks: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Incomplete requirement gathering may lead to rework during testing or deployment phases.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Resistance to system adoption by warehouse or logistics teams unfamiliar with digital tools.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System or security failures may lead to inaccurate data or loss of sensitive inventory records.</a:t>
            </a:r>
          </a:p>
          <a:p>
            <a:pPr>
              <a:buNone/>
            </a:pPr>
            <a:r>
              <a:rPr lang="en-US" sz="2400" b="1" dirty="0"/>
              <a:t>Dependencies: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Timely approval of documentation and sign-offs from Riyadh and Viby stakeholders.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Availability of necessary hardware and network resources for implementation.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Scheduling and attendance of training sessions for end-users before system go-live.</a:t>
            </a:r>
          </a:p>
          <a:p>
            <a:pPr marL="682625" indent="-669925">
              <a:lnSpc>
                <a:spcPts val="2455"/>
              </a:lnSpc>
              <a:spcBef>
                <a:spcPts val="130"/>
              </a:spcBef>
              <a:buFont typeface="Arial MT"/>
              <a:buChar char="•"/>
              <a:tabLst>
                <a:tab pos="682625" algn="l"/>
              </a:tabLst>
            </a:pPr>
            <a:endParaRPr sz="21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596501" y="4500498"/>
            <a:ext cx="2038350" cy="2038985"/>
          </a:xfrm>
          <a:custGeom>
            <a:avLst/>
            <a:gdLst/>
            <a:ahLst/>
            <a:cxnLst/>
            <a:rect l="l" t="t" r="r" b="b"/>
            <a:pathLst>
              <a:path w="2038350" h="2038984">
                <a:moveTo>
                  <a:pt x="0" y="2038413"/>
                </a:moveTo>
                <a:lnTo>
                  <a:pt x="48112" y="2037856"/>
                </a:lnTo>
                <a:lnTo>
                  <a:pt x="95952" y="2036194"/>
                </a:lnTo>
                <a:lnTo>
                  <a:pt x="143507" y="2033439"/>
                </a:lnTo>
                <a:lnTo>
                  <a:pt x="190763" y="2029604"/>
                </a:lnTo>
                <a:lnTo>
                  <a:pt x="237710" y="2024700"/>
                </a:lnTo>
                <a:lnTo>
                  <a:pt x="284335" y="2018739"/>
                </a:lnTo>
                <a:lnTo>
                  <a:pt x="330625" y="2011734"/>
                </a:lnTo>
                <a:lnTo>
                  <a:pt x="376569" y="2003698"/>
                </a:lnTo>
                <a:lnTo>
                  <a:pt x="422154" y="1994642"/>
                </a:lnTo>
                <a:lnTo>
                  <a:pt x="467368" y="1984579"/>
                </a:lnTo>
                <a:lnTo>
                  <a:pt x="512198" y="1973520"/>
                </a:lnTo>
                <a:lnTo>
                  <a:pt x="556633" y="1961479"/>
                </a:lnTo>
                <a:lnTo>
                  <a:pt x="600660" y="1948467"/>
                </a:lnTo>
                <a:lnTo>
                  <a:pt x="644267" y="1934496"/>
                </a:lnTo>
                <a:lnTo>
                  <a:pt x="687442" y="1919580"/>
                </a:lnTo>
                <a:lnTo>
                  <a:pt x="730173" y="1903729"/>
                </a:lnTo>
                <a:lnTo>
                  <a:pt x="772446" y="1886957"/>
                </a:lnTo>
                <a:lnTo>
                  <a:pt x="814251" y="1869275"/>
                </a:lnTo>
                <a:lnTo>
                  <a:pt x="855575" y="1850696"/>
                </a:lnTo>
                <a:lnTo>
                  <a:pt x="896405" y="1831232"/>
                </a:lnTo>
                <a:lnTo>
                  <a:pt x="936729" y="1810895"/>
                </a:lnTo>
                <a:lnTo>
                  <a:pt x="976536" y="1789698"/>
                </a:lnTo>
                <a:lnTo>
                  <a:pt x="1015812" y="1767652"/>
                </a:lnTo>
                <a:lnTo>
                  <a:pt x="1054546" y="1744770"/>
                </a:lnTo>
                <a:lnTo>
                  <a:pt x="1092725" y="1721064"/>
                </a:lnTo>
                <a:lnTo>
                  <a:pt x="1130338" y="1696547"/>
                </a:lnTo>
                <a:lnTo>
                  <a:pt x="1167371" y="1671231"/>
                </a:lnTo>
                <a:lnTo>
                  <a:pt x="1203813" y="1645127"/>
                </a:lnTo>
                <a:lnTo>
                  <a:pt x="1239652" y="1618248"/>
                </a:lnTo>
                <a:lnTo>
                  <a:pt x="1274874" y="1590607"/>
                </a:lnTo>
                <a:lnTo>
                  <a:pt x="1309469" y="1562215"/>
                </a:lnTo>
                <a:lnTo>
                  <a:pt x="1343423" y="1533085"/>
                </a:lnTo>
                <a:lnTo>
                  <a:pt x="1376725" y="1503229"/>
                </a:lnTo>
                <a:lnTo>
                  <a:pt x="1409362" y="1472659"/>
                </a:lnTo>
                <a:lnTo>
                  <a:pt x="1441323" y="1441388"/>
                </a:lnTo>
                <a:lnTo>
                  <a:pt x="1472593" y="1409427"/>
                </a:lnTo>
                <a:lnTo>
                  <a:pt x="1503163" y="1376789"/>
                </a:lnTo>
                <a:lnTo>
                  <a:pt x="1533019" y="1343487"/>
                </a:lnTo>
                <a:lnTo>
                  <a:pt x="1562148" y="1309532"/>
                </a:lnTo>
                <a:lnTo>
                  <a:pt x="1590540" y="1274937"/>
                </a:lnTo>
                <a:lnTo>
                  <a:pt x="1618181" y="1239713"/>
                </a:lnTo>
                <a:lnTo>
                  <a:pt x="1645060" y="1203874"/>
                </a:lnTo>
                <a:lnTo>
                  <a:pt x="1671164" y="1167431"/>
                </a:lnTo>
                <a:lnTo>
                  <a:pt x="1696480" y="1130397"/>
                </a:lnTo>
                <a:lnTo>
                  <a:pt x="1720998" y="1092783"/>
                </a:lnTo>
                <a:lnTo>
                  <a:pt x="1744703" y="1054603"/>
                </a:lnTo>
                <a:lnTo>
                  <a:pt x="1767585" y="1015868"/>
                </a:lnTo>
                <a:lnTo>
                  <a:pt x="1789631" y="976590"/>
                </a:lnTo>
                <a:lnTo>
                  <a:pt x="1810828" y="936782"/>
                </a:lnTo>
                <a:lnTo>
                  <a:pt x="1831165" y="896456"/>
                </a:lnTo>
                <a:lnTo>
                  <a:pt x="1850630" y="855625"/>
                </a:lnTo>
                <a:lnTo>
                  <a:pt x="1869209" y="814299"/>
                </a:lnTo>
                <a:lnTo>
                  <a:pt x="1886891" y="772493"/>
                </a:lnTo>
                <a:lnTo>
                  <a:pt x="1903663" y="730217"/>
                </a:lnTo>
                <a:lnTo>
                  <a:pt x="1919514" y="687485"/>
                </a:lnTo>
                <a:lnTo>
                  <a:pt x="1934431" y="644308"/>
                </a:lnTo>
                <a:lnTo>
                  <a:pt x="1948402" y="600699"/>
                </a:lnTo>
                <a:lnTo>
                  <a:pt x="1961414" y="556669"/>
                </a:lnTo>
                <a:lnTo>
                  <a:pt x="1973455" y="512232"/>
                </a:lnTo>
                <a:lnTo>
                  <a:pt x="1984514" y="467399"/>
                </a:lnTo>
                <a:lnTo>
                  <a:pt x="1994578" y="422183"/>
                </a:lnTo>
                <a:lnTo>
                  <a:pt x="2003634" y="376595"/>
                </a:lnTo>
                <a:lnTo>
                  <a:pt x="2011670" y="330649"/>
                </a:lnTo>
                <a:lnTo>
                  <a:pt x="2018675" y="284355"/>
                </a:lnTo>
                <a:lnTo>
                  <a:pt x="2024636" y="237728"/>
                </a:lnTo>
                <a:lnTo>
                  <a:pt x="2029540" y="190777"/>
                </a:lnTo>
                <a:lnTo>
                  <a:pt x="2033376" y="143517"/>
                </a:lnTo>
                <a:lnTo>
                  <a:pt x="2036131" y="95960"/>
                </a:lnTo>
                <a:lnTo>
                  <a:pt x="2037793" y="48116"/>
                </a:lnTo>
                <a:lnTo>
                  <a:pt x="2038350" y="0"/>
                </a:lnTo>
              </a:path>
            </a:pathLst>
          </a:custGeom>
          <a:ln w="127000">
            <a:solidFill>
              <a:srgbClr val="0E9ED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2266" y="4591748"/>
            <a:ext cx="15855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60" dirty="0">
                <a:latin typeface="Tahoma"/>
                <a:cs typeface="Tahoma"/>
              </a:rPr>
              <a:t>Thank</a:t>
            </a:r>
            <a:r>
              <a:rPr sz="2750" spc="-215" dirty="0">
                <a:latin typeface="Tahoma"/>
                <a:cs typeface="Tahoma"/>
              </a:rPr>
              <a:t> </a:t>
            </a:r>
            <a:r>
              <a:rPr sz="2750" spc="-45" dirty="0">
                <a:latin typeface="Tahoma"/>
                <a:cs typeface="Tahoma"/>
              </a:rPr>
              <a:t>You</a:t>
            </a:r>
            <a:endParaRPr sz="2750">
              <a:latin typeface="Tahoma"/>
              <a:cs typeface="Tahoma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AA7ACB-A5DD-C922-A65A-0A6427EC0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528708"/>
              </p:ext>
            </p:extLst>
          </p:nvPr>
        </p:nvGraphicFramePr>
        <p:xfrm>
          <a:off x="381000" y="304800"/>
          <a:ext cx="4716463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17028" imgH="6051725" progId="Paint.Picture.1">
                  <p:embed/>
                </p:oleObj>
              </mc:Choice>
              <mc:Fallback>
                <p:oleObj name="Bitmap Image" r:id="rId2" imgW="4717028" imgH="6051725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304800"/>
                        <a:ext cx="4716463" cy="605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76F6F9-F303-41F3-729F-B37045FF62AE}"/>
              </a:ext>
            </a:extLst>
          </p:cNvPr>
          <p:cNvSpPr txBox="1"/>
          <p:nvPr/>
        </p:nvSpPr>
        <p:spPr>
          <a:xfrm>
            <a:off x="5523737" y="603175"/>
            <a:ext cx="546265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N" dirty="0"/>
              <a:t>To Be completed by: Saifullah Aamir</a:t>
            </a:r>
            <a:endParaRPr lang="en-IN" sz="2800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Project Sponsor: Abdullah </a:t>
            </a:r>
            <a:r>
              <a:rPr lang="en-IN" dirty="0" err="1"/>
              <a:t>Alsouri</a:t>
            </a:r>
            <a:r>
              <a:rPr lang="en-IN" dirty="0"/>
              <a:t>                                                                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Project Manager: Vasanth Arora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7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5" dirty="0"/>
              <a:t>Situation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0D189-5FEF-58D6-26BD-D8EBDF3C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53231"/>
            <a:ext cx="5662151" cy="4351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21591F-1D7B-4E9E-EF8F-1D56235387EA}"/>
              </a:ext>
            </a:extLst>
          </p:cNvPr>
          <p:cNvSpPr txBox="1"/>
          <p:nvPr/>
        </p:nvSpPr>
        <p:spPr>
          <a:xfrm>
            <a:off x="304800" y="255176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Arla Foods’ current inventory tracking in Riyadh is partially manual and lacks centralized visibility.</a:t>
            </a:r>
          </a:p>
          <a:p>
            <a:endParaRPr lang="en-US" dirty="0"/>
          </a:p>
          <a:p>
            <a:r>
              <a:rPr lang="en-US" dirty="0"/>
              <a:t>Stock mismatches and order delays arise due to fragmented recordkeeping and inconsistent updates.</a:t>
            </a:r>
          </a:p>
          <a:p>
            <a:endParaRPr lang="en-US" dirty="0"/>
          </a:p>
          <a:p>
            <a:r>
              <a:rPr lang="en-US" dirty="0"/>
              <a:t>The Viby headquarters cannot access real-time stock data from Riyadh, limiting strategic decision-making.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7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95" dirty="0"/>
              <a:t>Problems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1468AA-9135-C933-35A3-E79BD4DC4B37}"/>
              </a:ext>
            </a:extLst>
          </p:cNvPr>
          <p:cNvSpPr txBox="1"/>
          <p:nvPr/>
        </p:nvSpPr>
        <p:spPr>
          <a:xfrm>
            <a:off x="381001" y="2286000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unified system exists to manage inventory data across procurement, warehousing, and logistics.</a:t>
            </a:r>
          </a:p>
          <a:p>
            <a:endParaRPr lang="en-US" dirty="0"/>
          </a:p>
          <a:p>
            <a:r>
              <a:rPr lang="en-US" dirty="0"/>
              <a:t>Over-reliance on spreadsheets causes frequent errors, outdated information, and data duplication.</a:t>
            </a:r>
          </a:p>
          <a:p>
            <a:endParaRPr lang="en-US" dirty="0"/>
          </a:p>
          <a:p>
            <a:r>
              <a:rPr lang="en-US" dirty="0"/>
              <a:t>Forecasting and stock replenishment decisions are often delayed due to lack of real-time insights.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2094F47-230B-A3A9-D14F-75A6E666A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983870"/>
              </p:ext>
            </p:extLst>
          </p:nvPr>
        </p:nvGraphicFramePr>
        <p:xfrm>
          <a:off x="7010400" y="2209800"/>
          <a:ext cx="3862387" cy="22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862170" imgH="2280532" progId="Paint.Picture.1">
                  <p:embed/>
                </p:oleObj>
              </mc:Choice>
              <mc:Fallback>
                <p:oleObj name="Bitmap Image" r:id="rId2" imgW="3862170" imgH="2280532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0400" y="2209800"/>
                        <a:ext cx="3862387" cy="228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0800" y="914400"/>
            <a:ext cx="3961765" cy="1185545"/>
          </a:xfrm>
          <a:prstGeom prst="rect">
            <a:avLst/>
          </a:prstGeom>
        </p:spPr>
        <p:txBody>
          <a:bodyPr vert="horz" wrap="square" lIns="0" tIns="2907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80" dirty="0"/>
              <a:t>Opportunity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D4F6F-5077-E072-1C76-63FAF89E5B3E}"/>
              </a:ext>
            </a:extLst>
          </p:cNvPr>
          <p:cNvSpPr txBox="1"/>
          <p:nvPr/>
        </p:nvSpPr>
        <p:spPr>
          <a:xfrm>
            <a:off x="6400800" y="2743200"/>
            <a:ext cx="5638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Implementing a robust inventory system will digitize workflows and eliminate manual bottlenecks.</a:t>
            </a:r>
          </a:p>
          <a:p>
            <a:endParaRPr lang="en-US" dirty="0"/>
          </a:p>
          <a:p>
            <a:r>
              <a:rPr lang="en-US" dirty="0"/>
              <a:t>Real-time updates will optimize stock levels, reduce losses, and support better purchasing decisions.</a:t>
            </a:r>
          </a:p>
          <a:p>
            <a:endParaRPr lang="en-US" dirty="0"/>
          </a:p>
          <a:p>
            <a:r>
              <a:rPr lang="en-US" dirty="0"/>
              <a:t>Integration with corporate systems will provide transparency across all Arla Foods branches.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1061AF6-27C9-2BA8-E6E1-E4DE344A1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98057"/>
              </p:ext>
            </p:extLst>
          </p:nvPr>
        </p:nvGraphicFramePr>
        <p:xfrm>
          <a:off x="0" y="0"/>
          <a:ext cx="605561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888964" imgH="4013839" progId="Paint.Picture.1">
                  <p:embed/>
                </p:oleObj>
              </mc:Choice>
              <mc:Fallback>
                <p:oleObj name="Bitmap Image" r:id="rId2" imgW="3888964" imgH="4013839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055610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4200" y="609600"/>
            <a:ext cx="3961765" cy="11855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4360"/>
              </a:lnSpc>
              <a:spcBef>
                <a:spcPts val="590"/>
              </a:spcBef>
            </a:pPr>
            <a:r>
              <a:rPr spc="-114" dirty="0"/>
              <a:t>Purpose</a:t>
            </a:r>
            <a:r>
              <a:rPr spc="-335" dirty="0"/>
              <a:t> </a:t>
            </a:r>
            <a:r>
              <a:rPr spc="-170" dirty="0"/>
              <a:t>Statement </a:t>
            </a:r>
            <a:r>
              <a:rPr spc="-10" dirty="0"/>
              <a:t>(Goals)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702C4-8EEA-BC48-7740-7A5147F4A31F}"/>
              </a:ext>
            </a:extLst>
          </p:cNvPr>
          <p:cNvSpPr txBox="1"/>
          <p:nvPr/>
        </p:nvSpPr>
        <p:spPr>
          <a:xfrm>
            <a:off x="6332539" y="2590800"/>
            <a:ext cx="4953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Build a centralized, secure inventory system to manage stock levels, movement, and reporting.</a:t>
            </a:r>
          </a:p>
          <a:p>
            <a:endParaRPr lang="en-US" dirty="0"/>
          </a:p>
          <a:p>
            <a:r>
              <a:rPr lang="en-US" dirty="0"/>
              <a:t>Enhance operational efficiency and improve cross-department collaboration and communication.</a:t>
            </a:r>
          </a:p>
          <a:p>
            <a:endParaRPr lang="en-US" dirty="0"/>
          </a:p>
          <a:p>
            <a:r>
              <a:rPr lang="en-US" dirty="0"/>
              <a:t>Standardize inventory management processes to align with Arla Foods’ global compliance and quality standards.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C8AC0E-7949-6F29-0D39-BA358787A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819872"/>
              </p:ext>
            </p:extLst>
          </p:nvPr>
        </p:nvGraphicFramePr>
        <p:xfrm>
          <a:off x="541338" y="403225"/>
          <a:ext cx="4716463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17028" imgH="6051725" progId="Paint.Picture.1">
                  <p:embed/>
                </p:oleObj>
              </mc:Choice>
              <mc:Fallback>
                <p:oleObj name="Bitmap Image" r:id="rId2" imgW="4717028" imgH="6051725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338" y="403225"/>
                        <a:ext cx="4716463" cy="605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00DADA-5C9E-2E2F-2FF9-BA4CE9D307D0}"/>
              </a:ext>
            </a:extLst>
          </p:cNvPr>
          <p:cNvSpPr/>
          <p:nvPr/>
        </p:nvSpPr>
        <p:spPr>
          <a:xfrm>
            <a:off x="520447" y="1365572"/>
            <a:ext cx="3886200" cy="426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250950" y="2709481"/>
            <a:ext cx="2169795" cy="1302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290" dirty="0">
                <a:solidFill>
                  <a:srgbClr val="FFFFFF"/>
                </a:solidFill>
                <a:latin typeface="Trebuchet MS"/>
                <a:cs typeface="Trebuchet MS"/>
              </a:rPr>
              <a:t>Project </a:t>
            </a:r>
            <a:r>
              <a:rPr sz="4400" spc="-275" dirty="0">
                <a:solidFill>
                  <a:srgbClr val="FFFFFF"/>
                </a:solidFill>
                <a:latin typeface="Trebuchet MS"/>
                <a:cs typeface="Trebuchet MS"/>
              </a:rPr>
              <a:t>Objective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0E9ED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4781550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462" y="0"/>
                </a:moveTo>
                <a:lnTo>
                  <a:pt x="222667" y="4373"/>
                </a:lnTo>
                <a:lnTo>
                  <a:pt x="176740" y="16982"/>
                </a:lnTo>
                <a:lnTo>
                  <a:pt x="134450" y="37060"/>
                </a:lnTo>
                <a:lnTo>
                  <a:pt x="96563" y="63839"/>
                </a:lnTo>
                <a:lnTo>
                  <a:pt x="63844" y="96552"/>
                </a:lnTo>
                <a:lnTo>
                  <a:pt x="37062" y="134431"/>
                </a:lnTo>
                <a:lnTo>
                  <a:pt x="16983" y="176711"/>
                </a:lnTo>
                <a:lnTo>
                  <a:pt x="4373" y="222622"/>
                </a:lnTo>
                <a:lnTo>
                  <a:pt x="0" y="271399"/>
                </a:lnTo>
                <a:lnTo>
                  <a:pt x="4373" y="320213"/>
                </a:lnTo>
                <a:lnTo>
                  <a:pt x="16983" y="366154"/>
                </a:lnTo>
                <a:lnTo>
                  <a:pt x="37062" y="408455"/>
                </a:lnTo>
                <a:lnTo>
                  <a:pt x="63844" y="446350"/>
                </a:lnTo>
                <a:lnTo>
                  <a:pt x="96563" y="479074"/>
                </a:lnTo>
                <a:lnTo>
                  <a:pt x="134450" y="505859"/>
                </a:lnTo>
                <a:lnTo>
                  <a:pt x="176740" y="525940"/>
                </a:lnTo>
                <a:lnTo>
                  <a:pt x="222667" y="538551"/>
                </a:lnTo>
                <a:lnTo>
                  <a:pt x="271462" y="542925"/>
                </a:lnTo>
                <a:lnTo>
                  <a:pt x="320257" y="538551"/>
                </a:lnTo>
                <a:lnTo>
                  <a:pt x="366184" y="525940"/>
                </a:lnTo>
                <a:lnTo>
                  <a:pt x="408474" y="505859"/>
                </a:lnTo>
                <a:lnTo>
                  <a:pt x="446361" y="479074"/>
                </a:lnTo>
                <a:lnTo>
                  <a:pt x="479080" y="446350"/>
                </a:lnTo>
                <a:lnTo>
                  <a:pt x="505862" y="408455"/>
                </a:lnTo>
                <a:lnTo>
                  <a:pt x="525941" y="366154"/>
                </a:lnTo>
                <a:lnTo>
                  <a:pt x="538551" y="320213"/>
                </a:lnTo>
                <a:lnTo>
                  <a:pt x="542925" y="271399"/>
                </a:lnTo>
                <a:lnTo>
                  <a:pt x="538551" y="222622"/>
                </a:lnTo>
                <a:lnTo>
                  <a:pt x="525941" y="176711"/>
                </a:lnTo>
                <a:lnTo>
                  <a:pt x="505862" y="134431"/>
                </a:lnTo>
                <a:lnTo>
                  <a:pt x="479080" y="96552"/>
                </a:lnTo>
                <a:lnTo>
                  <a:pt x="446361" y="63839"/>
                </a:lnTo>
                <a:lnTo>
                  <a:pt x="408474" y="37060"/>
                </a:lnTo>
                <a:lnTo>
                  <a:pt x="366184" y="16982"/>
                </a:lnTo>
                <a:lnTo>
                  <a:pt x="320257" y="4373"/>
                </a:lnTo>
                <a:lnTo>
                  <a:pt x="271462" y="0"/>
                </a:lnTo>
                <a:close/>
              </a:path>
            </a:pathLst>
          </a:custGeom>
          <a:solidFill>
            <a:srgbClr val="9F2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3BB18-4CB6-3904-8AAF-5821889CC7E6}"/>
              </a:ext>
            </a:extLst>
          </p:cNvPr>
          <p:cNvSpPr txBox="1"/>
          <p:nvPr/>
        </p:nvSpPr>
        <p:spPr>
          <a:xfrm>
            <a:off x="5534025" y="1791012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Automate daily inventory tracking and reporting to reduce manual effort and human errors.</a:t>
            </a:r>
          </a:p>
          <a:p>
            <a:endParaRPr lang="en-US" dirty="0"/>
          </a:p>
          <a:p>
            <a:r>
              <a:rPr lang="en-US" dirty="0"/>
              <a:t>Integrate the system with supplier, procurement, and warehouse data to improve coordination.</a:t>
            </a:r>
          </a:p>
          <a:p>
            <a:endParaRPr lang="en-US" dirty="0"/>
          </a:p>
          <a:p>
            <a:r>
              <a:rPr lang="en-US" dirty="0"/>
              <a:t>Provide customizable dashboards for tracking stock aging, expiry, reorders, and movement.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Ensure security with user-based access control and audit logs for traceability and compliance.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DBFD9D-8E35-78C4-369E-530494A80C97}"/>
              </a:ext>
            </a:extLst>
          </p:cNvPr>
          <p:cNvSpPr/>
          <p:nvPr/>
        </p:nvSpPr>
        <p:spPr>
          <a:xfrm>
            <a:off x="76200" y="1262622"/>
            <a:ext cx="3886200" cy="426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766127" y="2665094"/>
            <a:ext cx="1964055" cy="1301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35" dirty="0">
                <a:solidFill>
                  <a:srgbClr val="FFFFFF"/>
                </a:solidFill>
                <a:latin typeface="Trebuchet MS"/>
                <a:cs typeface="Trebuchet MS"/>
              </a:rPr>
              <a:t>Success </a:t>
            </a:r>
            <a:r>
              <a:rPr sz="4400" spc="-265" dirty="0">
                <a:solidFill>
                  <a:srgbClr val="FFFFFF"/>
                </a:solidFill>
                <a:latin typeface="Trebuchet MS"/>
                <a:cs typeface="Trebuchet MS"/>
              </a:rPr>
              <a:t>Criteria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6501" y="4500498"/>
            <a:ext cx="2038350" cy="2038985"/>
          </a:xfrm>
          <a:custGeom>
            <a:avLst/>
            <a:gdLst/>
            <a:ahLst/>
            <a:cxnLst/>
            <a:rect l="l" t="t" r="r" b="b"/>
            <a:pathLst>
              <a:path w="2038350" h="2038984">
                <a:moveTo>
                  <a:pt x="0" y="2038413"/>
                </a:moveTo>
                <a:lnTo>
                  <a:pt x="48112" y="2037856"/>
                </a:lnTo>
                <a:lnTo>
                  <a:pt x="95952" y="2036194"/>
                </a:lnTo>
                <a:lnTo>
                  <a:pt x="143507" y="2033439"/>
                </a:lnTo>
                <a:lnTo>
                  <a:pt x="190763" y="2029604"/>
                </a:lnTo>
                <a:lnTo>
                  <a:pt x="237710" y="2024700"/>
                </a:lnTo>
                <a:lnTo>
                  <a:pt x="284335" y="2018739"/>
                </a:lnTo>
                <a:lnTo>
                  <a:pt x="330625" y="2011734"/>
                </a:lnTo>
                <a:lnTo>
                  <a:pt x="376569" y="2003698"/>
                </a:lnTo>
                <a:lnTo>
                  <a:pt x="422154" y="1994642"/>
                </a:lnTo>
                <a:lnTo>
                  <a:pt x="467368" y="1984579"/>
                </a:lnTo>
                <a:lnTo>
                  <a:pt x="512198" y="1973520"/>
                </a:lnTo>
                <a:lnTo>
                  <a:pt x="556633" y="1961479"/>
                </a:lnTo>
                <a:lnTo>
                  <a:pt x="600660" y="1948467"/>
                </a:lnTo>
                <a:lnTo>
                  <a:pt x="644267" y="1934496"/>
                </a:lnTo>
                <a:lnTo>
                  <a:pt x="687442" y="1919580"/>
                </a:lnTo>
                <a:lnTo>
                  <a:pt x="730173" y="1903729"/>
                </a:lnTo>
                <a:lnTo>
                  <a:pt x="772446" y="1886957"/>
                </a:lnTo>
                <a:lnTo>
                  <a:pt x="814251" y="1869275"/>
                </a:lnTo>
                <a:lnTo>
                  <a:pt x="855575" y="1850696"/>
                </a:lnTo>
                <a:lnTo>
                  <a:pt x="896405" y="1831232"/>
                </a:lnTo>
                <a:lnTo>
                  <a:pt x="936729" y="1810895"/>
                </a:lnTo>
                <a:lnTo>
                  <a:pt x="976536" y="1789698"/>
                </a:lnTo>
                <a:lnTo>
                  <a:pt x="1015812" y="1767652"/>
                </a:lnTo>
                <a:lnTo>
                  <a:pt x="1054546" y="1744770"/>
                </a:lnTo>
                <a:lnTo>
                  <a:pt x="1092725" y="1721064"/>
                </a:lnTo>
                <a:lnTo>
                  <a:pt x="1130338" y="1696547"/>
                </a:lnTo>
                <a:lnTo>
                  <a:pt x="1167371" y="1671231"/>
                </a:lnTo>
                <a:lnTo>
                  <a:pt x="1203813" y="1645127"/>
                </a:lnTo>
                <a:lnTo>
                  <a:pt x="1239652" y="1618248"/>
                </a:lnTo>
                <a:lnTo>
                  <a:pt x="1274874" y="1590607"/>
                </a:lnTo>
                <a:lnTo>
                  <a:pt x="1309469" y="1562215"/>
                </a:lnTo>
                <a:lnTo>
                  <a:pt x="1343423" y="1533085"/>
                </a:lnTo>
                <a:lnTo>
                  <a:pt x="1376725" y="1503229"/>
                </a:lnTo>
                <a:lnTo>
                  <a:pt x="1409362" y="1472659"/>
                </a:lnTo>
                <a:lnTo>
                  <a:pt x="1441323" y="1441388"/>
                </a:lnTo>
                <a:lnTo>
                  <a:pt x="1472593" y="1409427"/>
                </a:lnTo>
                <a:lnTo>
                  <a:pt x="1503163" y="1376789"/>
                </a:lnTo>
                <a:lnTo>
                  <a:pt x="1533019" y="1343487"/>
                </a:lnTo>
                <a:lnTo>
                  <a:pt x="1562148" y="1309532"/>
                </a:lnTo>
                <a:lnTo>
                  <a:pt x="1590540" y="1274937"/>
                </a:lnTo>
                <a:lnTo>
                  <a:pt x="1618181" y="1239713"/>
                </a:lnTo>
                <a:lnTo>
                  <a:pt x="1645060" y="1203874"/>
                </a:lnTo>
                <a:lnTo>
                  <a:pt x="1671164" y="1167431"/>
                </a:lnTo>
                <a:lnTo>
                  <a:pt x="1696480" y="1130397"/>
                </a:lnTo>
                <a:lnTo>
                  <a:pt x="1720998" y="1092783"/>
                </a:lnTo>
                <a:lnTo>
                  <a:pt x="1744703" y="1054603"/>
                </a:lnTo>
                <a:lnTo>
                  <a:pt x="1767585" y="1015868"/>
                </a:lnTo>
                <a:lnTo>
                  <a:pt x="1789631" y="976590"/>
                </a:lnTo>
                <a:lnTo>
                  <a:pt x="1810828" y="936782"/>
                </a:lnTo>
                <a:lnTo>
                  <a:pt x="1831165" y="896456"/>
                </a:lnTo>
                <a:lnTo>
                  <a:pt x="1850630" y="855625"/>
                </a:lnTo>
                <a:lnTo>
                  <a:pt x="1869209" y="814299"/>
                </a:lnTo>
                <a:lnTo>
                  <a:pt x="1886891" y="772493"/>
                </a:lnTo>
                <a:lnTo>
                  <a:pt x="1903663" y="730217"/>
                </a:lnTo>
                <a:lnTo>
                  <a:pt x="1919514" y="687485"/>
                </a:lnTo>
                <a:lnTo>
                  <a:pt x="1934431" y="644308"/>
                </a:lnTo>
                <a:lnTo>
                  <a:pt x="1948402" y="600699"/>
                </a:lnTo>
                <a:lnTo>
                  <a:pt x="1961414" y="556669"/>
                </a:lnTo>
                <a:lnTo>
                  <a:pt x="1973455" y="512232"/>
                </a:lnTo>
                <a:lnTo>
                  <a:pt x="1984514" y="467399"/>
                </a:lnTo>
                <a:lnTo>
                  <a:pt x="1994578" y="422183"/>
                </a:lnTo>
                <a:lnTo>
                  <a:pt x="2003634" y="376595"/>
                </a:lnTo>
                <a:lnTo>
                  <a:pt x="2011670" y="330649"/>
                </a:lnTo>
                <a:lnTo>
                  <a:pt x="2018675" y="284355"/>
                </a:lnTo>
                <a:lnTo>
                  <a:pt x="2024636" y="237728"/>
                </a:lnTo>
                <a:lnTo>
                  <a:pt x="2029540" y="190777"/>
                </a:lnTo>
                <a:lnTo>
                  <a:pt x="2033376" y="143517"/>
                </a:lnTo>
                <a:lnTo>
                  <a:pt x="2036131" y="95960"/>
                </a:lnTo>
                <a:lnTo>
                  <a:pt x="2037793" y="48116"/>
                </a:lnTo>
                <a:lnTo>
                  <a:pt x="2038350" y="0"/>
                </a:lnTo>
              </a:path>
            </a:pathLst>
          </a:custGeom>
          <a:ln w="127000">
            <a:solidFill>
              <a:srgbClr val="0E9ED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BD4F8-4227-EF62-9118-27E5344C144B}"/>
              </a:ext>
            </a:extLst>
          </p:cNvPr>
          <p:cNvSpPr txBox="1"/>
          <p:nvPr/>
        </p:nvSpPr>
        <p:spPr>
          <a:xfrm>
            <a:off x="4876800" y="185933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90% reduction in stock discrepancies within three months of </a:t>
            </a:r>
            <a:r>
              <a:rPr lang="en-US" dirty="0" err="1"/>
              <a:t>implementation.Full</a:t>
            </a:r>
            <a:r>
              <a:rPr lang="en-US" dirty="0"/>
              <a:t> real-time inventory visibility across the Riyadh branch, accessible to Viby HQ.</a:t>
            </a:r>
          </a:p>
          <a:p>
            <a:endParaRPr lang="en-US" dirty="0"/>
          </a:p>
          <a:p>
            <a:r>
              <a:rPr lang="en-US" dirty="0"/>
              <a:t>User onboarding and training completion with 95% adoption rate within the first rollout.</a:t>
            </a:r>
          </a:p>
          <a:p>
            <a:endParaRPr lang="en-US" dirty="0"/>
          </a:p>
          <a:p>
            <a:r>
              <a:rPr lang="en-US" dirty="0"/>
              <a:t>Procurement lead times and replenishment delays reduced by 30% through system automation.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E90434-E633-38DA-0960-265EBF54C6F1}"/>
              </a:ext>
            </a:extLst>
          </p:cNvPr>
          <p:cNvSpPr/>
          <p:nvPr/>
        </p:nvSpPr>
        <p:spPr>
          <a:xfrm>
            <a:off x="623291" y="1204925"/>
            <a:ext cx="3886200" cy="426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469136" y="2848610"/>
            <a:ext cx="17570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40" dirty="0">
                <a:solidFill>
                  <a:srgbClr val="FFFFFF"/>
                </a:solidFill>
                <a:latin typeface="Trebuchet MS"/>
                <a:cs typeface="Trebuchet MS"/>
              </a:rPr>
              <a:t>Method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0"/>
            <a:ext cx="1152525" cy="590550"/>
          </a:xfrm>
          <a:custGeom>
            <a:avLst/>
            <a:gdLst/>
            <a:ahLst/>
            <a:cxnLst/>
            <a:rect l="l" t="t" r="r" b="b"/>
            <a:pathLst>
              <a:path w="1152525" h="590550">
                <a:moveTo>
                  <a:pt x="1151127" y="0"/>
                </a:moveTo>
                <a:lnTo>
                  <a:pt x="1346" y="0"/>
                </a:lnTo>
                <a:lnTo>
                  <a:pt x="0" y="13461"/>
                </a:lnTo>
                <a:lnTo>
                  <a:pt x="1910" y="60782"/>
                </a:lnTo>
                <a:lnTo>
                  <a:pt x="7542" y="107050"/>
                </a:lnTo>
                <a:lnTo>
                  <a:pt x="16747" y="152118"/>
                </a:lnTo>
                <a:lnTo>
                  <a:pt x="29378" y="195838"/>
                </a:lnTo>
                <a:lnTo>
                  <a:pt x="45285" y="238059"/>
                </a:lnTo>
                <a:lnTo>
                  <a:pt x="64321" y="278634"/>
                </a:lnTo>
                <a:lnTo>
                  <a:pt x="86337" y="317414"/>
                </a:lnTo>
                <a:lnTo>
                  <a:pt x="111184" y="354250"/>
                </a:lnTo>
                <a:lnTo>
                  <a:pt x="138716" y="388994"/>
                </a:lnTo>
                <a:lnTo>
                  <a:pt x="168783" y="421497"/>
                </a:lnTo>
                <a:lnTo>
                  <a:pt x="201236" y="451609"/>
                </a:lnTo>
                <a:lnTo>
                  <a:pt x="235928" y="479184"/>
                </a:lnTo>
                <a:lnTo>
                  <a:pt x="272711" y="504071"/>
                </a:lnTo>
                <a:lnTo>
                  <a:pt x="311436" y="526122"/>
                </a:lnTo>
                <a:lnTo>
                  <a:pt x="351954" y="545189"/>
                </a:lnTo>
                <a:lnTo>
                  <a:pt x="394118" y="561122"/>
                </a:lnTo>
                <a:lnTo>
                  <a:pt x="437779" y="573774"/>
                </a:lnTo>
                <a:lnTo>
                  <a:pt x="482789" y="582994"/>
                </a:lnTo>
                <a:lnTo>
                  <a:pt x="528999" y="588636"/>
                </a:lnTo>
                <a:lnTo>
                  <a:pt x="576262" y="590550"/>
                </a:lnTo>
                <a:lnTo>
                  <a:pt x="623516" y="588636"/>
                </a:lnTo>
                <a:lnTo>
                  <a:pt x="669720" y="582994"/>
                </a:lnTo>
                <a:lnTo>
                  <a:pt x="714724" y="573774"/>
                </a:lnTo>
                <a:lnTo>
                  <a:pt x="758382" y="561122"/>
                </a:lnTo>
                <a:lnTo>
                  <a:pt x="800543" y="545189"/>
                </a:lnTo>
                <a:lnTo>
                  <a:pt x="841060" y="526122"/>
                </a:lnTo>
                <a:lnTo>
                  <a:pt x="879785" y="504071"/>
                </a:lnTo>
                <a:lnTo>
                  <a:pt x="916568" y="479184"/>
                </a:lnTo>
                <a:lnTo>
                  <a:pt x="951262" y="451609"/>
                </a:lnTo>
                <a:lnTo>
                  <a:pt x="983718" y="421497"/>
                </a:lnTo>
                <a:lnTo>
                  <a:pt x="1013787" y="388994"/>
                </a:lnTo>
                <a:lnTo>
                  <a:pt x="1041321" y="354250"/>
                </a:lnTo>
                <a:lnTo>
                  <a:pt x="1066172" y="317414"/>
                </a:lnTo>
                <a:lnTo>
                  <a:pt x="1088191" y="278634"/>
                </a:lnTo>
                <a:lnTo>
                  <a:pt x="1107230" y="238059"/>
                </a:lnTo>
                <a:lnTo>
                  <a:pt x="1123140" y="195838"/>
                </a:lnTo>
                <a:lnTo>
                  <a:pt x="1135773" y="152118"/>
                </a:lnTo>
                <a:lnTo>
                  <a:pt x="1144981" y="107050"/>
                </a:lnTo>
                <a:lnTo>
                  <a:pt x="1150614" y="60782"/>
                </a:lnTo>
                <a:lnTo>
                  <a:pt x="1152525" y="13461"/>
                </a:lnTo>
                <a:lnTo>
                  <a:pt x="1151127" y="0"/>
                </a:lnTo>
                <a:close/>
              </a:path>
            </a:pathLst>
          </a:custGeom>
          <a:solidFill>
            <a:srgbClr val="9F2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0"/>
            <a:ext cx="1733550" cy="962025"/>
          </a:xfrm>
          <a:custGeom>
            <a:avLst/>
            <a:gdLst/>
            <a:ahLst/>
            <a:cxnLst/>
            <a:rect l="l" t="t" r="r" b="b"/>
            <a:pathLst>
              <a:path w="1733550" h="962025">
                <a:moveTo>
                  <a:pt x="1733550" y="0"/>
                </a:moveTo>
                <a:lnTo>
                  <a:pt x="1609978" y="0"/>
                </a:lnTo>
                <a:lnTo>
                  <a:pt x="1609978" y="792352"/>
                </a:lnTo>
                <a:lnTo>
                  <a:pt x="246761" y="0"/>
                </a:lnTo>
                <a:lnTo>
                  <a:pt x="0" y="0"/>
                </a:lnTo>
                <a:lnTo>
                  <a:pt x="1640839" y="953770"/>
                </a:lnTo>
                <a:lnTo>
                  <a:pt x="1648110" y="957363"/>
                </a:lnTo>
                <a:lnTo>
                  <a:pt x="1655762" y="959945"/>
                </a:lnTo>
                <a:lnTo>
                  <a:pt x="1663700" y="961503"/>
                </a:lnTo>
                <a:lnTo>
                  <a:pt x="1671827" y="962025"/>
                </a:lnTo>
                <a:lnTo>
                  <a:pt x="1695830" y="957143"/>
                </a:lnTo>
                <a:lnTo>
                  <a:pt x="1715452" y="943832"/>
                </a:lnTo>
                <a:lnTo>
                  <a:pt x="1728692" y="924091"/>
                </a:lnTo>
                <a:lnTo>
                  <a:pt x="1733550" y="899922"/>
                </a:lnTo>
                <a:lnTo>
                  <a:pt x="1733550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3700"/>
            <a:ext cx="161925" cy="552450"/>
          </a:xfrm>
          <a:custGeom>
            <a:avLst/>
            <a:gdLst/>
            <a:ahLst/>
            <a:cxnLst/>
            <a:rect l="l" t="t" r="r" b="b"/>
            <a:pathLst>
              <a:path w="161925" h="552450">
                <a:moveTo>
                  <a:pt x="0" y="0"/>
                </a:moveTo>
                <a:lnTo>
                  <a:pt x="0" y="552450"/>
                </a:lnTo>
                <a:lnTo>
                  <a:pt x="18136" y="542798"/>
                </a:lnTo>
                <a:lnTo>
                  <a:pt x="58909" y="510695"/>
                </a:lnTo>
                <a:lnTo>
                  <a:pt x="93971" y="472670"/>
                </a:lnTo>
                <a:lnTo>
                  <a:pt x="122562" y="429466"/>
                </a:lnTo>
                <a:lnTo>
                  <a:pt x="143924" y="381827"/>
                </a:lnTo>
                <a:lnTo>
                  <a:pt x="157298" y="330499"/>
                </a:lnTo>
                <a:lnTo>
                  <a:pt x="161925" y="276225"/>
                </a:lnTo>
                <a:lnTo>
                  <a:pt x="157298" y="221950"/>
                </a:lnTo>
                <a:lnTo>
                  <a:pt x="143924" y="170622"/>
                </a:lnTo>
                <a:lnTo>
                  <a:pt x="122562" y="122983"/>
                </a:lnTo>
                <a:lnTo>
                  <a:pt x="93971" y="79779"/>
                </a:lnTo>
                <a:lnTo>
                  <a:pt x="58909" y="41754"/>
                </a:lnTo>
                <a:lnTo>
                  <a:pt x="18136" y="9651"/>
                </a:lnTo>
                <a:lnTo>
                  <a:pt x="0" y="0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0775" y="1723961"/>
            <a:ext cx="842962" cy="7477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79439" y="788035"/>
            <a:ext cx="4989830" cy="563359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b="1" dirty="0">
                <a:latin typeface="Tahoma"/>
                <a:cs typeface="Tahoma"/>
              </a:rPr>
              <a:t>Waterfall Methodology</a:t>
            </a:r>
            <a:r>
              <a:rPr lang="en-US" dirty="0">
                <a:latin typeface="Tahoma"/>
                <a:cs typeface="Tahoma"/>
              </a:rPr>
              <a:t> used, ensuring structured, sequential phases with full documentation.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>
                <a:latin typeface="Tahoma"/>
                <a:cs typeface="Tahoma"/>
              </a:rPr>
              <a:t>Requirements Phase: Collected detailed business needs through stakeholder workshops and interviews.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b="1" dirty="0">
                <a:latin typeface="Tahoma"/>
                <a:cs typeface="Tahoma"/>
              </a:rPr>
              <a:t>Design Phase:</a:t>
            </a:r>
            <a:r>
              <a:rPr lang="en-US" dirty="0">
                <a:latin typeface="Tahoma"/>
                <a:cs typeface="Tahoma"/>
              </a:rPr>
              <a:t> Develop process workflows, system architecture, and use case diagrams.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>
                <a:latin typeface="Tahoma"/>
                <a:cs typeface="Tahoma"/>
              </a:rPr>
              <a:t>Implementation Phase: Code system modules based on approved designs using selected tech stack.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b="1" dirty="0">
                <a:latin typeface="Tahoma"/>
                <a:cs typeface="Tahoma"/>
              </a:rPr>
              <a:t>Testing Phase:</a:t>
            </a:r>
            <a:r>
              <a:rPr lang="en-US" dirty="0">
                <a:latin typeface="Tahoma"/>
                <a:cs typeface="Tahoma"/>
              </a:rPr>
              <a:t> Conduct system testing, integration testing, and formal User Acceptance Testing (UAT).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b="1" dirty="0">
                <a:latin typeface="Tahoma"/>
                <a:cs typeface="Tahoma"/>
              </a:rPr>
              <a:t>Deployment Phase:</a:t>
            </a:r>
            <a:r>
              <a:rPr lang="en-US" dirty="0">
                <a:latin typeface="Tahoma"/>
                <a:cs typeface="Tahoma"/>
              </a:rPr>
              <a:t> Deploy to production after approvals and provide post-implementation support.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>
                <a:latin typeface="Tahoma"/>
                <a:cs typeface="Tahoma"/>
              </a:rPr>
              <a:t>Techniques such as </a:t>
            </a:r>
            <a:r>
              <a:rPr lang="en-US" b="1" dirty="0">
                <a:latin typeface="Tahoma"/>
                <a:cs typeface="Tahoma"/>
              </a:rPr>
              <a:t>5W1H</a:t>
            </a:r>
            <a:r>
              <a:rPr lang="en-US" dirty="0">
                <a:latin typeface="Tahoma"/>
                <a:cs typeface="Tahoma"/>
              </a:rPr>
              <a:t> for requirement elicitation and RTM for requirement traceability will be followed.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5838825"/>
            <a:ext cx="1552575" cy="1019175"/>
          </a:xfrm>
          <a:custGeom>
            <a:avLst/>
            <a:gdLst/>
            <a:ahLst/>
            <a:cxnLst/>
            <a:rect l="l" t="t" r="r" b="b"/>
            <a:pathLst>
              <a:path w="1552575" h="1019175">
                <a:moveTo>
                  <a:pt x="1490472" y="0"/>
                </a:moveTo>
                <a:lnTo>
                  <a:pt x="0" y="0"/>
                </a:lnTo>
                <a:lnTo>
                  <a:pt x="0" y="123443"/>
                </a:lnTo>
                <a:lnTo>
                  <a:pt x="1428369" y="123443"/>
                </a:lnTo>
                <a:lnTo>
                  <a:pt x="1428369" y="1019175"/>
                </a:lnTo>
                <a:lnTo>
                  <a:pt x="1552575" y="1019175"/>
                </a:lnTo>
                <a:lnTo>
                  <a:pt x="1552575" y="61721"/>
                </a:lnTo>
                <a:lnTo>
                  <a:pt x="1547693" y="37697"/>
                </a:lnTo>
                <a:lnTo>
                  <a:pt x="1534382" y="18078"/>
                </a:lnTo>
                <a:lnTo>
                  <a:pt x="1514641" y="4850"/>
                </a:lnTo>
                <a:lnTo>
                  <a:pt x="1490472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400425" y="5715025"/>
            <a:ext cx="2295525" cy="1143000"/>
            <a:chOff x="3400425" y="5715025"/>
            <a:chExt cx="2295525" cy="1143000"/>
          </a:xfrm>
          <a:solidFill>
            <a:schemeClr val="accent1"/>
          </a:solidFill>
        </p:grpSpPr>
        <p:sp>
          <p:nvSpPr>
            <p:cNvPr id="11" name="object 11"/>
            <p:cNvSpPr/>
            <p:nvPr/>
          </p:nvSpPr>
          <p:spPr>
            <a:xfrm>
              <a:off x="3400425" y="5715025"/>
              <a:ext cx="1771014" cy="1143000"/>
            </a:xfrm>
            <a:custGeom>
              <a:avLst/>
              <a:gdLst/>
              <a:ahLst/>
              <a:cxnLst/>
              <a:rect l="l" t="t" r="r" b="b"/>
              <a:pathLst>
                <a:path w="1771014" h="1143000">
                  <a:moveTo>
                    <a:pt x="209930" y="764959"/>
                  </a:moveTo>
                  <a:lnTo>
                    <a:pt x="160442" y="780639"/>
                  </a:lnTo>
                  <a:lnTo>
                    <a:pt x="124325" y="838220"/>
                  </a:lnTo>
                  <a:lnTo>
                    <a:pt x="101441" y="882343"/>
                  </a:lnTo>
                  <a:lnTo>
                    <a:pt x="79938" y="927140"/>
                  </a:lnTo>
                  <a:lnTo>
                    <a:pt x="59816" y="972578"/>
                  </a:lnTo>
                  <a:lnTo>
                    <a:pt x="0" y="1142974"/>
                  </a:lnTo>
                  <a:lnTo>
                    <a:pt x="134365" y="1142974"/>
                  </a:lnTo>
                  <a:lnTo>
                    <a:pt x="176784" y="1022283"/>
                  </a:lnTo>
                  <a:lnTo>
                    <a:pt x="195258" y="980490"/>
                  </a:lnTo>
                  <a:lnTo>
                    <a:pt x="215042" y="939288"/>
                  </a:lnTo>
                  <a:lnTo>
                    <a:pt x="236112" y="898710"/>
                  </a:lnTo>
                  <a:lnTo>
                    <a:pt x="258445" y="858786"/>
                  </a:lnTo>
                  <a:lnTo>
                    <a:pt x="265890" y="834627"/>
                  </a:lnTo>
                  <a:lnTo>
                    <a:pt x="252444" y="788629"/>
                  </a:lnTo>
                  <a:lnTo>
                    <a:pt x="217804" y="765860"/>
                  </a:lnTo>
                  <a:lnTo>
                    <a:pt x="209930" y="764959"/>
                  </a:lnTo>
                  <a:close/>
                </a:path>
                <a:path w="1771014" h="1143000">
                  <a:moveTo>
                    <a:pt x="838200" y="161696"/>
                  </a:moveTo>
                  <a:lnTo>
                    <a:pt x="769797" y="191351"/>
                  </a:lnTo>
                  <a:lnTo>
                    <a:pt x="726537" y="215667"/>
                  </a:lnTo>
                  <a:lnTo>
                    <a:pt x="684065" y="241303"/>
                  </a:lnTo>
                  <a:lnTo>
                    <a:pt x="642413" y="268239"/>
                  </a:lnTo>
                  <a:lnTo>
                    <a:pt x="601613" y="296456"/>
                  </a:lnTo>
                  <a:lnTo>
                    <a:pt x="561695" y="325932"/>
                  </a:lnTo>
                  <a:lnTo>
                    <a:pt x="522691" y="356647"/>
                  </a:lnTo>
                  <a:lnTo>
                    <a:pt x="484632" y="388581"/>
                  </a:lnTo>
                  <a:lnTo>
                    <a:pt x="462740" y="432025"/>
                  </a:lnTo>
                  <a:lnTo>
                    <a:pt x="465576" y="456240"/>
                  </a:lnTo>
                  <a:lnTo>
                    <a:pt x="487924" y="487682"/>
                  </a:lnTo>
                  <a:lnTo>
                    <a:pt x="526161" y="500405"/>
                  </a:lnTo>
                  <a:lnTo>
                    <a:pt x="526414" y="500405"/>
                  </a:lnTo>
                  <a:lnTo>
                    <a:pt x="567944" y="485317"/>
                  </a:lnTo>
                  <a:lnTo>
                    <a:pt x="608082" y="451753"/>
                  </a:lnTo>
                  <a:lnTo>
                    <a:pt x="649334" y="419660"/>
                  </a:lnTo>
                  <a:lnTo>
                    <a:pt x="691661" y="389063"/>
                  </a:lnTo>
                  <a:lnTo>
                    <a:pt x="735025" y="359991"/>
                  </a:lnTo>
                  <a:lnTo>
                    <a:pt x="779389" y="332471"/>
                  </a:lnTo>
                  <a:lnTo>
                    <a:pt x="824715" y="306529"/>
                  </a:lnTo>
                  <a:lnTo>
                    <a:pt x="870965" y="282193"/>
                  </a:lnTo>
                  <a:lnTo>
                    <a:pt x="890819" y="266574"/>
                  </a:lnTo>
                  <a:lnTo>
                    <a:pt x="902731" y="245271"/>
                  </a:lnTo>
                  <a:lnTo>
                    <a:pt x="905809" y="221039"/>
                  </a:lnTo>
                  <a:lnTo>
                    <a:pt x="899160" y="196634"/>
                  </a:lnTo>
                  <a:lnTo>
                    <a:pt x="888116" y="180998"/>
                  </a:lnTo>
                  <a:lnTo>
                    <a:pt x="873490" y="169706"/>
                  </a:lnTo>
                  <a:lnTo>
                    <a:pt x="856458" y="163144"/>
                  </a:lnTo>
                  <a:lnTo>
                    <a:pt x="838200" y="161696"/>
                  </a:lnTo>
                  <a:close/>
                </a:path>
                <a:path w="1771014" h="1143000">
                  <a:moveTo>
                    <a:pt x="1515364" y="0"/>
                  </a:moveTo>
                  <a:lnTo>
                    <a:pt x="1465839" y="1071"/>
                  </a:lnTo>
                  <a:lnTo>
                    <a:pt x="1416351" y="3676"/>
                  </a:lnTo>
                  <a:lnTo>
                    <a:pt x="1366934" y="7815"/>
                  </a:lnTo>
                  <a:lnTo>
                    <a:pt x="1317625" y="13487"/>
                  </a:lnTo>
                  <a:lnTo>
                    <a:pt x="1275333" y="37458"/>
                  </a:lnTo>
                  <a:lnTo>
                    <a:pt x="1262379" y="84366"/>
                  </a:lnTo>
                  <a:lnTo>
                    <a:pt x="1269424" y="106644"/>
                  </a:lnTo>
                  <a:lnTo>
                    <a:pt x="1283493" y="124388"/>
                  </a:lnTo>
                  <a:lnTo>
                    <a:pt x="1302849" y="136081"/>
                  </a:lnTo>
                  <a:lnTo>
                    <a:pt x="1325893" y="140233"/>
                  </a:lnTo>
                  <a:lnTo>
                    <a:pt x="1328674" y="140233"/>
                  </a:lnTo>
                  <a:lnTo>
                    <a:pt x="1331467" y="140068"/>
                  </a:lnTo>
                  <a:lnTo>
                    <a:pt x="1334135" y="139725"/>
                  </a:lnTo>
                  <a:lnTo>
                    <a:pt x="1386029" y="133867"/>
                  </a:lnTo>
                  <a:lnTo>
                    <a:pt x="1438049" y="129857"/>
                  </a:lnTo>
                  <a:lnTo>
                    <a:pt x="1490152" y="127694"/>
                  </a:lnTo>
                  <a:lnTo>
                    <a:pt x="1742665" y="127380"/>
                  </a:lnTo>
                  <a:lnTo>
                    <a:pt x="1745694" y="125947"/>
                  </a:lnTo>
                  <a:lnTo>
                    <a:pt x="1762202" y="108015"/>
                  </a:lnTo>
                  <a:lnTo>
                    <a:pt x="1770855" y="84366"/>
                  </a:lnTo>
                  <a:lnTo>
                    <a:pt x="1769727" y="59185"/>
                  </a:lnTo>
                  <a:lnTo>
                    <a:pt x="1741473" y="20344"/>
                  </a:lnTo>
                  <a:lnTo>
                    <a:pt x="1714753" y="11214"/>
                  </a:lnTo>
                  <a:lnTo>
                    <a:pt x="1714468" y="11214"/>
                  </a:lnTo>
                  <a:lnTo>
                    <a:pt x="1663954" y="6020"/>
                  </a:lnTo>
                  <a:lnTo>
                    <a:pt x="1614455" y="2478"/>
                  </a:lnTo>
                  <a:lnTo>
                    <a:pt x="1564909" y="471"/>
                  </a:lnTo>
                  <a:lnTo>
                    <a:pt x="1515364" y="0"/>
                  </a:lnTo>
                  <a:close/>
                </a:path>
                <a:path w="1771014" h="1143000">
                  <a:moveTo>
                    <a:pt x="1742665" y="127380"/>
                  </a:moveTo>
                  <a:lnTo>
                    <a:pt x="1542293" y="127380"/>
                  </a:lnTo>
                  <a:lnTo>
                    <a:pt x="1594427" y="128914"/>
                  </a:lnTo>
                  <a:lnTo>
                    <a:pt x="1646510" y="132296"/>
                  </a:lnTo>
                  <a:lnTo>
                    <a:pt x="1698498" y="137528"/>
                  </a:lnTo>
                  <a:lnTo>
                    <a:pt x="1723685" y="136356"/>
                  </a:lnTo>
                  <a:lnTo>
                    <a:pt x="1742665" y="1273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3850" y="6257925"/>
              <a:ext cx="1562100" cy="600075"/>
            </a:xfrm>
            <a:custGeom>
              <a:avLst/>
              <a:gdLst/>
              <a:ahLst/>
              <a:cxnLst/>
              <a:rect l="l" t="t" r="r" b="b"/>
              <a:pathLst>
                <a:path w="1562100" h="600075">
                  <a:moveTo>
                    <a:pt x="781050" y="0"/>
                  </a:moveTo>
                  <a:lnTo>
                    <a:pt x="731300" y="1473"/>
                  </a:lnTo>
                  <a:lnTo>
                    <a:pt x="682350" y="5837"/>
                  </a:lnTo>
                  <a:lnTo>
                    <a:pt x="634288" y="13006"/>
                  </a:lnTo>
                  <a:lnTo>
                    <a:pt x="587201" y="22894"/>
                  </a:lnTo>
                  <a:lnTo>
                    <a:pt x="541176" y="35415"/>
                  </a:lnTo>
                  <a:lnTo>
                    <a:pt x="496302" y="50485"/>
                  </a:lnTo>
                  <a:lnTo>
                    <a:pt x="452665" y="68018"/>
                  </a:lnTo>
                  <a:lnTo>
                    <a:pt x="410354" y="87927"/>
                  </a:lnTo>
                  <a:lnTo>
                    <a:pt x="369455" y="110129"/>
                  </a:lnTo>
                  <a:lnTo>
                    <a:pt x="330057" y="134536"/>
                  </a:lnTo>
                  <a:lnTo>
                    <a:pt x="292246" y="161064"/>
                  </a:lnTo>
                  <a:lnTo>
                    <a:pt x="256111" y="189628"/>
                  </a:lnTo>
                  <a:lnTo>
                    <a:pt x="221738" y="220140"/>
                  </a:lnTo>
                  <a:lnTo>
                    <a:pt x="189216" y="252517"/>
                  </a:lnTo>
                  <a:lnTo>
                    <a:pt x="158632" y="286672"/>
                  </a:lnTo>
                  <a:lnTo>
                    <a:pt x="130074" y="322521"/>
                  </a:lnTo>
                  <a:lnTo>
                    <a:pt x="103628" y="359977"/>
                  </a:lnTo>
                  <a:lnTo>
                    <a:pt x="79384" y="398954"/>
                  </a:lnTo>
                  <a:lnTo>
                    <a:pt x="57427" y="439369"/>
                  </a:lnTo>
                  <a:lnTo>
                    <a:pt x="37846" y="481134"/>
                  </a:lnTo>
                  <a:lnTo>
                    <a:pt x="0" y="600075"/>
                  </a:lnTo>
                  <a:lnTo>
                    <a:pt x="1562100" y="600075"/>
                  </a:lnTo>
                  <a:lnTo>
                    <a:pt x="1524253" y="481134"/>
                  </a:lnTo>
                  <a:lnTo>
                    <a:pt x="1504672" y="439369"/>
                  </a:lnTo>
                  <a:lnTo>
                    <a:pt x="1482715" y="398954"/>
                  </a:lnTo>
                  <a:lnTo>
                    <a:pt x="1458471" y="359977"/>
                  </a:lnTo>
                  <a:lnTo>
                    <a:pt x="1432025" y="322521"/>
                  </a:lnTo>
                  <a:lnTo>
                    <a:pt x="1403467" y="286672"/>
                  </a:lnTo>
                  <a:lnTo>
                    <a:pt x="1372883" y="252517"/>
                  </a:lnTo>
                  <a:lnTo>
                    <a:pt x="1340361" y="220140"/>
                  </a:lnTo>
                  <a:lnTo>
                    <a:pt x="1305988" y="189628"/>
                  </a:lnTo>
                  <a:lnTo>
                    <a:pt x="1269853" y="161064"/>
                  </a:lnTo>
                  <a:lnTo>
                    <a:pt x="1232042" y="134536"/>
                  </a:lnTo>
                  <a:lnTo>
                    <a:pt x="1192644" y="110129"/>
                  </a:lnTo>
                  <a:lnTo>
                    <a:pt x="1151745" y="87927"/>
                  </a:lnTo>
                  <a:lnTo>
                    <a:pt x="1109434" y="68018"/>
                  </a:lnTo>
                  <a:lnTo>
                    <a:pt x="1065797" y="50485"/>
                  </a:lnTo>
                  <a:lnTo>
                    <a:pt x="1020923" y="35415"/>
                  </a:lnTo>
                  <a:lnTo>
                    <a:pt x="974898" y="22894"/>
                  </a:lnTo>
                  <a:lnTo>
                    <a:pt x="927811" y="13006"/>
                  </a:lnTo>
                  <a:lnTo>
                    <a:pt x="879749" y="5837"/>
                  </a:lnTo>
                  <a:lnTo>
                    <a:pt x="830799" y="1473"/>
                  </a:lnTo>
                  <a:lnTo>
                    <a:pt x="7810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BE0D05-8968-5220-EA16-B94900D2584B}"/>
              </a:ext>
            </a:extLst>
          </p:cNvPr>
          <p:cNvSpPr/>
          <p:nvPr/>
        </p:nvSpPr>
        <p:spPr>
          <a:xfrm>
            <a:off x="152400" y="1182369"/>
            <a:ext cx="3886200" cy="426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766127" y="2665094"/>
            <a:ext cx="2215515" cy="1301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290" dirty="0">
                <a:solidFill>
                  <a:srgbClr val="FFFFFF"/>
                </a:solidFill>
                <a:latin typeface="Trebuchet MS"/>
                <a:cs typeface="Trebuchet MS"/>
              </a:rPr>
              <a:t>Project </a:t>
            </a:r>
            <a:r>
              <a:rPr sz="4400" spc="-165" dirty="0">
                <a:solidFill>
                  <a:srgbClr val="FFFFFF"/>
                </a:solidFill>
                <a:latin typeface="Trebuchet MS"/>
                <a:cs typeface="Trebuchet MS"/>
              </a:rPr>
              <a:t>Approach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6501" y="4500498"/>
            <a:ext cx="2038350" cy="2038985"/>
          </a:xfrm>
          <a:custGeom>
            <a:avLst/>
            <a:gdLst/>
            <a:ahLst/>
            <a:cxnLst/>
            <a:rect l="l" t="t" r="r" b="b"/>
            <a:pathLst>
              <a:path w="2038350" h="2038984">
                <a:moveTo>
                  <a:pt x="0" y="2038413"/>
                </a:moveTo>
                <a:lnTo>
                  <a:pt x="48112" y="2037856"/>
                </a:lnTo>
                <a:lnTo>
                  <a:pt x="95952" y="2036194"/>
                </a:lnTo>
                <a:lnTo>
                  <a:pt x="143507" y="2033439"/>
                </a:lnTo>
                <a:lnTo>
                  <a:pt x="190763" y="2029604"/>
                </a:lnTo>
                <a:lnTo>
                  <a:pt x="237710" y="2024700"/>
                </a:lnTo>
                <a:lnTo>
                  <a:pt x="284335" y="2018739"/>
                </a:lnTo>
                <a:lnTo>
                  <a:pt x="330625" y="2011734"/>
                </a:lnTo>
                <a:lnTo>
                  <a:pt x="376569" y="2003698"/>
                </a:lnTo>
                <a:lnTo>
                  <a:pt x="422154" y="1994642"/>
                </a:lnTo>
                <a:lnTo>
                  <a:pt x="467368" y="1984579"/>
                </a:lnTo>
                <a:lnTo>
                  <a:pt x="512198" y="1973520"/>
                </a:lnTo>
                <a:lnTo>
                  <a:pt x="556633" y="1961479"/>
                </a:lnTo>
                <a:lnTo>
                  <a:pt x="600660" y="1948467"/>
                </a:lnTo>
                <a:lnTo>
                  <a:pt x="644267" y="1934496"/>
                </a:lnTo>
                <a:lnTo>
                  <a:pt x="687442" y="1919580"/>
                </a:lnTo>
                <a:lnTo>
                  <a:pt x="730173" y="1903729"/>
                </a:lnTo>
                <a:lnTo>
                  <a:pt x="772446" y="1886957"/>
                </a:lnTo>
                <a:lnTo>
                  <a:pt x="814251" y="1869275"/>
                </a:lnTo>
                <a:lnTo>
                  <a:pt x="855575" y="1850696"/>
                </a:lnTo>
                <a:lnTo>
                  <a:pt x="896405" y="1831232"/>
                </a:lnTo>
                <a:lnTo>
                  <a:pt x="936729" y="1810895"/>
                </a:lnTo>
                <a:lnTo>
                  <a:pt x="976536" y="1789698"/>
                </a:lnTo>
                <a:lnTo>
                  <a:pt x="1015812" y="1767652"/>
                </a:lnTo>
                <a:lnTo>
                  <a:pt x="1054546" y="1744770"/>
                </a:lnTo>
                <a:lnTo>
                  <a:pt x="1092725" y="1721064"/>
                </a:lnTo>
                <a:lnTo>
                  <a:pt x="1130338" y="1696547"/>
                </a:lnTo>
                <a:lnTo>
                  <a:pt x="1167371" y="1671231"/>
                </a:lnTo>
                <a:lnTo>
                  <a:pt x="1203813" y="1645127"/>
                </a:lnTo>
                <a:lnTo>
                  <a:pt x="1239652" y="1618248"/>
                </a:lnTo>
                <a:lnTo>
                  <a:pt x="1274874" y="1590607"/>
                </a:lnTo>
                <a:lnTo>
                  <a:pt x="1309469" y="1562215"/>
                </a:lnTo>
                <a:lnTo>
                  <a:pt x="1343423" y="1533085"/>
                </a:lnTo>
                <a:lnTo>
                  <a:pt x="1376725" y="1503229"/>
                </a:lnTo>
                <a:lnTo>
                  <a:pt x="1409362" y="1472659"/>
                </a:lnTo>
                <a:lnTo>
                  <a:pt x="1441323" y="1441388"/>
                </a:lnTo>
                <a:lnTo>
                  <a:pt x="1472593" y="1409427"/>
                </a:lnTo>
                <a:lnTo>
                  <a:pt x="1503163" y="1376789"/>
                </a:lnTo>
                <a:lnTo>
                  <a:pt x="1533019" y="1343487"/>
                </a:lnTo>
                <a:lnTo>
                  <a:pt x="1562148" y="1309532"/>
                </a:lnTo>
                <a:lnTo>
                  <a:pt x="1590540" y="1274937"/>
                </a:lnTo>
                <a:lnTo>
                  <a:pt x="1618181" y="1239713"/>
                </a:lnTo>
                <a:lnTo>
                  <a:pt x="1645060" y="1203874"/>
                </a:lnTo>
                <a:lnTo>
                  <a:pt x="1671164" y="1167431"/>
                </a:lnTo>
                <a:lnTo>
                  <a:pt x="1696480" y="1130397"/>
                </a:lnTo>
                <a:lnTo>
                  <a:pt x="1720998" y="1092783"/>
                </a:lnTo>
                <a:lnTo>
                  <a:pt x="1744703" y="1054603"/>
                </a:lnTo>
                <a:lnTo>
                  <a:pt x="1767585" y="1015868"/>
                </a:lnTo>
                <a:lnTo>
                  <a:pt x="1789631" y="976590"/>
                </a:lnTo>
                <a:lnTo>
                  <a:pt x="1810828" y="936782"/>
                </a:lnTo>
                <a:lnTo>
                  <a:pt x="1831165" y="896456"/>
                </a:lnTo>
                <a:lnTo>
                  <a:pt x="1850630" y="855625"/>
                </a:lnTo>
                <a:lnTo>
                  <a:pt x="1869209" y="814299"/>
                </a:lnTo>
                <a:lnTo>
                  <a:pt x="1886891" y="772493"/>
                </a:lnTo>
                <a:lnTo>
                  <a:pt x="1903663" y="730217"/>
                </a:lnTo>
                <a:lnTo>
                  <a:pt x="1919514" y="687485"/>
                </a:lnTo>
                <a:lnTo>
                  <a:pt x="1934431" y="644308"/>
                </a:lnTo>
                <a:lnTo>
                  <a:pt x="1948402" y="600699"/>
                </a:lnTo>
                <a:lnTo>
                  <a:pt x="1961414" y="556669"/>
                </a:lnTo>
                <a:lnTo>
                  <a:pt x="1973455" y="512232"/>
                </a:lnTo>
                <a:lnTo>
                  <a:pt x="1984514" y="467399"/>
                </a:lnTo>
                <a:lnTo>
                  <a:pt x="1994578" y="422183"/>
                </a:lnTo>
                <a:lnTo>
                  <a:pt x="2003634" y="376595"/>
                </a:lnTo>
                <a:lnTo>
                  <a:pt x="2011670" y="330649"/>
                </a:lnTo>
                <a:lnTo>
                  <a:pt x="2018675" y="284355"/>
                </a:lnTo>
                <a:lnTo>
                  <a:pt x="2024636" y="237728"/>
                </a:lnTo>
                <a:lnTo>
                  <a:pt x="2029540" y="190777"/>
                </a:lnTo>
                <a:lnTo>
                  <a:pt x="2033376" y="143517"/>
                </a:lnTo>
                <a:lnTo>
                  <a:pt x="2036131" y="95960"/>
                </a:lnTo>
                <a:lnTo>
                  <a:pt x="2037793" y="48116"/>
                </a:lnTo>
                <a:lnTo>
                  <a:pt x="2038350" y="0"/>
                </a:lnTo>
              </a:path>
            </a:pathLst>
          </a:custGeom>
          <a:ln w="127000">
            <a:solidFill>
              <a:srgbClr val="0E9ED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9454" y="963500"/>
            <a:ext cx="6067425" cy="4158831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1500" b="1" dirty="0">
                <a:latin typeface="Tahoma"/>
                <a:cs typeface="Tahoma"/>
              </a:rPr>
              <a:t>Requirement Gathering:</a:t>
            </a:r>
            <a:r>
              <a:rPr lang="en-US" sz="1500" dirty="0">
                <a:latin typeface="Tahoma"/>
                <a:cs typeface="Tahoma"/>
              </a:rPr>
              <a:t> Conduct sessions with Supply Chain, Warehouse, and Procurement teams in </a:t>
            </a:r>
            <a:r>
              <a:rPr lang="en-US" sz="1500" dirty="0" err="1">
                <a:latin typeface="Tahoma"/>
                <a:cs typeface="Tahoma"/>
              </a:rPr>
              <a:t>Riyadh.Document</a:t>
            </a:r>
            <a:r>
              <a:rPr lang="en-US" sz="1500" dirty="0">
                <a:latin typeface="Tahoma"/>
                <a:cs typeface="Tahoma"/>
              </a:rPr>
              <a:t> BRD, FRD, and compliance checklist with Viby HQ validation.</a:t>
            </a:r>
          </a:p>
          <a:p>
            <a:pPr marL="241300" indent="-228600">
              <a:lnSpc>
                <a:spcPct val="100000"/>
              </a:lnSpc>
              <a:spcBef>
                <a:spcPts val="9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1500" b="1" dirty="0">
                <a:latin typeface="Tahoma"/>
                <a:cs typeface="Tahoma"/>
              </a:rPr>
              <a:t>System Design: </a:t>
            </a:r>
            <a:r>
              <a:rPr lang="en-US" sz="1500" dirty="0">
                <a:latin typeface="Tahoma"/>
                <a:cs typeface="Tahoma"/>
              </a:rPr>
              <a:t>Create wireframes, workflows, and database </a:t>
            </a:r>
            <a:r>
              <a:rPr lang="en-US" sz="1500" dirty="0" err="1">
                <a:latin typeface="Tahoma"/>
                <a:cs typeface="Tahoma"/>
              </a:rPr>
              <a:t>schema.Review</a:t>
            </a:r>
            <a:r>
              <a:rPr lang="en-US" sz="1500" dirty="0">
                <a:latin typeface="Tahoma"/>
                <a:cs typeface="Tahoma"/>
              </a:rPr>
              <a:t> and approve with key stakeholders before development.</a:t>
            </a:r>
          </a:p>
          <a:p>
            <a:pPr marL="241300" indent="-228600">
              <a:lnSpc>
                <a:spcPct val="100000"/>
              </a:lnSpc>
              <a:spcBef>
                <a:spcPts val="9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1500" b="1" dirty="0">
                <a:latin typeface="Tahoma"/>
                <a:cs typeface="Tahoma"/>
              </a:rPr>
              <a:t>Development</a:t>
            </a:r>
            <a:r>
              <a:rPr lang="en-US" sz="1500" dirty="0">
                <a:latin typeface="Tahoma"/>
                <a:cs typeface="Tahoma"/>
              </a:rPr>
              <a:t>: Build modules sequentially: Stock Intake → Tracking → Reordering → </a:t>
            </a:r>
            <a:r>
              <a:rPr lang="en-US" sz="1500" dirty="0" err="1">
                <a:latin typeface="Tahoma"/>
                <a:cs typeface="Tahoma"/>
              </a:rPr>
              <a:t>Reporting.Follow</a:t>
            </a:r>
            <a:r>
              <a:rPr lang="en-US" sz="1500" dirty="0">
                <a:latin typeface="Tahoma"/>
                <a:cs typeface="Tahoma"/>
              </a:rPr>
              <a:t> strict documentation and change control.</a:t>
            </a:r>
          </a:p>
          <a:p>
            <a:pPr marL="241300" indent="-228600">
              <a:lnSpc>
                <a:spcPct val="100000"/>
              </a:lnSpc>
              <a:spcBef>
                <a:spcPts val="9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1500" b="1" dirty="0">
                <a:latin typeface="Tahoma"/>
                <a:cs typeface="Tahoma"/>
              </a:rPr>
              <a:t>Testing</a:t>
            </a:r>
            <a:r>
              <a:rPr lang="en-US" sz="1500" dirty="0">
                <a:latin typeface="Tahoma"/>
                <a:cs typeface="Tahoma"/>
              </a:rPr>
              <a:t>: Perform Unit, System, Integration, and UAT </a:t>
            </a:r>
            <a:r>
              <a:rPr lang="en-US" sz="1500" dirty="0" err="1">
                <a:latin typeface="Tahoma"/>
                <a:cs typeface="Tahoma"/>
              </a:rPr>
              <a:t>testing.Ensure</a:t>
            </a:r>
            <a:r>
              <a:rPr lang="en-US" sz="1500" dirty="0">
                <a:latin typeface="Tahoma"/>
                <a:cs typeface="Tahoma"/>
              </a:rPr>
              <a:t> full coverage using test cases mapped via RTM.</a:t>
            </a:r>
          </a:p>
          <a:p>
            <a:pPr marL="241300" indent="-228600">
              <a:lnSpc>
                <a:spcPct val="100000"/>
              </a:lnSpc>
              <a:spcBef>
                <a:spcPts val="9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1500" b="1" dirty="0">
                <a:latin typeface="Tahoma"/>
                <a:cs typeface="Tahoma"/>
              </a:rPr>
              <a:t>Deployment</a:t>
            </a:r>
            <a:r>
              <a:rPr lang="en-US" sz="1500" dirty="0">
                <a:latin typeface="Tahoma"/>
                <a:cs typeface="Tahoma"/>
              </a:rPr>
              <a:t>: Roll out in phases across Riyadh </a:t>
            </a:r>
            <a:r>
              <a:rPr lang="en-US" sz="1500" dirty="0" err="1">
                <a:latin typeface="Tahoma"/>
                <a:cs typeface="Tahoma"/>
              </a:rPr>
              <a:t>operations.Provide</a:t>
            </a:r>
            <a:r>
              <a:rPr lang="en-US" sz="1500" dirty="0">
                <a:latin typeface="Tahoma"/>
                <a:cs typeface="Tahoma"/>
              </a:rPr>
              <a:t> user training, SOPs, and support documentation.</a:t>
            </a:r>
          </a:p>
          <a:p>
            <a:pPr marL="241300" indent="-228600">
              <a:lnSpc>
                <a:spcPct val="100000"/>
              </a:lnSpc>
              <a:spcBef>
                <a:spcPts val="9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1500" b="1" dirty="0">
                <a:latin typeface="Tahoma"/>
                <a:cs typeface="Tahoma"/>
              </a:rPr>
              <a:t>Maintenance</a:t>
            </a:r>
            <a:r>
              <a:rPr lang="en-US" sz="1500" dirty="0">
                <a:latin typeface="Tahoma"/>
                <a:cs typeface="Tahoma"/>
              </a:rPr>
              <a:t>: Offer post-launch support for 90 </a:t>
            </a:r>
            <a:r>
              <a:rPr lang="en-US" sz="1500" dirty="0" err="1">
                <a:latin typeface="Tahoma"/>
                <a:cs typeface="Tahoma"/>
              </a:rPr>
              <a:t>days.Monitor</a:t>
            </a:r>
            <a:r>
              <a:rPr lang="en-US" sz="1500" dirty="0">
                <a:latin typeface="Tahoma"/>
                <a:cs typeface="Tahoma"/>
              </a:rPr>
              <a:t> system performance and resolve issues promptly.</a:t>
            </a:r>
            <a:endParaRPr sz="1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728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MT</vt:lpstr>
      <vt:lpstr>Calibri</vt:lpstr>
      <vt:lpstr>Tahoma</vt:lpstr>
      <vt:lpstr>Trebuchet MS</vt:lpstr>
      <vt:lpstr>Office Theme</vt:lpstr>
      <vt:lpstr>Bitmap Image</vt:lpstr>
      <vt:lpstr>Paintbrush Picture</vt:lpstr>
      <vt:lpstr>PowerPoint Presentation</vt:lpstr>
      <vt:lpstr>Situation</vt:lpstr>
      <vt:lpstr>Problems</vt:lpstr>
      <vt:lpstr>Opportunity</vt:lpstr>
      <vt:lpstr>Purpose Statement (Goals)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aamir743@hotmail.com</cp:lastModifiedBy>
  <cp:revision>1</cp:revision>
  <dcterms:created xsi:type="dcterms:W3CDTF">2025-06-02T14:19:13Z</dcterms:created>
  <dcterms:modified xsi:type="dcterms:W3CDTF">2025-06-02T18:58:32Z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LastSaved">
    <vt:filetime>2025-06-02T00:00:00Z</vt:filetime>
  </property>
</Properties>
</file>