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2CE8-9C44-4B63-9305-AA1FDAFC977A}" type="slidenum">
              <a:rPr lang="en-US" smtClean="0"/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2CE8-9C44-4B63-9305-AA1FDAFC977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2CE8-9C44-4B63-9305-AA1FDAFC977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2CE8-9C44-4B63-9305-AA1FDAFC977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DD2CE8-9C44-4B63-9305-AA1FDAFC977A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2CE8-9C44-4B63-9305-AA1FDAFC977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2CE8-9C44-4B63-9305-AA1FDAFC977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2CE8-9C44-4B63-9305-AA1FDAFC977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2CE8-9C44-4B63-9305-AA1FDAFC977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2CE8-9C44-4B63-9305-AA1FDAFC977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2CE8-9C44-4B63-9305-AA1FDAFC977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AF6F79-2677-4F28-806E-6E10E64EB17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DD2CE8-9C44-4B63-9305-AA1FDAFC977A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>
                <a:sym typeface="+mn-ea"/>
              </a:rPr>
              <a:t>Waterfall Deliverables - BA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Document 7- Screens and pages</a:t>
            </a:r>
            <a:endParaRPr lang="en-US" altLang="en-US" dirty="0"/>
          </a:p>
        </p:txBody>
      </p:sp>
      <p:pic>
        <p:nvPicPr>
          <p:cNvPr id="4" name="Content Placeholder 3" descr="ChatGPT Image Sep 20, 2025, 08_56_40 PM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835" y="1221740"/>
            <a:ext cx="8272145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Document 8 – Tools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30" y="1072515"/>
            <a:ext cx="8817610" cy="5606415"/>
          </a:xfrm>
        </p:spPr>
        <p:txBody>
          <a:bodyPr>
            <a:normAutofit fontScale="70000"/>
          </a:bodyPr>
          <a:p>
            <a:r>
              <a:rPr>
                <a:solidFill>
                  <a:schemeClr val="bg1"/>
                </a:solidFill>
                <a:sym typeface="+mn-ea"/>
              </a:rPr>
              <a:t>Visio:</a:t>
            </a:r>
            <a:r>
              <a:rPr lang="en-US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sym typeface="+mn-ea"/>
              </a:rPr>
              <a:t>For this project, *Microsoft Visio* was used extensively during the *Requirement Analysis* and *Design* phases: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* *Use Case Diagrams* – Created to show the relationship between actors (Content Reviewer, Client, Backend System) and system processes like moderation, verification, and reporting.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* *Activity Diagrams* – Designed to illustrate the sequential workflow for content moderation and business verification, ensuring clarity for both the technical and non-technical team members.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* *Flowcharts* – Used to represent decision-making points, alternate flows, and exception handling within the moderation process.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* *Advantages observed* – The drag-and-drop interface helped in quickly building diagrams, and export options allowed seamless sharing with the client for review.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* *Outcome* – Visio diagrams were instrumental in aligning the development team with the agreed requirements before coding began.</a:t>
            </a:r>
            <a:endParaRPr lang="en-US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Document 8 – Tools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" y="1102360"/>
            <a:ext cx="8927465" cy="5562600"/>
          </a:xfrm>
        </p:spPr>
        <p:txBody>
          <a:bodyPr>
            <a:normAutofit fontScale="70000"/>
          </a:bodyPr>
          <a:p>
            <a:r>
              <a:rPr>
                <a:solidFill>
                  <a:schemeClr val="bg1"/>
                </a:solidFill>
                <a:sym typeface="+mn-ea"/>
              </a:rPr>
              <a:t>Axure:</a:t>
            </a:r>
            <a:r>
              <a:rPr lang="en-US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sym typeface="+mn-ea"/>
              </a:rPr>
              <a:t>Axure RP* was used for creating interactive, high-fidelity prototypes during the *Design* and *Requirement Gathering* phases: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* *Mock-up Creation* – Axure was used to design all key screens: Home Page, Login Page, Dashboard, Moderation Pages, Business Verification Pages, Reports, and Logout.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* *Interactive Flow* – Prototypes allowed clickable navigation, simulating the actual user journey from login to task completion.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* *Stakeholder Feedback* – The interactive nature helped clients visualize the system early, enabling faster feedback and reducing rework in later phases.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* *Advantages observed* – Axure’s widget library and conditional logic features allowed realistic workflows to be represented, making it easier for testers and developers to understand the expected behavior.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* *Outcome* – The Axure prototypes became the foundation for the UI design handoff to the development team.</a:t>
            </a:r>
            <a:endParaRPr lang="en-US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Document 9- BA experience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102360"/>
            <a:ext cx="8937625" cy="5590540"/>
          </a:xfrm>
        </p:spPr>
        <p:txBody>
          <a:bodyPr>
            <a:normAutofit fontScale="60000"/>
          </a:bodyPr>
          <a:p>
            <a:r>
              <a:rPr lang="en-US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1. Requirement Gathering</a:t>
            </a:r>
            <a:endParaRPr lang="en-US" altLang="en-US">
              <a:solidFill>
                <a:schemeClr val="bg1"/>
              </a:solidFill>
              <a:sym typeface="+mn-ea"/>
            </a:endParaRPr>
          </a:p>
          <a:p>
            <a:endParaRPr lang="en-US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For the Secure Content Moderation and Business Verification project, I initiated requirement gathering by engaging with the client to understand their specific needs for real-time content moderation, harmful content removal, and business verification in compliance with regulatory standards.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Applied the MoSCoW technique to prioritize requirements, addressing “Must Have” needs first, such as timely backend updates and accurate verification.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Managed client unavailability by identifying alternate points of contact to obtain critical information proactively.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Validated requirements using the FURPS technique, eliminating duplicates and redundant items.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endParaRPr lang="en-US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en-US">
                <a:solidFill>
                  <a:schemeClr val="tx1"/>
                </a:solidFill>
                <a:sym typeface="+mn-ea"/>
              </a:rPr>
              <a:t>Created early-stage prototypes to provide stakeholders with a clear visualization of workflows for content review, verification, and backend updates.</a:t>
            </a:r>
            <a:endParaRPr lang="en-US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Document 9 – BA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30" y="1163320"/>
            <a:ext cx="8923020" cy="5635625"/>
          </a:xfrm>
        </p:spPr>
        <p:txBody>
          <a:bodyPr>
            <a:normAutofit fontScale="90000" lnSpcReduction="10000"/>
          </a:bodyPr>
          <a:p>
            <a:r>
              <a:rPr lang="en-US" altLang="en-US">
                <a:solidFill>
                  <a:schemeClr val="bg1"/>
                </a:solidFill>
              </a:rPr>
              <a:t>2. Requirement Analysis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Prepared UML and activity diagrams to represent workflows, including step-by-step processes for moderating flagged content and verifying businesses.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Facilitated collaborative feedback from the technical and QA teams, integrating beneficial suggestions into requirements.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Delivered comprehensive Business Requirement Specification (BRS) and System Requirement Specification (SRS) documents to ensure the development team had a precise understanding of system functionality.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Document 9 – BA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30" y="1148715"/>
            <a:ext cx="8865235" cy="5541010"/>
          </a:xfrm>
        </p:spPr>
        <p:txBody>
          <a:bodyPr>
            <a:normAutofit fontScale="70000"/>
          </a:bodyPr>
          <a:p>
            <a:r>
              <a:rPr lang="en-US" altLang="en-US">
                <a:solidFill>
                  <a:schemeClr val="bg1"/>
                </a:solidFill>
              </a:rPr>
              <a:t>3. Design</a:t>
            </a:r>
            <a:endParaRPr lang="en-US" altLang="en-US">
              <a:solidFill>
                <a:schemeClr val="bg1"/>
              </a:solidFill>
            </a:endParaRPr>
          </a:p>
          <a:p>
            <a:endParaRPr lang="en-US" altLang="en-US"/>
          </a:p>
          <a:p>
            <a:r>
              <a:rPr lang="en-US" altLang="en-US"/>
              <a:t>Developed use case diagrams to support test planning and design.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Collaborated with QA to prepare positive and negative test cases for all functionalities.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Maintained communication with the client to finalize design and solution documents, ensuring alignment with platform compliance and moderation standards.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Prepared test data for functional areas and updated the Requirements Traceability Matrix (RTM) to ensure all requirements were mapped to design and testing activities.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Document 9 – BA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" y="1224915"/>
            <a:ext cx="8865870" cy="5512435"/>
          </a:xfrm>
        </p:spPr>
        <p:txBody>
          <a:bodyPr>
            <a:normAutofit fontScale="90000" lnSpcReduction="20000"/>
          </a:bodyPr>
          <a:p>
            <a:r>
              <a:rPr lang="en-US" altLang="en-US">
                <a:solidFill>
                  <a:schemeClr val="bg1"/>
                </a:solidFill>
              </a:rPr>
              <a:t>4. Development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Facilitated Joint Application Development (JAD) sessions to clarify functional and compliance-related queries.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Conducted one-on-one discussions to resolve disagreements and encourage team cooperation.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Shared diagrams and process flows as reference materials during coding.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Organized regular review meetings with both the client and development team, recording sessions for absent members and conducting follow-ups to avoid missing critical details.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Document 9 – BA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15" y="1148715"/>
            <a:ext cx="8893810" cy="5621020"/>
          </a:xfrm>
        </p:spPr>
        <p:txBody>
          <a:bodyPr>
            <a:normAutofit fontScale="70000"/>
          </a:bodyPr>
          <a:p>
            <a:r>
              <a:rPr lang="en-US" altLang="en-US">
                <a:solidFill>
                  <a:schemeClr val="bg1"/>
                </a:solidFill>
              </a:rPr>
              <a:t>5. Testing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Derived test cases from use cases to ensure comprehensive coverage of system functionality.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Performed high-level workflow testing, including backend updates and compliance validation.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Requested additional test data from the client to verify edge cases where required.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Updated the RTM during testing to track requirement coverage.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Obtained client sign-off and prepared them for User Acceptance Testing (UAT) by sharing test scope and expected results.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Document 9 – BA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178560"/>
            <a:ext cx="8846820" cy="5529580"/>
          </a:xfrm>
        </p:spPr>
        <p:txBody>
          <a:bodyPr>
            <a:normAutofit fontScale="70000"/>
          </a:bodyPr>
          <a:p>
            <a:r>
              <a:rPr lang="en-US" altLang="en-US">
                <a:solidFill>
                  <a:schemeClr val="bg1"/>
                </a:solidFill>
              </a:rPr>
              <a:t>6. Deployment</a:t>
            </a:r>
            <a:endParaRPr lang="en-US" altLang="en-US">
              <a:solidFill>
                <a:schemeClr val="bg1"/>
              </a:solidFill>
            </a:endParaRPr>
          </a:p>
          <a:p>
            <a:endParaRPr lang="en-US" altLang="en-US"/>
          </a:p>
          <a:p>
            <a:r>
              <a:rPr lang="en-US" altLang="en-US"/>
              <a:t>Shared the final RTM with the client for inclusion in the project closure document.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Coordinated with the client to create end-user manuals detailing moderation and verification procedures.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Organized and conducted training sessions for the client’s moderation team, ensuring complete understanding of operational procedures.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Supported a smooth transition from development to live operations, enabling the client to maintain safe and compliant platform practices.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ym typeface="+mn-ea"/>
              </a:rPr>
              <a:t>Overview of Waterfall Deliverables: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- Use Case documentation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- Screens and mockups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- Tools usage (Visio, Axure)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- BA Experience across phases</a:t>
            </a:r>
            <a:endParaRPr>
              <a:sym typeface="+mn-ea"/>
            </a:endParaRPr>
          </a:p>
          <a:p>
            <a:pPr marL="13716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sym typeface="+mn-ea"/>
              </a:rPr>
              <a:t>Document 6 – Use Case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1780">
                <a:sym typeface="+mn-ea"/>
              </a:rPr>
              <a:t>Use Case Diagram</a:t>
            </a:r>
            <a:endParaRPr sz="1780">
              <a:sym typeface="+mn-ea"/>
            </a:endParaRPr>
          </a:p>
          <a:p>
            <a:r>
              <a:rPr lang="en-US" altLang="en-US" sz="1780" dirty="0"/>
              <a:t>*Actors:*</a:t>
            </a:r>
            <a:endParaRPr lang="en-US" altLang="en-US" sz="1780" dirty="0"/>
          </a:p>
          <a:p>
            <a:r>
              <a:rPr lang="en-US" altLang="en-US" sz="1780" dirty="0"/>
              <a:t> *Primary Actor:* Content Reviewer*</a:t>
            </a:r>
            <a:endParaRPr lang="en-US" altLang="en-US" sz="1780" dirty="0"/>
          </a:p>
          <a:p>
            <a:r>
              <a:rPr lang="en-US" altLang="en-US" sz="1780" dirty="0"/>
              <a:t> *Secondary Actors:* Client, Backend System, Verification Database</a:t>
            </a:r>
            <a:endParaRPr lang="en-US" altLang="en-US" sz="1780" dirty="0"/>
          </a:p>
          <a:p>
            <a:r>
              <a:rPr lang="en-US" altLang="en-US" sz="1780" dirty="0"/>
              <a:t>*Use Cases:*</a:t>
            </a:r>
            <a:endParaRPr lang="en-US" altLang="en-US" sz="1780" dirty="0"/>
          </a:p>
          <a:p>
            <a:r>
              <a:rPr lang="en-US" altLang="en-US" sz="1780" dirty="0"/>
              <a:t>* Moderate Content</a:t>
            </a:r>
            <a:endParaRPr lang="en-US" altLang="en-US" sz="1780" dirty="0"/>
          </a:p>
          <a:p>
            <a:r>
              <a:rPr lang="en-US" altLang="en-US" sz="1780" dirty="0"/>
              <a:t>* Verify Businesses</a:t>
            </a:r>
            <a:endParaRPr lang="en-US" altLang="en-US" sz="1780" dirty="0"/>
          </a:p>
          <a:p>
            <a:r>
              <a:rPr lang="en-US" altLang="en-US" sz="1780" dirty="0"/>
              <a:t>* Update Backend</a:t>
            </a:r>
            <a:endParaRPr lang="en-US" altLang="en-US" sz="1780" dirty="0"/>
          </a:p>
          <a:p>
            <a:r>
              <a:rPr lang="en-US" altLang="en-US" sz="1780" dirty="0"/>
              <a:t>* Generate Compliance Reports</a:t>
            </a:r>
            <a:endParaRPr lang="en-US" altLang="en-US" sz="1780" dirty="0"/>
          </a:p>
        </p:txBody>
      </p:sp>
      <p:pic>
        <p:nvPicPr>
          <p:cNvPr id="4" name="Picture 3" descr="use_case_diagr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4800600"/>
            <a:ext cx="731520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Activity Diagram</a:t>
            </a:r>
            <a:endParaRPr lang="en-US" dirty="0"/>
          </a:p>
        </p:txBody>
      </p:sp>
      <p:pic>
        <p:nvPicPr>
          <p:cNvPr id="4" name="Content Placeholder 3" descr="activity_diagram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46250" y="1600200"/>
            <a:ext cx="5650865" cy="4709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Use Case Specification: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1800" dirty="0">
                <a:solidFill>
                  <a:schemeClr val="bg1"/>
                </a:solidFill>
              </a:rPr>
              <a:t>1. Use Case Name</a:t>
            </a:r>
            <a:endParaRPr lang="en-US" altLang="en-US" sz="1800" dirty="0"/>
          </a:p>
          <a:p>
            <a:r>
              <a:rPr lang="en-US" altLang="en-US" sz="1800" dirty="0"/>
              <a:t>Moderate Content</a:t>
            </a:r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1800" dirty="0">
                <a:solidFill>
                  <a:schemeClr val="bg1"/>
                </a:solidFill>
              </a:rPr>
              <a:t>2. Description</a:t>
            </a:r>
            <a:endParaRPr lang="en-US" altLang="en-US" sz="1800" dirty="0"/>
          </a:p>
          <a:p>
            <a:r>
              <a:rPr lang="en-US" altLang="en-US" sz="1800" dirty="0"/>
              <a:t>Review and remove harmful content before it reaches users, ensuring compliance with platform and legal standards.</a:t>
            </a:r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1800" dirty="0">
                <a:solidFill>
                  <a:schemeClr val="bg1"/>
                </a:solidFill>
              </a:rPr>
              <a:t>3. Actors</a:t>
            </a:r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1800" dirty="0"/>
              <a:t>Primary: Content Reviewer</a:t>
            </a:r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1800" dirty="0"/>
              <a:t>Secondary: Backend System, Client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sym typeface="+mn-ea"/>
              </a:rPr>
              <a:t>Use Case Specification: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5273040"/>
          </a:xfrm>
        </p:spPr>
        <p:txBody>
          <a:bodyPr>
            <a:noAutofit/>
          </a:bodyPr>
          <a:lstStyle/>
          <a:p>
            <a:r>
              <a:rPr lang="en-US" altLang="en-US" sz="1600" dirty="0" smtClean="0">
                <a:solidFill>
                  <a:schemeClr val="bg1"/>
                </a:solidFill>
              </a:rPr>
              <a:t>4. Basic Flow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endParaRPr lang="en-US" altLang="en-US" sz="1600" dirty="0" smtClean="0"/>
          </a:p>
          <a:p>
            <a:r>
              <a:rPr lang="en-US" altLang="en-US" sz="1600" dirty="0" smtClean="0"/>
              <a:t>Reviewer logs into moderation tool.</a:t>
            </a:r>
            <a:endParaRPr lang="en-US" altLang="en-US" sz="1600" dirty="0" smtClean="0"/>
          </a:p>
          <a:p>
            <a:endParaRPr lang="en-US" altLang="en-US" sz="1600" dirty="0" smtClean="0"/>
          </a:p>
          <a:p>
            <a:r>
              <a:rPr lang="en-US" altLang="en-US" sz="1600" dirty="0" smtClean="0"/>
              <a:t>Selects “Moderate Content” task.</a:t>
            </a:r>
            <a:endParaRPr lang="en-US" altLang="en-US" sz="1600" dirty="0" smtClean="0"/>
          </a:p>
          <a:p>
            <a:endParaRPr lang="en-US" altLang="en-US" sz="1600" dirty="0" smtClean="0"/>
          </a:p>
          <a:p>
            <a:r>
              <a:rPr lang="en-US" altLang="en-US" sz="1600" dirty="0" smtClean="0"/>
              <a:t>Reviews flagged content.</a:t>
            </a:r>
            <a:endParaRPr lang="en-US" altLang="en-US" sz="1600" dirty="0" smtClean="0"/>
          </a:p>
          <a:p>
            <a:pPr marL="137160" indent="0">
              <a:buNone/>
            </a:pPr>
            <a:endParaRPr lang="en-US" altLang="en-US" sz="1600" dirty="0" smtClean="0"/>
          </a:p>
          <a:p>
            <a:r>
              <a:rPr lang="en-US" altLang="en-US" sz="1600" dirty="0" smtClean="0"/>
              <a:t>Applies rules from SOP.</a:t>
            </a:r>
            <a:endParaRPr lang="en-US" altLang="en-US" sz="1600" dirty="0" smtClean="0"/>
          </a:p>
          <a:p>
            <a:endParaRPr lang="en-US" altLang="en-US" sz="1600" dirty="0" smtClean="0"/>
          </a:p>
          <a:p>
            <a:r>
              <a:rPr lang="en-US" altLang="en-US" sz="1600" dirty="0" smtClean="0"/>
              <a:t>Approves or rejects content.</a:t>
            </a:r>
            <a:endParaRPr lang="en-US" altLang="en-US" sz="1600" dirty="0" smtClean="0"/>
          </a:p>
          <a:p>
            <a:endParaRPr lang="en-US" altLang="en-US" sz="1600" dirty="0" smtClean="0"/>
          </a:p>
          <a:p>
            <a:r>
              <a:rPr lang="en-US" altLang="en-US" sz="1600" dirty="0" smtClean="0"/>
              <a:t>Updates backend with decision.</a:t>
            </a:r>
            <a:endParaRPr lang="en-US" altLang="en-US" sz="1600" dirty="0" smtClean="0"/>
          </a:p>
          <a:p>
            <a:endParaRPr lang="en-US" altLang="en-US" sz="1600" dirty="0" smtClean="0"/>
          </a:p>
          <a:p>
            <a:r>
              <a:rPr lang="en-US" altLang="en-US" sz="1600" dirty="0" smtClean="0">
                <a:solidFill>
                  <a:schemeClr val="bg1"/>
                </a:solidFill>
              </a:rPr>
              <a:t>5. Alternate Flow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endParaRPr lang="en-US" altLang="en-US" sz="1600" dirty="0" smtClean="0">
              <a:solidFill>
                <a:schemeClr val="bg1"/>
              </a:solidFill>
            </a:endParaRPr>
          </a:p>
          <a:p>
            <a:r>
              <a:rPr lang="en-US" altLang="en-US" sz="1600" dirty="0" smtClean="0"/>
              <a:t>If content needs escalation, reviewer sends it to senior reviewer or client for decision.</a:t>
            </a:r>
            <a:endParaRPr lang="en-US" altLang="en-US" sz="1600" dirty="0" smtClean="0"/>
          </a:p>
          <a:p>
            <a:endParaRPr lang="en-US" altLang="en-US" sz="1500" dirty="0" smtClean="0"/>
          </a:p>
          <a:p>
            <a:pPr marL="137160" indent="0">
              <a:buNone/>
            </a:pPr>
            <a:endParaRPr lang="en-US" altLang="en-US" sz="1500" dirty="0" smtClean="0"/>
          </a:p>
          <a:p>
            <a:endParaRPr lang="en-US" altLang="en-US" sz="1500" dirty="0" smtClean="0"/>
          </a:p>
          <a:p>
            <a:r>
              <a:rPr lang="en-US" altLang="en-US" sz="1500" dirty="0" smtClean="0"/>
              <a:t>If backend system is down, store decisions locally and update once system is restored.</a:t>
            </a:r>
            <a:endParaRPr lang="en-US" altLang="en-US" sz="1500" dirty="0" smtClean="0"/>
          </a:p>
          <a:p>
            <a:endParaRPr lang="en-US" altLang="en-US" sz="5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Use Case Specification: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565"/>
            <a:ext cx="8229600" cy="5410200"/>
          </a:xfrm>
        </p:spPr>
        <p:txBody>
          <a:bodyPr>
            <a:normAutofit fontScale="25000"/>
          </a:bodyPr>
          <a:lstStyle/>
          <a:p>
            <a:r>
              <a:rPr lang="en-US" altLang="en-US" sz="6400" dirty="0">
                <a:solidFill>
                  <a:schemeClr val="bg1"/>
                </a:solidFill>
              </a:rPr>
              <a:t>6. Exceptional Flows</a:t>
            </a:r>
            <a:endParaRPr lang="en-US" altLang="en-US" sz="6400" dirty="0"/>
          </a:p>
          <a:p>
            <a:endParaRPr lang="en-US" altLang="en-US" sz="6400" dirty="0"/>
          </a:p>
          <a:p>
            <a:r>
              <a:rPr lang="en-US" altLang="en-US" sz="6400" dirty="0"/>
              <a:t>If backend system is down, store decisions locally and update once system is restored.</a:t>
            </a:r>
            <a:endParaRPr lang="en-US" altLang="en-US" sz="6400" dirty="0"/>
          </a:p>
          <a:p>
            <a:endParaRPr lang="en-US" altLang="en-US" sz="6400" dirty="0"/>
          </a:p>
          <a:p>
            <a:r>
              <a:rPr lang="en-US" altLang="en-US" sz="6400" dirty="0">
                <a:solidFill>
                  <a:schemeClr val="bg1"/>
                </a:solidFill>
              </a:rPr>
              <a:t>7. Pre-Conditions</a:t>
            </a:r>
            <a:endParaRPr lang="en-US" altLang="en-US" sz="6400" dirty="0">
              <a:solidFill>
                <a:schemeClr val="bg1"/>
              </a:solidFill>
            </a:endParaRPr>
          </a:p>
          <a:p>
            <a:endParaRPr lang="en-US" altLang="en-US" sz="6400" dirty="0"/>
          </a:p>
          <a:p>
            <a:r>
              <a:rPr lang="en-US" altLang="en-US" sz="6400" dirty="0"/>
              <a:t>Reviewer has valid login credentials.</a:t>
            </a:r>
            <a:endParaRPr lang="en-US" altLang="en-US" sz="6400" dirty="0"/>
          </a:p>
          <a:p>
            <a:endParaRPr lang="en-US" altLang="en-US" sz="6400" dirty="0"/>
          </a:p>
          <a:p>
            <a:r>
              <a:rPr lang="en-US" altLang="en-US" sz="6400" dirty="0"/>
              <a:t>Updated rulebook/SOPs are available.</a:t>
            </a:r>
            <a:endParaRPr lang="en-US" altLang="en-US" sz="6400" dirty="0"/>
          </a:p>
          <a:p>
            <a:endParaRPr lang="en-US" altLang="en-US" sz="6400" dirty="0"/>
          </a:p>
          <a:p>
            <a:r>
              <a:rPr lang="en-US" altLang="en-US" sz="6400" dirty="0">
                <a:solidFill>
                  <a:schemeClr val="bg1"/>
                </a:solidFill>
              </a:rPr>
              <a:t>8. Post-Conditions</a:t>
            </a:r>
            <a:endParaRPr lang="en-US" altLang="en-US" sz="6400" dirty="0"/>
          </a:p>
          <a:p>
            <a:endParaRPr lang="en-US" altLang="en-US" sz="6400" dirty="0"/>
          </a:p>
          <a:p>
            <a:r>
              <a:rPr lang="en-US" altLang="en-US" sz="6400" dirty="0"/>
              <a:t>Backend updated.</a:t>
            </a:r>
            <a:endParaRPr lang="en-US" altLang="en-US" sz="6400" dirty="0"/>
          </a:p>
          <a:p>
            <a:endParaRPr lang="en-US" altLang="en-US" sz="6400" dirty="0"/>
          </a:p>
          <a:p>
            <a:r>
              <a:rPr lang="en-US" altLang="en-US" sz="6400" dirty="0"/>
              <a:t>Flagged content removed or approved.</a:t>
            </a:r>
            <a:endParaRPr lang="en-US" altLang="en-US" sz="6400" dirty="0"/>
          </a:p>
          <a:p>
            <a:endParaRPr lang="en-US" altLang="en-US" sz="6400" dirty="0"/>
          </a:p>
          <a:p>
            <a:r>
              <a:rPr lang="en-US" altLang="en-US" sz="6400" dirty="0"/>
              <a:t>Audit trail maintained.</a:t>
            </a:r>
            <a:endParaRPr lang="en-US" altLang="en-US" sz="6400" dirty="0"/>
          </a:p>
          <a:p>
            <a:endParaRPr lang="en-US" altLang="en-US" sz="5600" dirty="0"/>
          </a:p>
          <a:p>
            <a:pPr marL="137160" indent="0">
              <a:buNone/>
            </a:pPr>
            <a:endParaRPr lang="en-US" altLang="en-US" sz="5600" dirty="0"/>
          </a:p>
          <a:p>
            <a:endParaRPr lang="en-US" altLang="en-US" sz="5600" dirty="0"/>
          </a:p>
          <a:p>
            <a:pPr marL="137160" indent="0">
              <a:buNone/>
            </a:pPr>
            <a:endParaRPr lang="en-US" altLang="en-US" sz="5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Use Case Specification: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25"/>
            <a:ext cx="8229600" cy="5420995"/>
          </a:xfrm>
        </p:spPr>
        <p:txBody>
          <a:bodyPr>
            <a:noAutofit/>
          </a:bodyPr>
          <a:lstStyle/>
          <a:p>
            <a:r>
              <a:rPr lang="en-US" altLang="en-US" sz="1500" dirty="0">
                <a:solidFill>
                  <a:schemeClr val="bg1"/>
                </a:solidFill>
              </a:rPr>
              <a:t>9. Assumptions</a:t>
            </a:r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1500" dirty="0"/>
              <a:t>Reviewer is trained.</a:t>
            </a:r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1500" dirty="0"/>
              <a:t>Internet connection stable.</a:t>
            </a:r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1500" dirty="0"/>
              <a:t>Guidelines are up to date.</a:t>
            </a:r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1500" dirty="0">
                <a:solidFill>
                  <a:schemeClr val="bg1"/>
                </a:solidFill>
              </a:rPr>
              <a:t>10. Constraints</a:t>
            </a:r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1500" dirty="0"/>
              <a:t>Content must be reviewed within SLA (e.g., 2 hours from flagging).</a:t>
            </a:r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1500" dirty="0">
                <a:solidFill>
                  <a:schemeClr val="bg1"/>
                </a:solidFill>
              </a:rPr>
              <a:t>11. Dependencies</a:t>
            </a:r>
            <a:endParaRPr lang="en-US" altLang="en-US" sz="1500" dirty="0">
              <a:solidFill>
                <a:schemeClr val="bg1"/>
              </a:solidFill>
            </a:endParaRPr>
          </a:p>
          <a:p>
            <a:endParaRPr lang="en-US" altLang="en-US" sz="1500" dirty="0"/>
          </a:p>
          <a:p>
            <a:r>
              <a:rPr lang="en-US" altLang="en-US" sz="1500" dirty="0"/>
              <a:t>Client-provided SOPs.</a:t>
            </a:r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1500" dirty="0"/>
              <a:t>Working backend tools.</a:t>
            </a:r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1500" dirty="0"/>
              <a:t>Access to moderation system.</a:t>
            </a:r>
            <a:endParaRPr lang="en-US" alt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Use Case Specification: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0" y="1254125"/>
            <a:ext cx="8771890" cy="5467985"/>
          </a:xfrm>
        </p:spPr>
        <p:txBody>
          <a:bodyPr>
            <a:normAutofit fontScale="6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12. Inputs / Outputs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Input: User-generated content flagged for review.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Output: Approval/rejection decision in backend system.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bg1"/>
                </a:solidFill>
              </a:rPr>
              <a:t>13. Business Rules</a:t>
            </a:r>
            <a:endParaRPr lang="en-US" altLang="en-US" dirty="0"/>
          </a:p>
          <a:p>
            <a:pPr marL="137160" indent="0">
              <a:buNone/>
            </a:pPr>
            <a:endParaRPr lang="en-US" altLang="en-US" dirty="0"/>
          </a:p>
          <a:p>
            <a:r>
              <a:rPr lang="en-US" altLang="en-US" dirty="0"/>
              <a:t>Follow moderation guidelines.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Document every decision.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Maintain compliance logs.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bg1"/>
                </a:solidFill>
              </a:rPr>
              <a:t>14. Miscellaneous Information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Weekly moderation reports generated for client audits.</a:t>
            </a:r>
            <a:endParaRPr lang="en-US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7255</Words>
  <Application>WPS Presentation</Application>
  <PresentationFormat>On-screen Show (4:3)</PresentationFormat>
  <Paragraphs>226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SimSun</vt:lpstr>
      <vt:lpstr>Wingdings</vt:lpstr>
      <vt:lpstr>Wingdings 2</vt:lpstr>
      <vt:lpstr>Wingdings</vt:lpstr>
      <vt:lpstr>Wingdings 3</vt:lpstr>
      <vt:lpstr>Lucida Sans</vt:lpstr>
      <vt:lpstr>Book Antiqua</vt:lpstr>
      <vt:lpstr>Microsoft YaHei</vt:lpstr>
      <vt:lpstr>Arial Unicode MS</vt:lpstr>
      <vt:lpstr>Calibri</vt:lpstr>
      <vt:lpstr>Apex</vt:lpstr>
      <vt:lpstr>Secure Content flow</vt:lpstr>
      <vt:lpstr>Situation</vt:lpstr>
      <vt:lpstr>Purpose statement</vt:lpstr>
      <vt:lpstr>Project Objectives</vt:lpstr>
      <vt:lpstr>Success criteria</vt:lpstr>
      <vt:lpstr>Methodology / Approach (Waterfall Model)</vt:lpstr>
      <vt:lpstr>Resources</vt:lpstr>
      <vt:lpstr>Risks and Dependencies</vt:lpstr>
      <vt:lpstr>Summary and Next Steps</vt:lpstr>
      <vt:lpstr>Approval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Content flow</dc:title>
  <dc:creator>DELL</dc:creator>
  <cp:lastModifiedBy>Nandani Kumari</cp:lastModifiedBy>
  <cp:revision>6</cp:revision>
  <dcterms:created xsi:type="dcterms:W3CDTF">2025-07-28T08:29:00Z</dcterms:created>
  <dcterms:modified xsi:type="dcterms:W3CDTF">2025-09-20T15:41:42Z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CCD0A1409A104CD68E85EC181ED2DD9F_13</vt:lpwstr>
  </property>
  <property fmtid="{D5CDD505-2E9C-101B-9397-08002B2CF9AE}" pid="3" name="KSOProductBuildVer">
    <vt:lpwstr>1033-12.2.0.21931</vt:lpwstr>
  </property>
</Properties>
</file>