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6"/>
  </p:notesMasterIdLst>
  <p:handoutMasterIdLst>
    <p:handoutMasterId r:id="rId37"/>
  </p:handoutMasterIdLst>
  <p:sldIdLst>
    <p:sldId id="312" r:id="rId5"/>
    <p:sldId id="317" r:id="rId6"/>
    <p:sldId id="315" r:id="rId7"/>
    <p:sldId id="351" r:id="rId8"/>
    <p:sldId id="350" r:id="rId9"/>
    <p:sldId id="333" r:id="rId10"/>
    <p:sldId id="352" r:id="rId11"/>
    <p:sldId id="326" r:id="rId12"/>
    <p:sldId id="328" r:id="rId13"/>
    <p:sldId id="329" r:id="rId14"/>
    <p:sldId id="334" r:id="rId15"/>
    <p:sldId id="355" r:id="rId16"/>
    <p:sldId id="356" r:id="rId17"/>
    <p:sldId id="357" r:id="rId18"/>
    <p:sldId id="358" r:id="rId19"/>
    <p:sldId id="359" r:id="rId20"/>
    <p:sldId id="344" r:id="rId21"/>
    <p:sldId id="345" r:id="rId22"/>
    <p:sldId id="360" r:id="rId23"/>
    <p:sldId id="361" r:id="rId24"/>
    <p:sldId id="362" r:id="rId25"/>
    <p:sldId id="363" r:id="rId26"/>
    <p:sldId id="347" r:id="rId27"/>
    <p:sldId id="348" r:id="rId28"/>
    <p:sldId id="364" r:id="rId29"/>
    <p:sldId id="365" r:id="rId30"/>
    <p:sldId id="353" r:id="rId31"/>
    <p:sldId id="366" r:id="rId32"/>
    <p:sldId id="354" r:id="rId33"/>
    <p:sldId id="367" r:id="rId34"/>
    <p:sldId id="297" r:id="rId3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5388" autoAdjust="0"/>
  </p:normalViewPr>
  <p:slideViewPr>
    <p:cSldViewPr snapToGrid="0" snapToObjects="1">
      <p:cViewPr varScale="1">
        <p:scale>
          <a:sx n="59" d="100"/>
          <a:sy n="59" d="100"/>
        </p:scale>
        <p:origin x="684" y="5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7D950-5B68-8749-D1B0-A27820F04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D2042-0F90-0BD5-B880-29F952199AA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E4402DF-EC16-3B09-0983-00BA607CE9A7}"/>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3305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D245-2595-1005-C6B7-1F5ECEB61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18230-FD4A-1454-390F-5FE3B3E9967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23C6468-65C8-2643-7C43-2CDC7BBDBAA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61097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B65E-36EF-08D8-2B23-2DF315689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C1613-BA53-129E-9E00-48D6AB6A9B1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65DE018-E842-713D-2586-921EA58F2D6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5132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F2F8-8991-0B52-5A75-A4CF942F3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8A471-ED68-6C3C-D462-E36282B93D6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978DFDA-4DAE-B9BD-E4FF-7E1EB1B64AD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6394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98C3-1EAE-DDDA-018F-8B57D07EE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AC9BB-4EE0-C236-9855-449855F8CEC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8BC5FC6-04AE-B995-DE8E-0D1569503D7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802542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55B6-EFB8-3611-A9AB-41742B27A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52ED6-2884-8EA5-A153-A55715286BF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9AE5764-DE25-C242-16E2-8290A3CDC07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08956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3A51-1B1B-BD21-25B4-7D7484B58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019BB-4820-110E-78C6-9FCBA3A3876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A7CD1F4-E1AB-7129-A614-845A9871DFA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2378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BA67-355B-3AAA-2532-7D95C37CC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A3660-A96A-4387-2D73-BDFC5A16936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EDDAF22-DCDB-A863-D363-627C54FB57E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2891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C714-B1D0-B31F-6B9E-4742A3A6E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5CC00-3E55-C38E-48CF-E8C563ED7C6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31823D2-7884-F4DA-0463-7E6201E6BF72}"/>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7224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D0696-85CA-3EF6-FCB3-A2FA9CC70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55908-FF2D-05F9-DAEC-0A2446F1FEE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5695B1A-03E8-796F-D87A-31AECFEFC1F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51622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600B-9AA7-9100-2C2F-2E0A1BB75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33178-90DC-6E43-EA8E-A5C44836B7C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7BA3A91-F90F-C9BB-60F7-2F581197890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3973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8DA2-43F9-C9C0-469F-0AD56A2DA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224A1-FC36-7F1F-DF55-3B6014D8E33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1C698B7-9695-9BB7-E0A3-D5E15CBFA8F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86930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7C0A-7E69-9107-936A-D212CD2D9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D6407-0314-6A86-E560-6E09D52E30D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0FE326B-AB83-5D74-6A9C-9AD201743DBD}"/>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392078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60390-D161-5184-1B51-1111198A0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06C3F-49AA-7342-D2B3-B2069290D68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136ED96-633D-6138-B2B3-47E35696C54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41630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4744F-B4CB-BE8F-EFAF-645DE821C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F7548-E432-1BF0-6D91-62F5BA96808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C1505C5-1B4F-F895-E1FD-17BD1D6AA32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518790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2CE6-C94A-C6FE-8E77-755DBC606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98D01-1BD6-2D2B-A1BE-722625A2F04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6313C76-6095-4F3C-D880-AED4C885F77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72291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A7D9-C2E2-B821-7826-19F517744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F18CA-F71B-EB98-ADAE-357BF492EEA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CC084C0-D3A9-CC69-7369-59976514B52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48477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AE8B-8FCF-ACD6-5AB1-8599682B2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D9632-A111-DADB-B830-B9CEF16CF2A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2E1CDBB-33D3-77F1-6069-BB0350F7BAC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7118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F60F1-9313-85EE-D97B-A5349A43B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38BC0-EC80-3295-E6E0-4BBF9D6E3C5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1C7120D-5070-2D0B-885F-40C0B67CF865}"/>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39289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5BC5-1DB7-EB85-DE59-2C9425EEB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EB8F0-59AA-198D-068A-46E3D3514BA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F19EF28-17DB-22D5-F937-A4861CE774E1}"/>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9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AF66-DF93-2D12-84AB-CF619E2BE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3169B-4E84-27B3-AF5E-C7C7BEF37AC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8040AF4-58CD-EA7B-7BF4-293D8527AB3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77519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DCBE-6F18-E0AD-B90D-8C495B3DC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9777B-B418-FCE4-4B75-F53E1378E16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BBDBBD6-90BD-AD10-61C1-EDF00823690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4519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9DFE-F07B-8C21-9FEF-FA1C986A4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79CA4-2D99-3AF4-D8A7-0632DDF1702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AFD1996-3A20-037E-61CB-67CFB8A194B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25576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AD871-C49F-BBA8-E9B1-213C9F94D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656D9-AF81-7B5D-EE82-990982BA09F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1711A87-6E7E-6B31-317D-4E0301BDBC4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31486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A8CD-E497-211A-AA98-907D96E40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2A480-BC03-49C3-F731-45D1C631740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1A5BC06-76B5-D4EC-C128-E78E6160ADF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6600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C03C-2302-D3D4-02D6-D9748F08D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9A33F-1D16-4B32-8876-C7D8504EC62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F2AACA2-BEC0-6A8E-B200-7F4F6D1D54FD}"/>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97581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4EA5-DC60-2ECB-4A11-1D20DAC25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F7C9C-A812-8F28-449C-16470BB1AC7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5559E51-694D-5679-2D84-B9C4FA53FBB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68169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1687286" y="513063"/>
            <a:ext cx="8839200" cy="1963437"/>
          </a:xfrm>
        </p:spPr>
        <p:txBody>
          <a:bodyPr anchor="ctr"/>
          <a:lstStyle/>
          <a:p>
            <a:r>
              <a:rPr lang="en-US" sz="4000" dirty="0"/>
              <a:t>Digital and Supply Chain Enablement</a:t>
            </a:r>
          </a:p>
        </p:txBody>
      </p:sp>
      <p:sp>
        <p:nvSpPr>
          <p:cNvPr id="5" name="TextBox 4">
            <a:extLst>
              <a:ext uri="{FF2B5EF4-FFF2-40B4-BE49-F238E27FC236}">
                <a16:creationId xmlns:a16="http://schemas.microsoft.com/office/drawing/2014/main" id="{6332B879-501F-82B4-3F64-E5488F71BC76}"/>
              </a:ext>
            </a:extLst>
          </p:cNvPr>
          <p:cNvSpPr txBox="1"/>
          <p:nvPr/>
        </p:nvSpPr>
        <p:spPr>
          <a:xfrm>
            <a:off x="4267200" y="3919836"/>
            <a:ext cx="5981700" cy="830997"/>
          </a:xfrm>
          <a:prstGeom prst="rect">
            <a:avLst/>
          </a:prstGeom>
          <a:noFill/>
        </p:spPr>
        <p:txBody>
          <a:bodyPr wrap="square" rtlCol="0">
            <a:spAutoFit/>
          </a:bodyPr>
          <a:lstStyle/>
          <a:p>
            <a:pPr marL="342900" indent="-342900">
              <a:buFontTx/>
              <a:buChar char="-"/>
            </a:pPr>
            <a:r>
              <a:rPr lang="en-IN" sz="2400" dirty="0">
                <a:highlight>
                  <a:srgbClr val="FDFBF6"/>
                </a:highlight>
              </a:rPr>
              <a:t>By Sramana Bhattacharya</a:t>
            </a:r>
          </a:p>
          <a:p>
            <a:pPr marL="342900" indent="-342900">
              <a:buFontTx/>
              <a:buChar char="-"/>
            </a:pPr>
            <a:r>
              <a:rPr lang="en-IN" sz="2400" dirty="0">
                <a:highlight>
                  <a:srgbClr val="FDFBF6"/>
                </a:highlight>
              </a:rPr>
              <a:t>       02/07/2025</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57A-9A25-1DF0-7FFC-F8E2D119D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D5C7F-5C35-DFFD-9CE9-72C901CB972A}"/>
              </a:ext>
            </a:extLst>
          </p:cNvPr>
          <p:cNvSpPr>
            <a:spLocks noGrp="1"/>
          </p:cNvSpPr>
          <p:nvPr>
            <p:ph type="title"/>
          </p:nvPr>
        </p:nvSpPr>
        <p:spPr>
          <a:xfrm>
            <a:off x="279401" y="342900"/>
            <a:ext cx="6032500" cy="585788"/>
          </a:xfrm>
        </p:spPr>
        <p:txBody>
          <a:bodyPr/>
          <a:lstStyle/>
          <a:p>
            <a:r>
              <a:rPr lang="en-IN" dirty="0"/>
              <a:t>Success Criteria:</a:t>
            </a:r>
            <a:endParaRPr lang="en-US" dirty="0"/>
          </a:p>
        </p:txBody>
      </p:sp>
      <p:sp>
        <p:nvSpPr>
          <p:cNvPr id="3" name="Slide Number Placeholder 2">
            <a:extLst>
              <a:ext uri="{FF2B5EF4-FFF2-40B4-BE49-F238E27FC236}">
                <a16:creationId xmlns:a16="http://schemas.microsoft.com/office/drawing/2014/main" id="{80FE76C4-BD56-AAF5-A868-B3FFDB216F8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10</a:t>
            </a:fld>
            <a:endParaRPr lang="en-US" dirty="0"/>
          </a:p>
        </p:txBody>
      </p:sp>
      <p:sp>
        <p:nvSpPr>
          <p:cNvPr id="16" name="Content Placeholder 4">
            <a:extLst>
              <a:ext uri="{FF2B5EF4-FFF2-40B4-BE49-F238E27FC236}">
                <a16:creationId xmlns:a16="http://schemas.microsoft.com/office/drawing/2014/main" id="{1EA02303-24B5-9594-4296-8E913743FD48}"/>
              </a:ext>
            </a:extLst>
          </p:cNvPr>
          <p:cNvSpPr>
            <a:spLocks noGrp="1"/>
          </p:cNvSpPr>
          <p:nvPr>
            <p:ph sz="half" idx="2"/>
          </p:nvPr>
        </p:nvSpPr>
        <p:spPr>
          <a:xfrm>
            <a:off x="279400" y="1270000"/>
            <a:ext cx="11582400" cy="5435600"/>
          </a:xfrm>
        </p:spPr>
        <p:txBody>
          <a:bodyPr>
            <a:normAutofit fontScale="92500" lnSpcReduction="20000"/>
          </a:bodyPr>
          <a:lstStyle/>
          <a:p>
            <a:r>
              <a:rPr lang="en-IN" sz="2400" b="1" dirty="0"/>
              <a:t>Scalability and Future Readiness</a:t>
            </a:r>
          </a:p>
          <a:p>
            <a:pPr marL="342900" indent="-342900">
              <a:buFont typeface="Arial" panose="020B0604020202020204" pitchFamily="34" charset="0"/>
              <a:buChar char="•"/>
            </a:pPr>
            <a:r>
              <a:rPr lang="en-US" sz="2400" dirty="0"/>
              <a:t>Designed digital and operational systems are scalable and replicable for entry into </a:t>
            </a:r>
            <a:r>
              <a:rPr lang="en-US" sz="2400" b="1" dirty="0"/>
              <a:t>at least two additional markets</a:t>
            </a:r>
            <a:r>
              <a:rPr lang="en-US" sz="2400" dirty="0"/>
              <a:t> with minimal customization.</a:t>
            </a:r>
          </a:p>
          <a:p>
            <a:pPr marL="342900" indent="-342900">
              <a:buFont typeface="Arial" panose="020B0604020202020204" pitchFamily="34" charset="0"/>
              <a:buChar char="•"/>
            </a:pPr>
            <a:r>
              <a:rPr lang="en-US" sz="2400" dirty="0"/>
              <a:t>All code, documentation, supply chain models, and vendor contracts structured for </a:t>
            </a:r>
            <a:r>
              <a:rPr lang="en-US" sz="2400" b="1" dirty="0"/>
              <a:t>reuse and localization</a:t>
            </a:r>
            <a:r>
              <a:rPr lang="en-US" sz="2400" dirty="0"/>
              <a:t> in future projects.</a:t>
            </a:r>
          </a:p>
          <a:p>
            <a:pPr marL="342900" indent="-342900">
              <a:buFont typeface="Arial" panose="020B0604020202020204" pitchFamily="34" charset="0"/>
              <a:buChar char="•"/>
            </a:pPr>
            <a:r>
              <a:rPr lang="en-US" sz="2400" dirty="0"/>
              <a:t>Knowledge transfer and handover completed with internal teams trained to </a:t>
            </a:r>
            <a:r>
              <a:rPr lang="en-US" sz="2400" b="1" dirty="0"/>
              <a:t>independently operate and maintain</a:t>
            </a:r>
            <a:r>
              <a:rPr lang="en-US" sz="2400" dirty="0"/>
              <a:t> the system.</a:t>
            </a:r>
          </a:p>
          <a:p>
            <a:pPr marL="342900" indent="-342900">
              <a:buFont typeface="Arial" panose="020B0604020202020204" pitchFamily="34" charset="0"/>
              <a:buChar char="•"/>
            </a:pPr>
            <a:endParaRPr lang="en-US" sz="2400" dirty="0"/>
          </a:p>
          <a:p>
            <a:r>
              <a:rPr lang="en-US" sz="2400" b="1" dirty="0"/>
              <a:t>Compliances</a:t>
            </a:r>
            <a:r>
              <a:rPr lang="en-IN" sz="2400" b="1" dirty="0"/>
              <a:t> and Risk Management</a:t>
            </a:r>
          </a:p>
          <a:p>
            <a:pPr marL="342900" indent="-342900">
              <a:buFont typeface="Arial" panose="020B0604020202020204" pitchFamily="34" charset="0"/>
              <a:buChar char="•"/>
            </a:pPr>
            <a:r>
              <a:rPr lang="en-US" sz="2400" dirty="0"/>
              <a:t>All legal, regulatory, and tax compliance requirements in the new country are </a:t>
            </a:r>
            <a:r>
              <a:rPr lang="en-US" sz="2400" b="1" dirty="0"/>
              <a:t>thoroughly documented, approved, and adhered to</a:t>
            </a:r>
            <a:r>
              <a:rPr lang="en-US" sz="2400" dirty="0"/>
              <a:t> before launch.</a:t>
            </a:r>
          </a:p>
          <a:p>
            <a:pPr marL="342900" indent="-342900">
              <a:buFont typeface="Arial" panose="020B0604020202020204" pitchFamily="34" charset="0"/>
              <a:buChar char="•"/>
            </a:pPr>
            <a:r>
              <a:rPr lang="en-US" sz="2400" b="1" dirty="0"/>
              <a:t>Risk mitigation strategies</a:t>
            </a:r>
            <a:r>
              <a:rPr lang="en-US" sz="2400" dirty="0"/>
              <a:t> established and validated for critical business areas including procurement delays, vendor failure, or digital downtime.</a:t>
            </a:r>
          </a:p>
          <a:p>
            <a:pPr marL="342900" indent="-342900">
              <a:buFont typeface="Arial" panose="020B0604020202020204" pitchFamily="34" charset="0"/>
              <a:buChar char="•"/>
            </a:pPr>
            <a:r>
              <a:rPr lang="en-US" sz="2400" dirty="0"/>
              <a:t>Successful completion of </a:t>
            </a:r>
            <a:r>
              <a:rPr lang="en-US" sz="2400" b="1" dirty="0"/>
              <a:t>internal audits or compliance checks</a:t>
            </a:r>
            <a:r>
              <a:rPr lang="en-US" sz="2400" dirty="0"/>
              <a:t> prior to system Go Live with </a:t>
            </a:r>
            <a:r>
              <a:rPr lang="en-US" sz="2400" b="1" dirty="0"/>
              <a:t>zero major non-conformities</a:t>
            </a:r>
            <a:r>
              <a:rPr lang="en-US" sz="2400" dirty="0"/>
              <a:t> reported.</a:t>
            </a:r>
            <a:endParaRPr lang="en-US" sz="2400" b="1" dirty="0"/>
          </a:p>
        </p:txBody>
      </p:sp>
    </p:spTree>
    <p:extLst>
      <p:ext uri="{BB962C8B-B14F-4D97-AF65-F5344CB8AC3E}">
        <p14:creationId xmlns:p14="http://schemas.microsoft.com/office/powerpoint/2010/main" val="152187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681F-B2A6-FB9E-E1E8-98AA95CF32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6B74F6-56E3-9C25-16FB-2ED830568E09}"/>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7FDAD95C-33EE-DF41-053D-7807A916AD47}"/>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US" sz="2400" b="1" dirty="0"/>
              <a:t>Define Business and Technical Requirements</a:t>
            </a:r>
          </a:p>
          <a:p>
            <a:pPr marL="342900" indent="-342900">
              <a:buFont typeface="Arial" panose="020B0604020202020204" pitchFamily="34" charset="0"/>
              <a:buChar char="•"/>
            </a:pPr>
            <a:r>
              <a:rPr lang="en-US" sz="2400" dirty="0"/>
              <a:t>Conduct </a:t>
            </a:r>
            <a:r>
              <a:rPr lang="en-US" sz="2400" b="1" dirty="0"/>
              <a:t>collaborative discovery sessions</a:t>
            </a:r>
            <a:r>
              <a:rPr lang="en-US" sz="2400" dirty="0"/>
              <a:t> with marketing, operations, procurement, IT, and legal teams.</a:t>
            </a:r>
          </a:p>
          <a:p>
            <a:pPr marL="342900" indent="-342900">
              <a:buFont typeface="Arial" panose="020B0604020202020204" pitchFamily="34" charset="0"/>
              <a:buChar char="•"/>
            </a:pPr>
            <a:r>
              <a:rPr lang="en-US" sz="2400" dirty="0"/>
              <a:t>Identify </a:t>
            </a:r>
            <a:r>
              <a:rPr lang="en-US" sz="2400" b="1" dirty="0"/>
              <a:t>country-specific business rules</a:t>
            </a:r>
            <a:r>
              <a:rPr lang="en-US" sz="2400" dirty="0"/>
              <a:t>, regulatory constraints, and customer behavior expectations.</a:t>
            </a:r>
          </a:p>
          <a:p>
            <a:pPr marL="342900" indent="-342900">
              <a:buFont typeface="Arial" panose="020B0604020202020204" pitchFamily="34" charset="0"/>
              <a:buChar char="•"/>
            </a:pPr>
            <a:r>
              <a:rPr lang="en-US" sz="2400" dirty="0"/>
              <a:t>Create </a:t>
            </a:r>
            <a:r>
              <a:rPr lang="en-US" sz="2400" b="1" dirty="0"/>
              <a:t>user personas and customer journeys</a:t>
            </a:r>
            <a:r>
              <a:rPr lang="en-US" sz="2400" dirty="0"/>
              <a:t> to guide digital experience design.</a:t>
            </a:r>
          </a:p>
          <a:p>
            <a:pPr marL="342900" indent="-342900">
              <a:buFont typeface="Arial" panose="020B0604020202020204" pitchFamily="34" charset="0"/>
              <a:buChar char="•"/>
            </a:pPr>
            <a:r>
              <a:rPr lang="en-US" sz="2400" dirty="0"/>
              <a:t>Develop a detailed </a:t>
            </a:r>
            <a:r>
              <a:rPr lang="en-US" sz="2400" b="1" dirty="0"/>
              <a:t>product backlog</a:t>
            </a:r>
            <a:r>
              <a:rPr lang="en-US" sz="2400" dirty="0"/>
              <a:t> capturing user stories and acceptance criteria.</a:t>
            </a:r>
          </a:p>
        </p:txBody>
      </p:sp>
      <p:sp>
        <p:nvSpPr>
          <p:cNvPr id="4" name="Slide Number Placeholder 3">
            <a:extLst>
              <a:ext uri="{FF2B5EF4-FFF2-40B4-BE49-F238E27FC236}">
                <a16:creationId xmlns:a16="http://schemas.microsoft.com/office/drawing/2014/main" id="{8F66E174-84D4-6D65-4D16-2993262F8C3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276114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884E-7A80-2A3B-FBC4-EB3CBBC694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7BAC54-097F-0EBF-86E9-D1A16EB30547}"/>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BCE5C562-812E-1A13-6AAD-43060D5D5481}"/>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IN" sz="2400" b="1" dirty="0"/>
              <a:t>Vendor Evaluation and Selection</a:t>
            </a:r>
          </a:p>
          <a:p>
            <a:pPr marL="342900" indent="-342900">
              <a:buFont typeface="Arial" panose="020B0604020202020204" pitchFamily="34" charset="0"/>
              <a:buChar char="•"/>
            </a:pPr>
            <a:r>
              <a:rPr lang="en-US" sz="2400" dirty="0"/>
              <a:t>Initiate a formal </a:t>
            </a:r>
            <a:r>
              <a:rPr lang="en-US" sz="2400" b="1" dirty="0"/>
              <a:t>RFP (Request for Proposal)</a:t>
            </a:r>
            <a:r>
              <a:rPr lang="en-US" sz="2400" dirty="0"/>
              <a:t> process to invite qualified vendors (for app development, logistics, procurement).</a:t>
            </a:r>
          </a:p>
          <a:p>
            <a:pPr marL="342900" indent="-342900">
              <a:buFont typeface="Arial" panose="020B0604020202020204" pitchFamily="34" charset="0"/>
              <a:buChar char="•"/>
            </a:pPr>
            <a:r>
              <a:rPr lang="en-US" sz="2400" dirty="0"/>
              <a:t>Organize </a:t>
            </a:r>
            <a:r>
              <a:rPr lang="en-US" sz="2400" b="1" dirty="0"/>
              <a:t>vendor demonstrations</a:t>
            </a:r>
            <a:r>
              <a:rPr lang="en-US" sz="2400" dirty="0"/>
              <a:t> to assess technical fit, experience, scalability, and local knowledge.</a:t>
            </a:r>
          </a:p>
          <a:p>
            <a:pPr marL="342900" indent="-342900">
              <a:buFont typeface="Arial" panose="020B0604020202020204" pitchFamily="34" charset="0"/>
              <a:buChar char="•"/>
            </a:pPr>
            <a:r>
              <a:rPr lang="en-US" sz="2400" dirty="0"/>
              <a:t>Score and shortlist vendors using a </a:t>
            </a:r>
            <a:r>
              <a:rPr lang="en-US" sz="2400" b="1" dirty="0"/>
              <a:t>weighted decision matrix</a:t>
            </a:r>
            <a:r>
              <a:rPr lang="en-US" sz="2400" dirty="0"/>
              <a:t> based on cost, capability, compliance, and cultural fit.</a:t>
            </a:r>
          </a:p>
          <a:p>
            <a:pPr marL="342900" indent="-342900">
              <a:buFont typeface="Arial" panose="020B0604020202020204" pitchFamily="34" charset="0"/>
              <a:buChar char="•"/>
            </a:pPr>
            <a:r>
              <a:rPr lang="en-US" sz="2400" dirty="0"/>
              <a:t>Finalize contracts with selected vendors and define </a:t>
            </a:r>
            <a:r>
              <a:rPr lang="en-US" sz="2400" b="1" dirty="0"/>
              <a:t>SLAs (Service Level Agreements)</a:t>
            </a:r>
            <a:r>
              <a:rPr lang="en-US" sz="2400" dirty="0"/>
              <a:t>.</a:t>
            </a:r>
          </a:p>
        </p:txBody>
      </p:sp>
      <p:sp>
        <p:nvSpPr>
          <p:cNvPr id="4" name="Slide Number Placeholder 3">
            <a:extLst>
              <a:ext uri="{FF2B5EF4-FFF2-40B4-BE49-F238E27FC236}">
                <a16:creationId xmlns:a16="http://schemas.microsoft.com/office/drawing/2014/main" id="{4832CBCC-6FD3-41B0-1966-F688E044E0F5}"/>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406088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7ACC-AD3C-4824-3304-2804199C89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03326E-5C41-DF56-3D8F-B6321CE0F618}"/>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1C22C48F-1324-4C4B-AEED-C48464A5C465}"/>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IN" sz="2400" b="1" dirty="0"/>
              <a:t>Agile Development and Prototyping</a:t>
            </a:r>
          </a:p>
          <a:p>
            <a:pPr marL="342900" indent="-342900">
              <a:buFont typeface="Arial" panose="020B0604020202020204" pitchFamily="34" charset="0"/>
              <a:buChar char="•"/>
            </a:pPr>
            <a:r>
              <a:rPr lang="en-US" sz="2400" dirty="0"/>
              <a:t>Set up </a:t>
            </a:r>
            <a:r>
              <a:rPr lang="en-US" sz="2400" b="1" dirty="0"/>
              <a:t>Agile teams</a:t>
            </a:r>
            <a:r>
              <a:rPr lang="en-US" sz="2400" dirty="0"/>
              <a:t> with defined roles: Product Owner, Scrum Master, Developers, Testers, UX Designers.</a:t>
            </a:r>
          </a:p>
          <a:p>
            <a:pPr marL="342900" indent="-342900">
              <a:buFont typeface="Arial" panose="020B0604020202020204" pitchFamily="34" charset="0"/>
              <a:buChar char="•"/>
            </a:pPr>
            <a:r>
              <a:rPr lang="en-US" sz="2400" dirty="0"/>
              <a:t>Execute 2-week </a:t>
            </a:r>
            <a:r>
              <a:rPr lang="en-US" sz="2400" b="1" dirty="0"/>
              <a:t>sprint cycles</a:t>
            </a:r>
            <a:r>
              <a:rPr lang="en-US" sz="2400" dirty="0"/>
              <a:t> to iteratively build, test, and refine features for the website, app, and backend systems.</a:t>
            </a:r>
          </a:p>
          <a:p>
            <a:pPr marL="342900" indent="-342900">
              <a:buFont typeface="Arial" panose="020B0604020202020204" pitchFamily="34" charset="0"/>
              <a:buChar char="•"/>
            </a:pPr>
            <a:r>
              <a:rPr lang="en-US" sz="2400" dirty="0"/>
              <a:t>Develop and test </a:t>
            </a:r>
            <a:r>
              <a:rPr lang="en-US" sz="2400" b="1" dirty="0"/>
              <a:t>MVPs</a:t>
            </a:r>
            <a:r>
              <a:rPr lang="en-US" sz="2400" dirty="0"/>
              <a:t> for both digital and operational processes.</a:t>
            </a:r>
          </a:p>
          <a:p>
            <a:pPr marL="342900" indent="-342900">
              <a:buFont typeface="Arial" panose="020B0604020202020204" pitchFamily="34" charset="0"/>
              <a:buChar char="•"/>
            </a:pPr>
            <a:r>
              <a:rPr lang="en-US" sz="2400" dirty="0"/>
              <a:t>Conduct </a:t>
            </a:r>
            <a:r>
              <a:rPr lang="en-US" sz="2400" b="1" dirty="0"/>
              <a:t>sprint reviews and retrospectives</a:t>
            </a:r>
            <a:r>
              <a:rPr lang="en-US" sz="2400" dirty="0"/>
              <a:t> with key stakeholders for feedback and continuous improvement.</a:t>
            </a:r>
          </a:p>
        </p:txBody>
      </p:sp>
      <p:sp>
        <p:nvSpPr>
          <p:cNvPr id="4" name="Slide Number Placeholder 3">
            <a:extLst>
              <a:ext uri="{FF2B5EF4-FFF2-40B4-BE49-F238E27FC236}">
                <a16:creationId xmlns:a16="http://schemas.microsoft.com/office/drawing/2014/main" id="{72027C4C-7E21-C100-555B-20C19C9237B0}"/>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288557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895C-13B8-E801-E858-A83D45C185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A4E771-C3C2-1B82-C492-0E7593B1C39F}"/>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E67681C3-B9F8-51E1-DC39-9F6A1F2A36D4}"/>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US" sz="2400" b="1" dirty="0"/>
              <a:t>User Training and Change Management</a:t>
            </a:r>
          </a:p>
          <a:p>
            <a:pPr marL="342900" indent="-342900">
              <a:buFont typeface="Arial" panose="020B0604020202020204" pitchFamily="34" charset="0"/>
              <a:buChar char="•"/>
            </a:pPr>
            <a:r>
              <a:rPr lang="en-US" sz="2400" dirty="0"/>
              <a:t>Design and deliver </a:t>
            </a:r>
            <a:r>
              <a:rPr lang="en-US" sz="2400" b="1" dirty="0"/>
              <a:t>training programs</a:t>
            </a:r>
            <a:r>
              <a:rPr lang="en-US" sz="2400" dirty="0"/>
              <a:t> for internal users, logistics staff, customer support agents, and regional partners.</a:t>
            </a:r>
          </a:p>
          <a:p>
            <a:pPr marL="342900" indent="-342900">
              <a:buFont typeface="Arial" panose="020B0604020202020204" pitchFamily="34" charset="0"/>
              <a:buChar char="•"/>
            </a:pPr>
            <a:r>
              <a:rPr lang="en-US" sz="2400" dirty="0"/>
              <a:t>Provide </a:t>
            </a:r>
            <a:r>
              <a:rPr lang="en-US" sz="2400" b="1" dirty="0"/>
              <a:t>hands-on workshops, e-learning modules, and SOPs</a:t>
            </a:r>
            <a:r>
              <a:rPr lang="en-US" sz="2400" dirty="0"/>
              <a:t> for new systems and workflows.</a:t>
            </a:r>
          </a:p>
          <a:p>
            <a:pPr marL="342900" indent="-342900">
              <a:buFont typeface="Arial" panose="020B0604020202020204" pitchFamily="34" charset="0"/>
              <a:buChar char="•"/>
            </a:pPr>
            <a:r>
              <a:rPr lang="en-US" sz="2400" dirty="0"/>
              <a:t>Develop a </a:t>
            </a:r>
            <a:r>
              <a:rPr lang="en-US" sz="2400" b="1" dirty="0"/>
              <a:t>communication and change management plan</a:t>
            </a:r>
            <a:r>
              <a:rPr lang="en-US" sz="2400" dirty="0"/>
              <a:t> to manage transition from existing to new processes.</a:t>
            </a:r>
          </a:p>
          <a:p>
            <a:pPr marL="342900" indent="-342900">
              <a:buFont typeface="Arial" panose="020B0604020202020204" pitchFamily="34" charset="0"/>
              <a:buChar char="•"/>
            </a:pPr>
            <a:r>
              <a:rPr lang="en-US" sz="2400" dirty="0"/>
              <a:t>Establish </a:t>
            </a:r>
            <a:r>
              <a:rPr lang="en-US" sz="2400" b="1" dirty="0"/>
              <a:t>feedback loops</a:t>
            </a:r>
            <a:r>
              <a:rPr lang="en-US" sz="2400" dirty="0"/>
              <a:t> from early users to drive post-launch improvements.</a:t>
            </a:r>
          </a:p>
        </p:txBody>
      </p:sp>
      <p:sp>
        <p:nvSpPr>
          <p:cNvPr id="4" name="Slide Number Placeholder 3">
            <a:extLst>
              <a:ext uri="{FF2B5EF4-FFF2-40B4-BE49-F238E27FC236}">
                <a16:creationId xmlns:a16="http://schemas.microsoft.com/office/drawing/2014/main" id="{CE3EC281-DB0A-2D89-0A1A-A7587B8AA066}"/>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306562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48A0-1D6E-04E9-C760-4BA7F38983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EBA61D-E39F-6B1D-A5A1-4FF746DB0CC5}"/>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9CAB5E5B-0D91-13B3-E738-335CF5B8985F}"/>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US" sz="2400" b="1" dirty="0"/>
              <a:t>Operational Setup and Support Process Design</a:t>
            </a:r>
            <a:endParaRPr lang="en-US" sz="2400" dirty="0"/>
          </a:p>
          <a:p>
            <a:pPr marL="342900" indent="-342900">
              <a:buFont typeface="Arial" panose="020B0604020202020204" pitchFamily="34" charset="0"/>
              <a:buChar char="•"/>
            </a:pPr>
            <a:r>
              <a:rPr lang="en-US" sz="2400" dirty="0"/>
              <a:t>Finalize </a:t>
            </a:r>
            <a:r>
              <a:rPr lang="en-US" sz="2400" b="1" dirty="0"/>
              <a:t>local raw material sourcing</a:t>
            </a:r>
            <a:r>
              <a:rPr lang="en-US" sz="2400" dirty="0"/>
              <a:t>, warehousing, and production partnerships.</a:t>
            </a:r>
          </a:p>
          <a:p>
            <a:pPr marL="342900" indent="-342900">
              <a:buFont typeface="Arial" panose="020B0604020202020204" pitchFamily="34" charset="0"/>
              <a:buChar char="•"/>
            </a:pPr>
            <a:r>
              <a:rPr lang="en-US" sz="2400" dirty="0"/>
              <a:t>Map and automate </a:t>
            </a:r>
            <a:r>
              <a:rPr lang="en-US" sz="2400" b="1" dirty="0"/>
              <a:t>supply chain workflows</a:t>
            </a:r>
            <a:r>
              <a:rPr lang="en-US" sz="2400" dirty="0"/>
              <a:t> from procurement to order delivery.</a:t>
            </a:r>
          </a:p>
          <a:p>
            <a:pPr marL="342900" indent="-342900">
              <a:buFont typeface="Arial" panose="020B0604020202020204" pitchFamily="34" charset="0"/>
              <a:buChar char="•"/>
            </a:pPr>
            <a:r>
              <a:rPr lang="en-IN" sz="2400" dirty="0"/>
              <a:t>Implement </a:t>
            </a:r>
            <a:r>
              <a:rPr lang="en-IN" sz="2400" b="1" dirty="0"/>
              <a:t>support infrastructure</a:t>
            </a:r>
            <a:r>
              <a:rPr lang="en-IN" sz="2400" dirty="0"/>
              <a:t>: helpdesk, ticketing system, escalation matrix, and maintenance schedule.</a:t>
            </a:r>
          </a:p>
          <a:p>
            <a:pPr marL="342900" indent="-342900">
              <a:buFont typeface="Arial" panose="020B0604020202020204" pitchFamily="34" charset="0"/>
              <a:buChar char="•"/>
            </a:pPr>
            <a:r>
              <a:rPr lang="en-US" sz="2400" dirty="0"/>
              <a:t>Set up </a:t>
            </a:r>
            <a:r>
              <a:rPr lang="en-US" sz="2400" b="1" dirty="0"/>
              <a:t>data dashboards and reporting mechanisms</a:t>
            </a:r>
            <a:r>
              <a:rPr lang="en-US" sz="2400" dirty="0"/>
              <a:t> to monitor performance and compliance.</a:t>
            </a:r>
          </a:p>
        </p:txBody>
      </p:sp>
      <p:sp>
        <p:nvSpPr>
          <p:cNvPr id="4" name="Slide Number Placeholder 3">
            <a:extLst>
              <a:ext uri="{FF2B5EF4-FFF2-40B4-BE49-F238E27FC236}">
                <a16:creationId xmlns:a16="http://schemas.microsoft.com/office/drawing/2014/main" id="{4D3F8347-EBC4-87E7-9AAC-6586B59594F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328692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FAC4D-B82E-2FC1-A02D-A5C3E511F8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EEFD4F-EE13-658B-02FD-0ECA36C4C8F3}"/>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22169D68-DE28-58E9-4C2D-E880D521DCEB}"/>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IN" sz="2400" b="1" dirty="0"/>
              <a:t>Go-Live and Post-Launch Monitoring</a:t>
            </a:r>
          </a:p>
          <a:p>
            <a:pPr marL="342900" indent="-342900">
              <a:buFont typeface="Arial" panose="020B0604020202020204" pitchFamily="34" charset="0"/>
              <a:buChar char="•"/>
            </a:pPr>
            <a:r>
              <a:rPr lang="en-US" sz="2400" dirty="0"/>
              <a:t>Execute a </a:t>
            </a:r>
            <a:r>
              <a:rPr lang="en-US" sz="2400" b="1" dirty="0"/>
              <a:t>phased Go-Live strategy</a:t>
            </a:r>
            <a:r>
              <a:rPr lang="en-US" sz="2400" dirty="0"/>
              <a:t> with controlled rollout to selected regions or customer segments.</a:t>
            </a:r>
          </a:p>
          <a:p>
            <a:pPr marL="342900" indent="-342900">
              <a:buFont typeface="Arial" panose="020B0604020202020204" pitchFamily="34" charset="0"/>
              <a:buChar char="•"/>
            </a:pPr>
            <a:r>
              <a:rPr lang="en-US" sz="2400" dirty="0"/>
              <a:t>Monitor </a:t>
            </a:r>
            <a:r>
              <a:rPr lang="en-US" sz="2400" b="1" dirty="0"/>
              <a:t>real-time KPIs</a:t>
            </a:r>
            <a:r>
              <a:rPr lang="en-US" sz="2400" dirty="0"/>
              <a:t> such as order volumes, app downloads, conversion rates, and system uptime.</a:t>
            </a:r>
          </a:p>
          <a:p>
            <a:pPr marL="342900" indent="-342900">
              <a:buFont typeface="Arial" panose="020B0604020202020204" pitchFamily="34" charset="0"/>
              <a:buChar char="•"/>
            </a:pPr>
            <a:r>
              <a:rPr lang="en-US" sz="2400" dirty="0"/>
              <a:t>Capture customer feedback using </a:t>
            </a:r>
            <a:r>
              <a:rPr lang="en-US" sz="2400" b="1" dirty="0"/>
              <a:t>in-app surveys, support interactions, and usage analytics</a:t>
            </a:r>
            <a:r>
              <a:rPr lang="en-US" sz="2400" dirty="0"/>
              <a:t>.</a:t>
            </a:r>
          </a:p>
          <a:p>
            <a:pPr marL="342900" indent="-342900">
              <a:buFont typeface="Arial" panose="020B0604020202020204" pitchFamily="34" charset="0"/>
              <a:buChar char="•"/>
            </a:pPr>
            <a:r>
              <a:rPr lang="en-US" sz="2400" dirty="0"/>
              <a:t>Address any critical issues in a </a:t>
            </a:r>
            <a:r>
              <a:rPr lang="en-US" sz="2400" b="1" dirty="0"/>
              <a:t>stabilization sprint</a:t>
            </a:r>
            <a:r>
              <a:rPr lang="en-US" sz="2400" dirty="0"/>
              <a:t> post-launch.</a:t>
            </a:r>
          </a:p>
          <a:p>
            <a:pPr marL="342900" indent="-342900">
              <a:buFont typeface="Arial" panose="020B0604020202020204" pitchFamily="34" charset="0"/>
              <a:buChar char="•"/>
            </a:pPr>
            <a:r>
              <a:rPr lang="en-US" sz="2400" dirty="0"/>
              <a:t>Conduct a </a:t>
            </a:r>
            <a:r>
              <a:rPr lang="en-US" sz="2400" b="1" dirty="0"/>
              <a:t>post-implementation review</a:t>
            </a:r>
            <a:r>
              <a:rPr lang="en-US" sz="2400" dirty="0"/>
              <a:t> to capture lessons learned and identify reusable assets for future rollouts.</a:t>
            </a:r>
          </a:p>
        </p:txBody>
      </p:sp>
      <p:sp>
        <p:nvSpPr>
          <p:cNvPr id="4" name="Slide Number Placeholder 3">
            <a:extLst>
              <a:ext uri="{FF2B5EF4-FFF2-40B4-BE49-F238E27FC236}">
                <a16:creationId xmlns:a16="http://schemas.microsoft.com/office/drawing/2014/main" id="{9F75E079-E2DB-21A2-E7AD-AB8C5BFDB8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221583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BF969-6E34-1F47-F3FC-70BBB514B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E84D6-12BC-342A-F817-8FF64EDDEDD0}"/>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E637CD28-64E6-8438-45FF-142D7CAB5C18}"/>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17</a:t>
            </a:fld>
            <a:endParaRPr lang="en-US" dirty="0"/>
          </a:p>
        </p:txBody>
      </p:sp>
      <p:sp>
        <p:nvSpPr>
          <p:cNvPr id="16" name="Content Placeholder 4">
            <a:extLst>
              <a:ext uri="{FF2B5EF4-FFF2-40B4-BE49-F238E27FC236}">
                <a16:creationId xmlns:a16="http://schemas.microsoft.com/office/drawing/2014/main" id="{1B8119FC-CA26-0C68-9C0F-75E24C055532}"/>
              </a:ext>
            </a:extLst>
          </p:cNvPr>
          <p:cNvSpPr>
            <a:spLocks noGrp="1"/>
          </p:cNvSpPr>
          <p:nvPr>
            <p:ph sz="half" idx="2"/>
          </p:nvPr>
        </p:nvSpPr>
        <p:spPr>
          <a:xfrm>
            <a:off x="279400" y="1270000"/>
            <a:ext cx="6553200" cy="5435600"/>
          </a:xfrm>
        </p:spPr>
        <p:txBody>
          <a:bodyPr>
            <a:normAutofit/>
          </a:bodyPr>
          <a:lstStyle/>
          <a:p>
            <a:pPr>
              <a:buNone/>
            </a:pPr>
            <a:r>
              <a:rPr lang="en-US" sz="2400" b="1" dirty="0"/>
              <a:t>People:</a:t>
            </a:r>
          </a:p>
          <a:p>
            <a:pPr marL="342900" indent="-342900">
              <a:buFont typeface="Arial" panose="020B0604020202020204" pitchFamily="34" charset="0"/>
              <a:buChar char="•"/>
            </a:pPr>
            <a:r>
              <a:rPr lang="en-US" sz="2400" dirty="0"/>
              <a:t>Project Manager</a:t>
            </a:r>
          </a:p>
          <a:p>
            <a:pPr marL="342900" indent="-342900">
              <a:buFont typeface="Arial" panose="020B0604020202020204" pitchFamily="34" charset="0"/>
              <a:buChar char="•"/>
            </a:pPr>
            <a:r>
              <a:rPr lang="en-IN" sz="2400" dirty="0"/>
              <a:t>Product Owner</a:t>
            </a:r>
          </a:p>
          <a:p>
            <a:pPr marL="342900" indent="-342900">
              <a:buFont typeface="Arial" panose="020B0604020202020204" pitchFamily="34" charset="0"/>
              <a:buChar char="•"/>
            </a:pPr>
            <a:r>
              <a:rPr lang="en-IN" sz="2400" dirty="0"/>
              <a:t>Scrum Master</a:t>
            </a:r>
          </a:p>
          <a:p>
            <a:pPr marL="342900" indent="-342900">
              <a:buFont typeface="Arial" panose="020B0604020202020204" pitchFamily="34" charset="0"/>
              <a:buChar char="•"/>
            </a:pPr>
            <a:r>
              <a:rPr lang="en-IN" sz="2400" dirty="0"/>
              <a:t>Agile Development Team</a:t>
            </a:r>
          </a:p>
          <a:p>
            <a:pPr marL="342900" indent="-342900">
              <a:buFont typeface="Arial" panose="020B0604020202020204" pitchFamily="34" charset="0"/>
              <a:buChar char="•"/>
            </a:pPr>
            <a:r>
              <a:rPr lang="en-IN" sz="2400" dirty="0"/>
              <a:t>UX/UI Designer</a:t>
            </a:r>
          </a:p>
          <a:p>
            <a:pPr marL="342900" indent="-342900">
              <a:buFont typeface="Arial" panose="020B0604020202020204" pitchFamily="34" charset="0"/>
              <a:buChar char="•"/>
            </a:pPr>
            <a:r>
              <a:rPr lang="en-IN" sz="2400" dirty="0"/>
              <a:t>Procurement &amp; Supply Chain Specialist</a:t>
            </a:r>
          </a:p>
          <a:p>
            <a:pPr marL="342900" indent="-342900">
              <a:buFont typeface="Arial" panose="020B0604020202020204" pitchFamily="34" charset="0"/>
              <a:buChar char="•"/>
            </a:pPr>
            <a:r>
              <a:rPr lang="en-IN" sz="2400" dirty="0"/>
              <a:t>QA/Test Engineers</a:t>
            </a:r>
          </a:p>
          <a:p>
            <a:pPr marL="342900" indent="-342900">
              <a:buFont typeface="Arial" panose="020B0604020202020204" pitchFamily="34" charset="0"/>
              <a:buChar char="•"/>
            </a:pPr>
            <a:r>
              <a:rPr lang="en-IN" sz="2400" dirty="0"/>
              <a:t>Local Market Analysts</a:t>
            </a:r>
            <a:endParaRPr lang="en-US" sz="2400" dirty="0"/>
          </a:p>
        </p:txBody>
      </p:sp>
    </p:spTree>
    <p:extLst>
      <p:ext uri="{BB962C8B-B14F-4D97-AF65-F5344CB8AC3E}">
        <p14:creationId xmlns:p14="http://schemas.microsoft.com/office/powerpoint/2010/main" val="82671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BE38-32DC-83C0-DC80-7CCF998BE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2A181-7D21-D350-8664-7C5AFE57165E}"/>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BF66491F-E74F-0319-81B7-5F45F2F59CB9}"/>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18</a:t>
            </a:fld>
            <a:endParaRPr lang="en-US" dirty="0"/>
          </a:p>
        </p:txBody>
      </p:sp>
      <p:sp>
        <p:nvSpPr>
          <p:cNvPr id="16" name="Content Placeholder 4">
            <a:extLst>
              <a:ext uri="{FF2B5EF4-FFF2-40B4-BE49-F238E27FC236}">
                <a16:creationId xmlns:a16="http://schemas.microsoft.com/office/drawing/2014/main" id="{8899283A-5890-EC5A-E2FE-6962F0B4FF80}"/>
              </a:ext>
            </a:extLst>
          </p:cNvPr>
          <p:cNvSpPr>
            <a:spLocks noGrp="1"/>
          </p:cNvSpPr>
          <p:nvPr>
            <p:ph sz="half" idx="2"/>
          </p:nvPr>
        </p:nvSpPr>
        <p:spPr>
          <a:xfrm>
            <a:off x="279400" y="1270000"/>
            <a:ext cx="6553200" cy="5435600"/>
          </a:xfrm>
        </p:spPr>
        <p:txBody>
          <a:bodyPr>
            <a:normAutofit/>
          </a:bodyPr>
          <a:lstStyle/>
          <a:p>
            <a:pPr>
              <a:buNone/>
            </a:pPr>
            <a:r>
              <a:rPr lang="en-US" sz="2400" b="1" dirty="0"/>
              <a:t>Time:</a:t>
            </a:r>
          </a:p>
          <a:p>
            <a:pPr>
              <a:buNone/>
            </a:pPr>
            <a:endParaRPr lang="en-US" sz="2400" b="1" dirty="0"/>
          </a:p>
          <a:p>
            <a:pPr>
              <a:buNone/>
            </a:pPr>
            <a:endParaRPr lang="en-US" sz="2400" b="1" dirty="0"/>
          </a:p>
          <a:p>
            <a:pPr>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79161EA3-C497-3B33-C10F-70C30485C717}"/>
              </a:ext>
            </a:extLst>
          </p:cNvPr>
          <p:cNvGraphicFramePr>
            <a:graphicFrameLocks noGrp="1"/>
          </p:cNvGraphicFramePr>
          <p:nvPr>
            <p:extLst>
              <p:ext uri="{D42A27DB-BD31-4B8C-83A1-F6EECF244321}">
                <p14:modId xmlns:p14="http://schemas.microsoft.com/office/powerpoint/2010/main" val="1924796620"/>
              </p:ext>
            </p:extLst>
          </p:nvPr>
        </p:nvGraphicFramePr>
        <p:xfrm>
          <a:off x="279400" y="1924231"/>
          <a:ext cx="8534400" cy="4480560"/>
        </p:xfrm>
        <a:graphic>
          <a:graphicData uri="http://schemas.openxmlformats.org/drawingml/2006/table">
            <a:tbl>
              <a:tblPr firstRow="1" bandRow="1">
                <a:tableStyleId>{08FB837D-C827-4EFA-A057-4D05807E0F7C}</a:tableStyleId>
              </a:tblPr>
              <a:tblGrid>
                <a:gridCol w="2844800">
                  <a:extLst>
                    <a:ext uri="{9D8B030D-6E8A-4147-A177-3AD203B41FA5}">
                      <a16:colId xmlns:a16="http://schemas.microsoft.com/office/drawing/2014/main" val="4084662132"/>
                    </a:ext>
                  </a:extLst>
                </a:gridCol>
                <a:gridCol w="4394200">
                  <a:extLst>
                    <a:ext uri="{9D8B030D-6E8A-4147-A177-3AD203B41FA5}">
                      <a16:colId xmlns:a16="http://schemas.microsoft.com/office/drawing/2014/main" val="2221086346"/>
                    </a:ext>
                  </a:extLst>
                </a:gridCol>
                <a:gridCol w="1295400">
                  <a:extLst>
                    <a:ext uri="{9D8B030D-6E8A-4147-A177-3AD203B41FA5}">
                      <a16:colId xmlns:a16="http://schemas.microsoft.com/office/drawing/2014/main" val="2927547242"/>
                    </a:ext>
                  </a:extLst>
                </a:gridCol>
              </a:tblGrid>
              <a:tr h="370840">
                <a:tc>
                  <a:txBody>
                    <a:bodyPr/>
                    <a:lstStyle/>
                    <a:p>
                      <a:r>
                        <a:rPr lang="en-IN" dirty="0"/>
                        <a:t>Phase</a:t>
                      </a:r>
                    </a:p>
                  </a:txBody>
                  <a:tcPr/>
                </a:tc>
                <a:tc>
                  <a:txBody>
                    <a:bodyPr/>
                    <a:lstStyle/>
                    <a:p>
                      <a:r>
                        <a:rPr lang="en-IN" dirty="0"/>
                        <a:t>Activities</a:t>
                      </a:r>
                    </a:p>
                  </a:txBody>
                  <a:tcPr/>
                </a:tc>
                <a:tc>
                  <a:txBody>
                    <a:bodyPr/>
                    <a:lstStyle/>
                    <a:p>
                      <a:r>
                        <a:rPr lang="en-IN" dirty="0"/>
                        <a:t>Estimated Duration</a:t>
                      </a:r>
                    </a:p>
                  </a:txBody>
                  <a:tcPr/>
                </a:tc>
                <a:extLst>
                  <a:ext uri="{0D108BD9-81ED-4DB2-BD59-A6C34878D82A}">
                    <a16:rowId xmlns:a16="http://schemas.microsoft.com/office/drawing/2014/main" val="2093600351"/>
                  </a:ext>
                </a:extLst>
              </a:tr>
              <a:tr h="370840">
                <a:tc>
                  <a:txBody>
                    <a:bodyPr/>
                    <a:lstStyle/>
                    <a:p>
                      <a:r>
                        <a:rPr lang="en-IN" dirty="0">
                          <a:solidFill>
                            <a:schemeClr val="bg1"/>
                          </a:solidFill>
                        </a:rPr>
                        <a:t>Discovery &amp; Requirements</a:t>
                      </a:r>
                    </a:p>
                  </a:txBody>
                  <a:tcPr/>
                </a:tc>
                <a:tc>
                  <a:txBody>
                    <a:bodyPr/>
                    <a:lstStyle/>
                    <a:p>
                      <a:r>
                        <a:rPr lang="en-US" dirty="0">
                          <a:solidFill>
                            <a:schemeClr val="bg1"/>
                          </a:solidFill>
                        </a:rPr>
                        <a:t>Stakeholder workshops, requirement gathering, persona creation, backlog setup</a:t>
                      </a:r>
                      <a:endParaRPr lang="en-IN" dirty="0">
                        <a:solidFill>
                          <a:schemeClr val="bg1"/>
                        </a:solidFill>
                      </a:endParaRPr>
                    </a:p>
                  </a:txBody>
                  <a:tcPr/>
                </a:tc>
                <a:tc>
                  <a:txBody>
                    <a:bodyPr/>
                    <a:lstStyle/>
                    <a:p>
                      <a:r>
                        <a:rPr lang="en-IN" dirty="0">
                          <a:solidFill>
                            <a:schemeClr val="bg1"/>
                          </a:solidFill>
                        </a:rPr>
                        <a:t>Weeks 1–4</a:t>
                      </a:r>
                    </a:p>
                  </a:txBody>
                  <a:tcPr/>
                </a:tc>
                <a:extLst>
                  <a:ext uri="{0D108BD9-81ED-4DB2-BD59-A6C34878D82A}">
                    <a16:rowId xmlns:a16="http://schemas.microsoft.com/office/drawing/2014/main" val="1256656444"/>
                  </a:ext>
                </a:extLst>
              </a:tr>
              <a:tr h="370840">
                <a:tc>
                  <a:txBody>
                    <a:bodyPr/>
                    <a:lstStyle/>
                    <a:p>
                      <a:r>
                        <a:rPr lang="en-IN" dirty="0">
                          <a:solidFill>
                            <a:schemeClr val="bg1"/>
                          </a:solidFill>
                        </a:rPr>
                        <a:t>Vendor Evaluation &amp; Selection</a:t>
                      </a:r>
                    </a:p>
                  </a:txBody>
                  <a:tcPr/>
                </a:tc>
                <a:tc>
                  <a:txBody>
                    <a:bodyPr/>
                    <a:lstStyle/>
                    <a:p>
                      <a:r>
                        <a:rPr lang="en-US" dirty="0">
                          <a:solidFill>
                            <a:schemeClr val="bg1"/>
                          </a:solidFill>
                        </a:rPr>
                        <a:t>RFPs, demos, evaluations, finalization of contracts and SLAs</a:t>
                      </a:r>
                      <a:endParaRPr lang="en-IN" dirty="0">
                        <a:solidFill>
                          <a:schemeClr val="bg1"/>
                        </a:solidFill>
                      </a:endParaRPr>
                    </a:p>
                  </a:txBody>
                  <a:tcPr/>
                </a:tc>
                <a:tc>
                  <a:txBody>
                    <a:bodyPr/>
                    <a:lstStyle/>
                    <a:p>
                      <a:r>
                        <a:rPr lang="en-IN" b="1" dirty="0">
                          <a:solidFill>
                            <a:schemeClr val="bg1"/>
                          </a:solidFill>
                        </a:rPr>
                        <a:t>Weeks 3–6</a:t>
                      </a:r>
                      <a:r>
                        <a:rPr lang="en-IN" dirty="0">
                          <a:solidFill>
                            <a:schemeClr val="bg1"/>
                          </a:solidFill>
                        </a:rPr>
                        <a:t> </a:t>
                      </a:r>
                    </a:p>
                  </a:txBody>
                  <a:tcPr/>
                </a:tc>
                <a:extLst>
                  <a:ext uri="{0D108BD9-81ED-4DB2-BD59-A6C34878D82A}">
                    <a16:rowId xmlns:a16="http://schemas.microsoft.com/office/drawing/2014/main" val="1085237098"/>
                  </a:ext>
                </a:extLst>
              </a:tr>
              <a:tr h="370840">
                <a:tc>
                  <a:txBody>
                    <a:bodyPr/>
                    <a:lstStyle/>
                    <a:p>
                      <a:r>
                        <a:rPr lang="en-IN" dirty="0">
                          <a:solidFill>
                            <a:schemeClr val="bg1"/>
                          </a:solidFill>
                        </a:rPr>
                        <a:t>Agile Development &amp; Prototyping</a:t>
                      </a:r>
                    </a:p>
                  </a:txBody>
                  <a:tcPr/>
                </a:tc>
                <a:tc>
                  <a:txBody>
                    <a:bodyPr/>
                    <a:lstStyle/>
                    <a:p>
                      <a:r>
                        <a:rPr lang="en-US" dirty="0">
                          <a:solidFill>
                            <a:schemeClr val="bg1"/>
                          </a:solidFill>
                        </a:rPr>
                        <a:t>MVP design and development, iterative sprints, testing</a:t>
                      </a:r>
                      <a:endParaRPr lang="en-IN" dirty="0">
                        <a:solidFill>
                          <a:schemeClr val="bg1"/>
                        </a:solidFill>
                      </a:endParaRPr>
                    </a:p>
                  </a:txBody>
                  <a:tcPr/>
                </a:tc>
                <a:tc>
                  <a:txBody>
                    <a:bodyPr/>
                    <a:lstStyle/>
                    <a:p>
                      <a:r>
                        <a:rPr lang="en-IN" dirty="0">
                          <a:solidFill>
                            <a:schemeClr val="bg1"/>
                          </a:solidFill>
                        </a:rPr>
                        <a:t>Weeks 5–16</a:t>
                      </a:r>
                    </a:p>
                  </a:txBody>
                  <a:tcPr/>
                </a:tc>
                <a:extLst>
                  <a:ext uri="{0D108BD9-81ED-4DB2-BD59-A6C34878D82A}">
                    <a16:rowId xmlns:a16="http://schemas.microsoft.com/office/drawing/2014/main" val="2683585608"/>
                  </a:ext>
                </a:extLst>
              </a:tr>
              <a:tr h="370840">
                <a:tc>
                  <a:txBody>
                    <a:bodyPr/>
                    <a:lstStyle/>
                    <a:p>
                      <a:r>
                        <a:rPr lang="en-IN" dirty="0">
                          <a:solidFill>
                            <a:schemeClr val="bg1"/>
                          </a:solidFill>
                        </a:rPr>
                        <a:t>User Training &amp; Change Management</a:t>
                      </a:r>
                    </a:p>
                  </a:txBody>
                  <a:tcPr/>
                </a:tc>
                <a:tc>
                  <a:txBody>
                    <a:bodyPr/>
                    <a:lstStyle/>
                    <a:p>
                      <a:r>
                        <a:rPr lang="en-US" dirty="0">
                          <a:solidFill>
                            <a:schemeClr val="bg1"/>
                          </a:solidFill>
                        </a:rPr>
                        <a:t>Develop training content, conduct workshops, change readiness checks</a:t>
                      </a:r>
                      <a:endParaRPr lang="en-IN" dirty="0">
                        <a:solidFill>
                          <a:schemeClr val="bg1"/>
                        </a:solidFill>
                      </a:endParaRPr>
                    </a:p>
                  </a:txBody>
                  <a:tcPr/>
                </a:tc>
                <a:tc>
                  <a:txBody>
                    <a:bodyPr/>
                    <a:lstStyle/>
                    <a:p>
                      <a:r>
                        <a:rPr lang="en-IN" dirty="0">
                          <a:solidFill>
                            <a:schemeClr val="bg1"/>
                          </a:solidFill>
                        </a:rPr>
                        <a:t>Weeks 13–18</a:t>
                      </a:r>
                    </a:p>
                  </a:txBody>
                  <a:tcPr/>
                </a:tc>
                <a:extLst>
                  <a:ext uri="{0D108BD9-81ED-4DB2-BD59-A6C34878D82A}">
                    <a16:rowId xmlns:a16="http://schemas.microsoft.com/office/drawing/2014/main" val="3366925897"/>
                  </a:ext>
                </a:extLst>
              </a:tr>
              <a:tr h="370840">
                <a:tc>
                  <a:txBody>
                    <a:bodyPr/>
                    <a:lstStyle/>
                    <a:p>
                      <a:r>
                        <a:rPr lang="en-IN" dirty="0">
                          <a:solidFill>
                            <a:schemeClr val="bg1"/>
                          </a:solidFill>
                        </a:rPr>
                        <a:t>Operational Setup &amp; Support Design</a:t>
                      </a:r>
                    </a:p>
                  </a:txBody>
                  <a:tcPr/>
                </a:tc>
                <a:tc>
                  <a:txBody>
                    <a:bodyPr/>
                    <a:lstStyle/>
                    <a:p>
                      <a:r>
                        <a:rPr lang="en-US" dirty="0">
                          <a:solidFill>
                            <a:schemeClr val="bg1"/>
                          </a:solidFill>
                        </a:rPr>
                        <a:t>Set up supply chain, logistics, support processes, dashboard integration</a:t>
                      </a:r>
                      <a:endParaRPr lang="en-IN" dirty="0">
                        <a:solidFill>
                          <a:schemeClr val="bg1"/>
                        </a:solidFill>
                      </a:endParaRPr>
                    </a:p>
                  </a:txBody>
                  <a:tcPr/>
                </a:tc>
                <a:tc>
                  <a:txBody>
                    <a:bodyPr/>
                    <a:lstStyle/>
                    <a:p>
                      <a:r>
                        <a:rPr lang="en-IN" dirty="0">
                          <a:solidFill>
                            <a:schemeClr val="bg1"/>
                          </a:solidFill>
                        </a:rPr>
                        <a:t>Weeks 14–20</a:t>
                      </a:r>
                    </a:p>
                  </a:txBody>
                  <a:tcPr/>
                </a:tc>
                <a:extLst>
                  <a:ext uri="{0D108BD9-81ED-4DB2-BD59-A6C34878D82A}">
                    <a16:rowId xmlns:a16="http://schemas.microsoft.com/office/drawing/2014/main" val="3385975913"/>
                  </a:ext>
                </a:extLst>
              </a:tr>
              <a:tr h="370840">
                <a:tc>
                  <a:txBody>
                    <a:bodyPr/>
                    <a:lstStyle/>
                    <a:p>
                      <a:r>
                        <a:rPr lang="en-IN" dirty="0">
                          <a:solidFill>
                            <a:schemeClr val="bg1"/>
                          </a:solidFill>
                        </a:rPr>
                        <a:t>Go-Live &amp; Stabilization</a:t>
                      </a:r>
                    </a:p>
                  </a:txBody>
                  <a:tcPr/>
                </a:tc>
                <a:tc>
                  <a:txBody>
                    <a:bodyPr/>
                    <a:lstStyle/>
                    <a:p>
                      <a:r>
                        <a:rPr lang="en-US" dirty="0">
                          <a:solidFill>
                            <a:schemeClr val="bg1"/>
                          </a:solidFill>
                        </a:rPr>
                        <a:t>Soft launch, monitor KPIs, stabilize systems, collect feedback</a:t>
                      </a:r>
                      <a:endParaRPr lang="en-IN" dirty="0">
                        <a:solidFill>
                          <a:schemeClr val="bg1"/>
                        </a:solidFill>
                      </a:endParaRPr>
                    </a:p>
                  </a:txBody>
                  <a:tcPr/>
                </a:tc>
                <a:tc>
                  <a:txBody>
                    <a:bodyPr/>
                    <a:lstStyle/>
                    <a:p>
                      <a:r>
                        <a:rPr lang="en-IN" dirty="0">
                          <a:solidFill>
                            <a:schemeClr val="bg1"/>
                          </a:solidFill>
                        </a:rPr>
                        <a:t>Weeks 21–24</a:t>
                      </a:r>
                    </a:p>
                  </a:txBody>
                  <a:tcPr/>
                </a:tc>
                <a:extLst>
                  <a:ext uri="{0D108BD9-81ED-4DB2-BD59-A6C34878D82A}">
                    <a16:rowId xmlns:a16="http://schemas.microsoft.com/office/drawing/2014/main" val="2002826676"/>
                  </a:ext>
                </a:extLst>
              </a:tr>
            </a:tbl>
          </a:graphicData>
        </a:graphic>
      </p:graphicFrame>
    </p:spTree>
    <p:extLst>
      <p:ext uri="{BB962C8B-B14F-4D97-AF65-F5344CB8AC3E}">
        <p14:creationId xmlns:p14="http://schemas.microsoft.com/office/powerpoint/2010/main" val="2080565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A6FE-7B75-EEB2-6FA5-975424B37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2F53E-9C9D-0E3F-107E-930C38D41075}"/>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8309E8C6-C1FC-233C-221C-23D79480F442}"/>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19</a:t>
            </a:fld>
            <a:endParaRPr lang="en-US" dirty="0"/>
          </a:p>
        </p:txBody>
      </p:sp>
      <p:sp>
        <p:nvSpPr>
          <p:cNvPr id="16" name="Content Placeholder 4">
            <a:extLst>
              <a:ext uri="{FF2B5EF4-FFF2-40B4-BE49-F238E27FC236}">
                <a16:creationId xmlns:a16="http://schemas.microsoft.com/office/drawing/2014/main" id="{0331806F-8F94-A6F4-E014-81908C2F024D}"/>
              </a:ext>
            </a:extLst>
          </p:cNvPr>
          <p:cNvSpPr>
            <a:spLocks noGrp="1"/>
          </p:cNvSpPr>
          <p:nvPr>
            <p:ph sz="half" idx="2"/>
          </p:nvPr>
        </p:nvSpPr>
        <p:spPr>
          <a:xfrm>
            <a:off x="279400" y="1270000"/>
            <a:ext cx="8298544" cy="5435600"/>
          </a:xfrm>
        </p:spPr>
        <p:txBody>
          <a:bodyPr>
            <a:normAutofit/>
          </a:bodyPr>
          <a:lstStyle/>
          <a:p>
            <a:pPr>
              <a:buNone/>
            </a:pPr>
            <a:r>
              <a:rPr lang="en-US" sz="2400" b="1" dirty="0"/>
              <a:t>Time:</a:t>
            </a:r>
          </a:p>
          <a:p>
            <a:endParaRPr lang="en-IN" sz="2400" b="1" dirty="0"/>
          </a:p>
          <a:p>
            <a:r>
              <a:rPr lang="en-IN" sz="2400" b="1" dirty="0"/>
              <a:t>Sprint Structure</a:t>
            </a:r>
            <a:endParaRPr lang="en-US" sz="2400" b="1" dirty="0"/>
          </a:p>
          <a:p>
            <a:pPr marL="342900" indent="-342900">
              <a:buFont typeface="Arial" panose="020B0604020202020204" pitchFamily="34" charset="0"/>
              <a:buChar char="•"/>
            </a:pPr>
            <a:r>
              <a:rPr lang="en-IN" sz="2400" dirty="0"/>
              <a:t>Sprint Length: </a:t>
            </a:r>
            <a:r>
              <a:rPr lang="en-IN" sz="2400" b="1" dirty="0"/>
              <a:t>2 weeks</a:t>
            </a:r>
          </a:p>
          <a:p>
            <a:pPr marL="342900" indent="-342900">
              <a:buFont typeface="Arial" panose="020B0604020202020204" pitchFamily="34" charset="0"/>
              <a:buChar char="•"/>
            </a:pPr>
            <a:r>
              <a:rPr lang="en-US" sz="2400" dirty="0"/>
              <a:t>Number of Sprints: </a:t>
            </a:r>
            <a:r>
              <a:rPr lang="en-US" sz="2400" b="1" dirty="0"/>
              <a:t>6 Agile Sprints</a:t>
            </a:r>
          </a:p>
          <a:p>
            <a:pPr marL="514350" indent="-514350">
              <a:buFont typeface="+mj-lt"/>
              <a:buAutoNum type="romanLcPeriod"/>
            </a:pPr>
            <a:r>
              <a:rPr lang="en-US" sz="2400" b="1" dirty="0"/>
              <a:t>Sprints 1–3:</a:t>
            </a:r>
            <a:r>
              <a:rPr lang="en-US" sz="2400" dirty="0"/>
              <a:t> Core MVP (UI, product listing, cart, local sourcing setup)</a:t>
            </a:r>
          </a:p>
          <a:p>
            <a:pPr marL="514350" indent="-514350">
              <a:buFont typeface="+mj-lt"/>
              <a:buAutoNum type="romanLcPeriod"/>
            </a:pPr>
            <a:r>
              <a:rPr lang="en-IN" sz="2400" b="1" dirty="0"/>
              <a:t>Sprints 4–5:</a:t>
            </a:r>
            <a:r>
              <a:rPr lang="en-IN" sz="2400" dirty="0"/>
              <a:t> Integrations (payments, logistics, analytics, support)</a:t>
            </a:r>
          </a:p>
          <a:p>
            <a:pPr marL="514350" indent="-514350">
              <a:buFont typeface="+mj-lt"/>
              <a:buAutoNum type="romanLcPeriod"/>
            </a:pPr>
            <a:r>
              <a:rPr lang="en-US" sz="2400" b="1" dirty="0"/>
              <a:t>Sprint 6:</a:t>
            </a:r>
            <a:r>
              <a:rPr lang="en-US" sz="2400" dirty="0"/>
              <a:t> Final refinements, UAT, pre-Go-Live checklist</a:t>
            </a:r>
            <a:endParaRPr lang="en-US" sz="2400" b="1" dirty="0"/>
          </a:p>
          <a:p>
            <a:endParaRPr lang="en-IN" sz="2400" b="1" dirty="0"/>
          </a:p>
        </p:txBody>
      </p:sp>
    </p:spTree>
    <p:extLst>
      <p:ext uri="{BB962C8B-B14F-4D97-AF65-F5344CB8AC3E}">
        <p14:creationId xmlns:p14="http://schemas.microsoft.com/office/powerpoint/2010/main" val="23385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765974" y="1654746"/>
            <a:ext cx="7631709" cy="660020"/>
          </a:xfrm>
        </p:spPr>
        <p:txBody>
          <a:bodyPr/>
          <a:lstStyle/>
          <a:p>
            <a:r>
              <a:rPr lang="en-IN" dirty="0"/>
              <a:t>Project Background</a:t>
            </a:r>
            <a:endParaRPr lang="en-US" dirty="0"/>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765974" y="3107911"/>
            <a:ext cx="9063826" cy="2928937"/>
          </a:xfrm>
        </p:spPr>
        <p:txBody>
          <a:bodyPr>
            <a:normAutofit fontScale="92500"/>
          </a:bodyPr>
          <a:lstStyle/>
          <a:p>
            <a:pPr marL="0" indent="0">
              <a:buNone/>
            </a:pPr>
            <a:r>
              <a:rPr lang="en-US" sz="2400" dirty="0"/>
              <a:t>The Food Industry Company is an established player in several international markets, offering a diverse range of high-quality food products. With a growing global demand and proven success in existing territories, the company has set its sights on expanding into a new international market. This expansion will include the full portfolio of existing products. However, it also requires the creation of country-specific websites and mobile applications, as well as the development of a localized supply chain to source raw materials directly from the new country.</a:t>
            </a:r>
          </a:p>
          <a:p>
            <a:pPr marL="0" indent="0">
              <a:buNone/>
            </a:pPr>
            <a:endParaRPr lang="en-US" sz="2400" dirty="0"/>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194161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90F3D-CDB6-712D-C82C-D51AC83EB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E215B-4105-5950-744C-6B7E541EC24D}"/>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CA265195-8684-FC70-23C1-8183FCAC45A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20</a:t>
            </a:fld>
            <a:endParaRPr lang="en-US" dirty="0"/>
          </a:p>
        </p:txBody>
      </p:sp>
      <p:sp>
        <p:nvSpPr>
          <p:cNvPr id="16" name="Content Placeholder 4">
            <a:extLst>
              <a:ext uri="{FF2B5EF4-FFF2-40B4-BE49-F238E27FC236}">
                <a16:creationId xmlns:a16="http://schemas.microsoft.com/office/drawing/2014/main" id="{8293C8FC-2DB0-B08E-FCAF-734A21B83E7E}"/>
              </a:ext>
            </a:extLst>
          </p:cNvPr>
          <p:cNvSpPr>
            <a:spLocks noGrp="1"/>
          </p:cNvSpPr>
          <p:nvPr>
            <p:ph sz="half" idx="2"/>
          </p:nvPr>
        </p:nvSpPr>
        <p:spPr>
          <a:xfrm>
            <a:off x="279399" y="1270000"/>
            <a:ext cx="7939315" cy="5435600"/>
          </a:xfrm>
        </p:spPr>
        <p:txBody>
          <a:bodyPr>
            <a:normAutofit/>
          </a:bodyPr>
          <a:lstStyle/>
          <a:p>
            <a:pPr>
              <a:buNone/>
            </a:pPr>
            <a:r>
              <a:rPr lang="en-US" sz="2400" b="1" dirty="0"/>
              <a:t>Time:</a:t>
            </a:r>
          </a:p>
          <a:p>
            <a:endParaRPr lang="en-IN" sz="2400" b="1" dirty="0"/>
          </a:p>
          <a:p>
            <a:r>
              <a:rPr lang="en-IN" sz="2400" b="1" dirty="0"/>
              <a:t>Sprint Structure</a:t>
            </a:r>
            <a:endParaRPr lang="en-US" sz="2400" b="1" dirty="0"/>
          </a:p>
          <a:p>
            <a:pPr marL="342900" indent="-342900">
              <a:buFont typeface="Arial" panose="020B0604020202020204" pitchFamily="34" charset="0"/>
              <a:buChar char="•"/>
            </a:pPr>
            <a:r>
              <a:rPr lang="en-IN" sz="2400" dirty="0"/>
              <a:t>Key Milestones</a:t>
            </a:r>
          </a:p>
          <a:p>
            <a:pPr marL="514350" indent="-514350">
              <a:buFont typeface="+mj-lt"/>
              <a:buAutoNum type="romanLcPeriod"/>
            </a:pPr>
            <a:r>
              <a:rPr lang="en-US" sz="2400" b="1" dirty="0"/>
              <a:t>Week 4:</a:t>
            </a:r>
            <a:r>
              <a:rPr lang="en-US" sz="2400" dirty="0"/>
              <a:t> Product backlog finalized</a:t>
            </a:r>
          </a:p>
          <a:p>
            <a:pPr marL="514350" indent="-514350">
              <a:buFont typeface="+mj-lt"/>
              <a:buAutoNum type="romanLcPeriod"/>
            </a:pPr>
            <a:r>
              <a:rPr lang="en-US" sz="2400" b="1" dirty="0"/>
              <a:t>Week 6:</a:t>
            </a:r>
            <a:r>
              <a:rPr lang="en-US" sz="2400" dirty="0"/>
              <a:t> Vendors selected and onboarded</a:t>
            </a:r>
          </a:p>
          <a:p>
            <a:pPr marL="514350" indent="-514350">
              <a:buFont typeface="+mj-lt"/>
              <a:buAutoNum type="romanLcPeriod"/>
            </a:pPr>
            <a:r>
              <a:rPr lang="en-US" sz="2400" b="1" dirty="0"/>
              <a:t>Week 10:</a:t>
            </a:r>
            <a:r>
              <a:rPr lang="en-US" sz="2400" dirty="0"/>
              <a:t> MVP ready for internal demo</a:t>
            </a:r>
          </a:p>
          <a:p>
            <a:pPr marL="514350" indent="-514350">
              <a:buFont typeface="+mj-lt"/>
              <a:buAutoNum type="romanLcPeriod"/>
            </a:pPr>
            <a:r>
              <a:rPr lang="en-IN" sz="2400" b="1" dirty="0"/>
              <a:t>Week 18:</a:t>
            </a:r>
            <a:r>
              <a:rPr lang="en-IN" sz="2400" dirty="0"/>
              <a:t> Training completed</a:t>
            </a:r>
          </a:p>
          <a:p>
            <a:pPr marL="514350" indent="-514350">
              <a:buFont typeface="+mj-lt"/>
              <a:buAutoNum type="romanLcPeriod"/>
            </a:pPr>
            <a:r>
              <a:rPr lang="en-IN" sz="2400" b="1" dirty="0"/>
              <a:t>Week 21:</a:t>
            </a:r>
            <a:r>
              <a:rPr lang="en-IN" sz="2400" dirty="0"/>
              <a:t> Go-Live</a:t>
            </a:r>
          </a:p>
          <a:p>
            <a:pPr marL="514350" indent="-514350">
              <a:buFont typeface="+mj-lt"/>
              <a:buAutoNum type="romanLcPeriod"/>
            </a:pPr>
            <a:r>
              <a:rPr lang="en-US" sz="2400" b="1" dirty="0"/>
              <a:t>Week 24:</a:t>
            </a:r>
            <a:r>
              <a:rPr lang="en-US" sz="2400" dirty="0"/>
              <a:t> Project closure and lessons learned workshop</a:t>
            </a:r>
          </a:p>
          <a:p>
            <a:pPr marL="514350" indent="-514350">
              <a:buFont typeface="+mj-lt"/>
              <a:buAutoNum type="romanLcPeriod"/>
            </a:pPr>
            <a:endParaRPr lang="en-US" sz="2400" dirty="0"/>
          </a:p>
          <a:p>
            <a:pPr marL="514350" indent="-514350">
              <a:buFont typeface="+mj-lt"/>
              <a:buAutoNum type="romanLcPeriod"/>
            </a:pPr>
            <a:endParaRPr lang="en-IN" sz="2400" b="1" dirty="0"/>
          </a:p>
        </p:txBody>
      </p:sp>
    </p:spTree>
    <p:extLst>
      <p:ext uri="{BB962C8B-B14F-4D97-AF65-F5344CB8AC3E}">
        <p14:creationId xmlns:p14="http://schemas.microsoft.com/office/powerpoint/2010/main" val="207838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B1154-C491-A7D1-BD8B-959D44BA6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E6BAC-222A-A592-92FA-B8F1D9A4E22E}"/>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9756A654-404A-C49A-F467-47856858BCA1}"/>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21</a:t>
            </a:fld>
            <a:endParaRPr lang="en-US" dirty="0"/>
          </a:p>
        </p:txBody>
      </p:sp>
      <p:sp>
        <p:nvSpPr>
          <p:cNvPr id="16" name="Content Placeholder 4">
            <a:extLst>
              <a:ext uri="{FF2B5EF4-FFF2-40B4-BE49-F238E27FC236}">
                <a16:creationId xmlns:a16="http://schemas.microsoft.com/office/drawing/2014/main" id="{875F7706-8CAC-FD1D-505F-9640653DEAE2}"/>
              </a:ext>
            </a:extLst>
          </p:cNvPr>
          <p:cNvSpPr>
            <a:spLocks noGrp="1"/>
          </p:cNvSpPr>
          <p:nvPr>
            <p:ph sz="half" idx="2"/>
          </p:nvPr>
        </p:nvSpPr>
        <p:spPr>
          <a:xfrm>
            <a:off x="279400" y="1270000"/>
            <a:ext cx="6553200" cy="5435600"/>
          </a:xfrm>
        </p:spPr>
        <p:txBody>
          <a:bodyPr>
            <a:normAutofit/>
          </a:bodyPr>
          <a:lstStyle/>
          <a:p>
            <a:pPr>
              <a:buNone/>
            </a:pPr>
            <a:r>
              <a:rPr lang="en-US" sz="2400" b="1" dirty="0"/>
              <a:t>Budget:</a:t>
            </a:r>
          </a:p>
          <a:p>
            <a:pPr>
              <a:buNone/>
            </a:pPr>
            <a:endParaRPr lang="en-US" sz="2400" b="1" dirty="0"/>
          </a:p>
          <a:p>
            <a:pPr>
              <a:buNone/>
            </a:pPr>
            <a:endParaRPr lang="en-US" sz="2400" b="1" dirty="0"/>
          </a:p>
          <a:p>
            <a:pPr>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98ADEB25-7E6D-E30D-FF44-0527D366E1DC}"/>
              </a:ext>
            </a:extLst>
          </p:cNvPr>
          <p:cNvGraphicFramePr>
            <a:graphicFrameLocks noGrp="1"/>
          </p:cNvGraphicFramePr>
          <p:nvPr>
            <p:extLst>
              <p:ext uri="{D42A27DB-BD31-4B8C-83A1-F6EECF244321}">
                <p14:modId xmlns:p14="http://schemas.microsoft.com/office/powerpoint/2010/main" val="307369947"/>
              </p:ext>
            </p:extLst>
          </p:nvPr>
        </p:nvGraphicFramePr>
        <p:xfrm>
          <a:off x="460828" y="2065020"/>
          <a:ext cx="8051801" cy="4114800"/>
        </p:xfrm>
        <a:graphic>
          <a:graphicData uri="http://schemas.openxmlformats.org/drawingml/2006/table">
            <a:tbl>
              <a:tblPr firstRow="1" bandRow="1">
                <a:tableStyleId>{08FB837D-C827-4EFA-A057-4D05807E0F7C}</a:tableStyleId>
              </a:tblPr>
              <a:tblGrid>
                <a:gridCol w="1624406">
                  <a:extLst>
                    <a:ext uri="{9D8B030D-6E8A-4147-A177-3AD203B41FA5}">
                      <a16:colId xmlns:a16="http://schemas.microsoft.com/office/drawing/2014/main" val="4084662132"/>
                    </a:ext>
                  </a:extLst>
                </a:gridCol>
                <a:gridCol w="4642137">
                  <a:extLst>
                    <a:ext uri="{9D8B030D-6E8A-4147-A177-3AD203B41FA5}">
                      <a16:colId xmlns:a16="http://schemas.microsoft.com/office/drawing/2014/main" val="2221086346"/>
                    </a:ext>
                  </a:extLst>
                </a:gridCol>
                <a:gridCol w="1785258">
                  <a:extLst>
                    <a:ext uri="{9D8B030D-6E8A-4147-A177-3AD203B41FA5}">
                      <a16:colId xmlns:a16="http://schemas.microsoft.com/office/drawing/2014/main" val="2927547242"/>
                    </a:ext>
                  </a:extLst>
                </a:gridCol>
              </a:tblGrid>
              <a:tr h="370840">
                <a:tc>
                  <a:txBody>
                    <a:bodyPr/>
                    <a:lstStyle/>
                    <a:p>
                      <a:r>
                        <a:rPr lang="en-IN" dirty="0"/>
                        <a:t>Cost Category</a:t>
                      </a:r>
                    </a:p>
                  </a:txBody>
                  <a:tcPr/>
                </a:tc>
                <a:tc>
                  <a:txBody>
                    <a:bodyPr/>
                    <a:lstStyle/>
                    <a:p>
                      <a:r>
                        <a:rPr lang="en-IN" dirty="0"/>
                        <a:t>Description</a:t>
                      </a:r>
                    </a:p>
                  </a:txBody>
                  <a:tcPr/>
                </a:tc>
                <a:tc>
                  <a:txBody>
                    <a:bodyPr/>
                    <a:lstStyle/>
                    <a:p>
                      <a:r>
                        <a:rPr lang="en-IN" dirty="0"/>
                        <a:t>Estimated Cost</a:t>
                      </a:r>
                    </a:p>
                  </a:txBody>
                  <a:tcPr/>
                </a:tc>
                <a:extLst>
                  <a:ext uri="{0D108BD9-81ED-4DB2-BD59-A6C34878D82A}">
                    <a16:rowId xmlns:a16="http://schemas.microsoft.com/office/drawing/2014/main" val="2093600351"/>
                  </a:ext>
                </a:extLst>
              </a:tr>
              <a:tr h="370840">
                <a:tc>
                  <a:txBody>
                    <a:bodyPr/>
                    <a:lstStyle/>
                    <a:p>
                      <a:r>
                        <a:rPr lang="en-IN" dirty="0">
                          <a:solidFill>
                            <a:schemeClr val="bg1"/>
                          </a:solidFill>
                        </a:rPr>
                        <a:t>Software Development</a:t>
                      </a:r>
                    </a:p>
                  </a:txBody>
                  <a:tcPr/>
                </a:tc>
                <a:tc>
                  <a:txBody>
                    <a:bodyPr/>
                    <a:lstStyle/>
                    <a:p>
                      <a:r>
                        <a:rPr lang="en-US" dirty="0">
                          <a:solidFill>
                            <a:schemeClr val="bg1"/>
                          </a:solidFill>
                        </a:rPr>
                        <a:t>Agile-based development of localized website and mobile application (iOS/Android), backend systems</a:t>
                      </a:r>
                      <a:endParaRPr lang="en-IN" dirty="0">
                        <a:solidFill>
                          <a:schemeClr val="bg1"/>
                        </a:solidFill>
                      </a:endParaRPr>
                    </a:p>
                  </a:txBody>
                  <a:tcPr/>
                </a:tc>
                <a:tc>
                  <a:txBody>
                    <a:bodyPr/>
                    <a:lstStyle/>
                    <a:p>
                      <a:r>
                        <a:rPr lang="en-IN" dirty="0">
                          <a:solidFill>
                            <a:schemeClr val="bg1"/>
                          </a:solidFill>
                        </a:rPr>
                        <a:t>₹25,00,000</a:t>
                      </a:r>
                    </a:p>
                  </a:txBody>
                  <a:tcPr/>
                </a:tc>
                <a:extLst>
                  <a:ext uri="{0D108BD9-81ED-4DB2-BD59-A6C34878D82A}">
                    <a16:rowId xmlns:a16="http://schemas.microsoft.com/office/drawing/2014/main" val="1256656444"/>
                  </a:ext>
                </a:extLst>
              </a:tr>
              <a:tr h="370840">
                <a:tc>
                  <a:txBody>
                    <a:bodyPr/>
                    <a:lstStyle/>
                    <a:p>
                      <a:r>
                        <a:rPr lang="en-IN" dirty="0">
                          <a:solidFill>
                            <a:schemeClr val="bg1"/>
                          </a:solidFill>
                        </a:rPr>
                        <a:t>Third-Party Licenses</a:t>
                      </a:r>
                    </a:p>
                  </a:txBody>
                  <a:tcPr/>
                </a:tc>
                <a:tc>
                  <a:txBody>
                    <a:bodyPr/>
                    <a:lstStyle/>
                    <a:p>
                      <a:r>
                        <a:rPr lang="en-US" dirty="0">
                          <a:solidFill>
                            <a:schemeClr val="bg1"/>
                          </a:solidFill>
                        </a:rPr>
                        <a:t>CMS, payment gateway integrations, cloud services (e.g., AWS, Firebase)</a:t>
                      </a:r>
                      <a:endParaRPr lang="en-IN" dirty="0">
                        <a:solidFill>
                          <a:schemeClr val="bg1"/>
                        </a:solidFill>
                      </a:endParaRPr>
                    </a:p>
                  </a:txBody>
                  <a:tcPr/>
                </a:tc>
                <a:tc>
                  <a:txBody>
                    <a:bodyPr/>
                    <a:lstStyle/>
                    <a:p>
                      <a:r>
                        <a:rPr lang="en-IN" dirty="0">
                          <a:solidFill>
                            <a:schemeClr val="bg1"/>
                          </a:solidFill>
                        </a:rPr>
                        <a:t>₹5,00,000</a:t>
                      </a:r>
                    </a:p>
                  </a:txBody>
                  <a:tcPr/>
                </a:tc>
                <a:extLst>
                  <a:ext uri="{0D108BD9-81ED-4DB2-BD59-A6C34878D82A}">
                    <a16:rowId xmlns:a16="http://schemas.microsoft.com/office/drawing/2014/main" val="1085237098"/>
                  </a:ext>
                </a:extLst>
              </a:tr>
              <a:tr h="370840">
                <a:tc>
                  <a:txBody>
                    <a:bodyPr/>
                    <a:lstStyle/>
                    <a:p>
                      <a:r>
                        <a:rPr lang="en-IN" dirty="0">
                          <a:solidFill>
                            <a:schemeClr val="bg1"/>
                          </a:solidFill>
                        </a:rPr>
                        <a:t>Vendor Services</a:t>
                      </a:r>
                    </a:p>
                  </a:txBody>
                  <a:tcPr/>
                </a:tc>
                <a:tc>
                  <a:txBody>
                    <a:bodyPr/>
                    <a:lstStyle/>
                    <a:p>
                      <a:r>
                        <a:rPr lang="en-IN" dirty="0">
                          <a:solidFill>
                            <a:schemeClr val="bg1"/>
                          </a:solidFill>
                        </a:rPr>
                        <a:t>External vendors for app development, logistics integration, UI/UX design</a:t>
                      </a:r>
                    </a:p>
                  </a:txBody>
                  <a:tcPr/>
                </a:tc>
                <a:tc>
                  <a:txBody>
                    <a:bodyPr/>
                    <a:lstStyle/>
                    <a:p>
                      <a:r>
                        <a:rPr lang="en-IN" dirty="0">
                          <a:solidFill>
                            <a:schemeClr val="bg1"/>
                          </a:solidFill>
                        </a:rPr>
                        <a:t>₹10,00,000</a:t>
                      </a:r>
                    </a:p>
                  </a:txBody>
                  <a:tcPr/>
                </a:tc>
                <a:extLst>
                  <a:ext uri="{0D108BD9-81ED-4DB2-BD59-A6C34878D82A}">
                    <a16:rowId xmlns:a16="http://schemas.microsoft.com/office/drawing/2014/main" val="2683585608"/>
                  </a:ext>
                </a:extLst>
              </a:tr>
              <a:tr h="370840">
                <a:tc>
                  <a:txBody>
                    <a:bodyPr/>
                    <a:lstStyle/>
                    <a:p>
                      <a:r>
                        <a:rPr lang="en-IN" dirty="0">
                          <a:solidFill>
                            <a:schemeClr val="bg1"/>
                          </a:solidFill>
                        </a:rPr>
                        <a:t>Infrastructure &amp; Hosting</a:t>
                      </a:r>
                    </a:p>
                  </a:txBody>
                  <a:tcPr/>
                </a:tc>
                <a:tc>
                  <a:txBody>
                    <a:bodyPr/>
                    <a:lstStyle/>
                    <a:p>
                      <a:r>
                        <a:rPr lang="en-US" dirty="0">
                          <a:solidFill>
                            <a:schemeClr val="bg1"/>
                          </a:solidFill>
                        </a:rPr>
                        <a:t>Cloud infrastructure setup, storage, databases, performance monitoring tools</a:t>
                      </a:r>
                      <a:endParaRPr lang="en-IN" dirty="0">
                        <a:solidFill>
                          <a:schemeClr val="bg1"/>
                        </a:solidFill>
                      </a:endParaRPr>
                    </a:p>
                  </a:txBody>
                  <a:tcPr/>
                </a:tc>
                <a:tc>
                  <a:txBody>
                    <a:bodyPr/>
                    <a:lstStyle/>
                    <a:p>
                      <a:r>
                        <a:rPr lang="en-IN" dirty="0">
                          <a:solidFill>
                            <a:schemeClr val="bg1"/>
                          </a:solidFill>
                        </a:rPr>
                        <a:t>₹3,00,000</a:t>
                      </a:r>
                    </a:p>
                  </a:txBody>
                  <a:tcPr/>
                </a:tc>
                <a:extLst>
                  <a:ext uri="{0D108BD9-81ED-4DB2-BD59-A6C34878D82A}">
                    <a16:rowId xmlns:a16="http://schemas.microsoft.com/office/drawing/2014/main" val="3366925897"/>
                  </a:ext>
                </a:extLst>
              </a:tr>
              <a:tr h="370840">
                <a:tc>
                  <a:txBody>
                    <a:bodyPr/>
                    <a:lstStyle/>
                    <a:p>
                      <a:r>
                        <a:rPr lang="en-IN" dirty="0">
                          <a:solidFill>
                            <a:schemeClr val="bg1"/>
                          </a:solidFill>
                        </a:rPr>
                        <a:t>Procurement Setup Costs</a:t>
                      </a:r>
                    </a:p>
                  </a:txBody>
                  <a:tcPr/>
                </a:tc>
                <a:tc>
                  <a:txBody>
                    <a:bodyPr/>
                    <a:lstStyle/>
                    <a:p>
                      <a:r>
                        <a:rPr lang="en-US" dirty="0">
                          <a:solidFill>
                            <a:schemeClr val="bg1"/>
                          </a:solidFill>
                        </a:rPr>
                        <a:t>Local sourcing network setup, vendor onboarding, supplier contracts</a:t>
                      </a:r>
                      <a:endParaRPr lang="en-IN" dirty="0">
                        <a:solidFill>
                          <a:schemeClr val="bg1"/>
                        </a:solidFill>
                      </a:endParaRPr>
                    </a:p>
                  </a:txBody>
                  <a:tcPr/>
                </a:tc>
                <a:tc>
                  <a:txBody>
                    <a:bodyPr/>
                    <a:lstStyle/>
                    <a:p>
                      <a:r>
                        <a:rPr lang="en-IN" dirty="0">
                          <a:solidFill>
                            <a:schemeClr val="bg1"/>
                          </a:solidFill>
                        </a:rPr>
                        <a:t>₹4,00,000</a:t>
                      </a:r>
                    </a:p>
                  </a:txBody>
                  <a:tcPr/>
                </a:tc>
                <a:extLst>
                  <a:ext uri="{0D108BD9-81ED-4DB2-BD59-A6C34878D82A}">
                    <a16:rowId xmlns:a16="http://schemas.microsoft.com/office/drawing/2014/main" val="3385975913"/>
                  </a:ext>
                </a:extLst>
              </a:tr>
            </a:tbl>
          </a:graphicData>
        </a:graphic>
      </p:graphicFrame>
    </p:spTree>
    <p:extLst>
      <p:ext uri="{BB962C8B-B14F-4D97-AF65-F5344CB8AC3E}">
        <p14:creationId xmlns:p14="http://schemas.microsoft.com/office/powerpoint/2010/main" val="245641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14089-4D68-4AE9-1382-FD389276C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36BCA-4F86-68D4-7180-A3EDDDBB68D7}"/>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97416F76-8EEE-38F2-8721-21159EF411AB}"/>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22</a:t>
            </a:fld>
            <a:endParaRPr lang="en-US" dirty="0"/>
          </a:p>
        </p:txBody>
      </p:sp>
      <p:sp>
        <p:nvSpPr>
          <p:cNvPr id="16" name="Content Placeholder 4">
            <a:extLst>
              <a:ext uri="{FF2B5EF4-FFF2-40B4-BE49-F238E27FC236}">
                <a16:creationId xmlns:a16="http://schemas.microsoft.com/office/drawing/2014/main" id="{D5FCD77F-F3FA-7808-8CD2-F8D59E2A83D2}"/>
              </a:ext>
            </a:extLst>
          </p:cNvPr>
          <p:cNvSpPr>
            <a:spLocks noGrp="1"/>
          </p:cNvSpPr>
          <p:nvPr>
            <p:ph sz="half" idx="2"/>
          </p:nvPr>
        </p:nvSpPr>
        <p:spPr>
          <a:xfrm>
            <a:off x="279400" y="1270000"/>
            <a:ext cx="6553200" cy="5435600"/>
          </a:xfrm>
        </p:spPr>
        <p:txBody>
          <a:bodyPr>
            <a:normAutofit/>
          </a:bodyPr>
          <a:lstStyle/>
          <a:p>
            <a:pPr>
              <a:buNone/>
            </a:pPr>
            <a:r>
              <a:rPr lang="en-US" sz="2400" b="1" dirty="0"/>
              <a:t>Budget:</a:t>
            </a:r>
          </a:p>
          <a:p>
            <a:pPr>
              <a:buNone/>
            </a:pPr>
            <a:endParaRPr lang="en-US" sz="2400" b="1" dirty="0"/>
          </a:p>
          <a:p>
            <a:pPr>
              <a:buNone/>
            </a:pPr>
            <a:endParaRPr lang="en-US" sz="2400" b="1" dirty="0"/>
          </a:p>
          <a:p>
            <a:pPr>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2D06306C-AF55-7A77-D5BD-F2F8EC5AD639}"/>
              </a:ext>
            </a:extLst>
          </p:cNvPr>
          <p:cNvGraphicFramePr>
            <a:graphicFrameLocks noGrp="1"/>
          </p:cNvGraphicFramePr>
          <p:nvPr>
            <p:extLst>
              <p:ext uri="{D42A27DB-BD31-4B8C-83A1-F6EECF244321}">
                <p14:modId xmlns:p14="http://schemas.microsoft.com/office/powerpoint/2010/main" val="3352705750"/>
              </p:ext>
            </p:extLst>
          </p:nvPr>
        </p:nvGraphicFramePr>
        <p:xfrm>
          <a:off x="438132" y="2065020"/>
          <a:ext cx="7932982" cy="4119880"/>
        </p:xfrm>
        <a:graphic>
          <a:graphicData uri="http://schemas.openxmlformats.org/drawingml/2006/table">
            <a:tbl>
              <a:tblPr firstRow="1" bandRow="1">
                <a:tableStyleId>{08FB837D-C827-4EFA-A057-4D05807E0F7C}</a:tableStyleId>
              </a:tblPr>
              <a:tblGrid>
                <a:gridCol w="2348611">
                  <a:extLst>
                    <a:ext uri="{9D8B030D-6E8A-4147-A177-3AD203B41FA5}">
                      <a16:colId xmlns:a16="http://schemas.microsoft.com/office/drawing/2014/main" val="4084662132"/>
                    </a:ext>
                  </a:extLst>
                </a:gridCol>
                <a:gridCol w="3820886">
                  <a:extLst>
                    <a:ext uri="{9D8B030D-6E8A-4147-A177-3AD203B41FA5}">
                      <a16:colId xmlns:a16="http://schemas.microsoft.com/office/drawing/2014/main" val="2221086346"/>
                    </a:ext>
                  </a:extLst>
                </a:gridCol>
                <a:gridCol w="1763485">
                  <a:extLst>
                    <a:ext uri="{9D8B030D-6E8A-4147-A177-3AD203B41FA5}">
                      <a16:colId xmlns:a16="http://schemas.microsoft.com/office/drawing/2014/main" val="2927547242"/>
                    </a:ext>
                  </a:extLst>
                </a:gridCol>
              </a:tblGrid>
              <a:tr h="370840">
                <a:tc>
                  <a:txBody>
                    <a:bodyPr/>
                    <a:lstStyle/>
                    <a:p>
                      <a:r>
                        <a:rPr lang="en-IN" dirty="0"/>
                        <a:t>Cost Category</a:t>
                      </a:r>
                    </a:p>
                  </a:txBody>
                  <a:tcPr/>
                </a:tc>
                <a:tc>
                  <a:txBody>
                    <a:bodyPr/>
                    <a:lstStyle/>
                    <a:p>
                      <a:r>
                        <a:rPr lang="en-IN" dirty="0"/>
                        <a:t>Description</a:t>
                      </a:r>
                    </a:p>
                  </a:txBody>
                  <a:tcPr/>
                </a:tc>
                <a:tc>
                  <a:txBody>
                    <a:bodyPr/>
                    <a:lstStyle/>
                    <a:p>
                      <a:r>
                        <a:rPr lang="en-IN" dirty="0"/>
                        <a:t>Estimated Cost</a:t>
                      </a:r>
                    </a:p>
                  </a:txBody>
                  <a:tcPr/>
                </a:tc>
                <a:extLst>
                  <a:ext uri="{0D108BD9-81ED-4DB2-BD59-A6C34878D82A}">
                    <a16:rowId xmlns:a16="http://schemas.microsoft.com/office/drawing/2014/main" val="2093600351"/>
                  </a:ext>
                </a:extLst>
              </a:tr>
              <a:tr h="370840">
                <a:tc>
                  <a:txBody>
                    <a:bodyPr/>
                    <a:lstStyle/>
                    <a:p>
                      <a:r>
                        <a:rPr lang="en-IN" dirty="0">
                          <a:solidFill>
                            <a:schemeClr val="bg1"/>
                          </a:solidFill>
                        </a:rPr>
                        <a:t>Training &amp; Change Management</a:t>
                      </a:r>
                    </a:p>
                  </a:txBody>
                  <a:tcPr/>
                </a:tc>
                <a:tc>
                  <a:txBody>
                    <a:bodyPr/>
                    <a:lstStyle/>
                    <a:p>
                      <a:r>
                        <a:rPr lang="en-US" dirty="0">
                          <a:solidFill>
                            <a:schemeClr val="bg1"/>
                          </a:solidFill>
                        </a:rPr>
                        <a:t>Training programs, documentation, workshops, onboarding internal teams</a:t>
                      </a:r>
                      <a:endParaRPr lang="en-IN" dirty="0">
                        <a:solidFill>
                          <a:schemeClr val="bg1"/>
                        </a:solidFill>
                      </a:endParaRPr>
                    </a:p>
                  </a:txBody>
                  <a:tcPr/>
                </a:tc>
                <a:tc>
                  <a:txBody>
                    <a:bodyPr/>
                    <a:lstStyle/>
                    <a:p>
                      <a:r>
                        <a:rPr lang="en-IN" dirty="0">
                          <a:solidFill>
                            <a:schemeClr val="bg1"/>
                          </a:solidFill>
                        </a:rPr>
                        <a:t>₹2,00,000</a:t>
                      </a:r>
                    </a:p>
                  </a:txBody>
                  <a:tcPr/>
                </a:tc>
                <a:extLst>
                  <a:ext uri="{0D108BD9-81ED-4DB2-BD59-A6C34878D82A}">
                    <a16:rowId xmlns:a16="http://schemas.microsoft.com/office/drawing/2014/main" val="1256656444"/>
                  </a:ext>
                </a:extLst>
              </a:tr>
              <a:tr h="370840">
                <a:tc>
                  <a:txBody>
                    <a:bodyPr/>
                    <a:lstStyle/>
                    <a:p>
                      <a:r>
                        <a:rPr lang="en-IN" dirty="0">
                          <a:solidFill>
                            <a:schemeClr val="bg1"/>
                          </a:solidFill>
                        </a:rPr>
                        <a:t>Marketing &amp; Localization</a:t>
                      </a:r>
                    </a:p>
                  </a:txBody>
                  <a:tcPr/>
                </a:tc>
                <a:tc>
                  <a:txBody>
                    <a:bodyPr/>
                    <a:lstStyle/>
                    <a:p>
                      <a:r>
                        <a:rPr lang="en-US" dirty="0">
                          <a:solidFill>
                            <a:schemeClr val="bg1"/>
                          </a:solidFill>
                        </a:rPr>
                        <a:t>Content localization, SEO, initial digital marketing campaigns in the new region</a:t>
                      </a:r>
                      <a:endParaRPr lang="en-IN" dirty="0">
                        <a:solidFill>
                          <a:schemeClr val="bg1"/>
                        </a:solidFill>
                      </a:endParaRPr>
                    </a:p>
                  </a:txBody>
                  <a:tcPr/>
                </a:tc>
                <a:tc>
                  <a:txBody>
                    <a:bodyPr/>
                    <a:lstStyle/>
                    <a:p>
                      <a:r>
                        <a:rPr lang="en-IN" dirty="0">
                          <a:solidFill>
                            <a:schemeClr val="bg1"/>
                          </a:solidFill>
                        </a:rPr>
                        <a:t>₹6,00,000</a:t>
                      </a:r>
                    </a:p>
                  </a:txBody>
                  <a:tcPr/>
                </a:tc>
                <a:extLst>
                  <a:ext uri="{0D108BD9-81ED-4DB2-BD59-A6C34878D82A}">
                    <a16:rowId xmlns:a16="http://schemas.microsoft.com/office/drawing/2014/main" val="1085237098"/>
                  </a:ext>
                </a:extLst>
              </a:tr>
              <a:tr h="370840">
                <a:tc>
                  <a:txBody>
                    <a:bodyPr/>
                    <a:lstStyle/>
                    <a:p>
                      <a:r>
                        <a:rPr lang="en-IN" dirty="0">
                          <a:solidFill>
                            <a:schemeClr val="bg1"/>
                          </a:solidFill>
                        </a:rPr>
                        <a:t>Compliance &amp; Legal</a:t>
                      </a:r>
                    </a:p>
                  </a:txBody>
                  <a:tcPr/>
                </a:tc>
                <a:tc>
                  <a:txBody>
                    <a:bodyPr/>
                    <a:lstStyle/>
                    <a:p>
                      <a:r>
                        <a:rPr lang="en-US" dirty="0">
                          <a:solidFill>
                            <a:schemeClr val="bg1"/>
                          </a:solidFill>
                        </a:rPr>
                        <a:t>Local legal consultancy, licensing, and food safety regulatory compliance</a:t>
                      </a:r>
                      <a:endParaRPr lang="en-IN" dirty="0">
                        <a:solidFill>
                          <a:schemeClr val="bg1"/>
                        </a:solidFill>
                      </a:endParaRPr>
                    </a:p>
                  </a:txBody>
                  <a:tcPr/>
                </a:tc>
                <a:tc>
                  <a:txBody>
                    <a:bodyPr/>
                    <a:lstStyle/>
                    <a:p>
                      <a:r>
                        <a:rPr lang="en-IN" dirty="0">
                          <a:solidFill>
                            <a:schemeClr val="bg1"/>
                          </a:solidFill>
                        </a:rPr>
                        <a:t>₹2,00,000</a:t>
                      </a:r>
                    </a:p>
                  </a:txBody>
                  <a:tcPr/>
                </a:tc>
                <a:extLst>
                  <a:ext uri="{0D108BD9-81ED-4DB2-BD59-A6C34878D82A}">
                    <a16:rowId xmlns:a16="http://schemas.microsoft.com/office/drawing/2014/main" val="2683585608"/>
                  </a:ext>
                </a:extLst>
              </a:tr>
              <a:tr h="370840">
                <a:tc>
                  <a:txBody>
                    <a:bodyPr/>
                    <a:lstStyle/>
                    <a:p>
                      <a:r>
                        <a:rPr lang="en-IN" dirty="0">
                          <a:solidFill>
                            <a:schemeClr val="bg1"/>
                          </a:solidFill>
                        </a:rPr>
                        <a:t>Travel &amp; Site Visits</a:t>
                      </a:r>
                    </a:p>
                  </a:txBody>
                  <a:tcPr/>
                </a:tc>
                <a:tc>
                  <a:txBody>
                    <a:bodyPr/>
                    <a:lstStyle/>
                    <a:p>
                      <a:r>
                        <a:rPr lang="en-US" dirty="0">
                          <a:solidFill>
                            <a:schemeClr val="bg1"/>
                          </a:solidFill>
                        </a:rPr>
                        <a:t>Vendor site audits, local office setup inspections, supply chain evaluation</a:t>
                      </a:r>
                      <a:endParaRPr lang="en-IN" dirty="0">
                        <a:solidFill>
                          <a:schemeClr val="bg1"/>
                        </a:solidFill>
                      </a:endParaRPr>
                    </a:p>
                  </a:txBody>
                  <a:tcPr/>
                </a:tc>
                <a:tc>
                  <a:txBody>
                    <a:bodyPr/>
                    <a:lstStyle/>
                    <a:p>
                      <a:r>
                        <a:rPr lang="en-IN" dirty="0">
                          <a:solidFill>
                            <a:schemeClr val="bg1"/>
                          </a:solidFill>
                        </a:rPr>
                        <a:t>₹2,00,000</a:t>
                      </a:r>
                    </a:p>
                  </a:txBody>
                  <a:tcPr/>
                </a:tc>
                <a:extLst>
                  <a:ext uri="{0D108BD9-81ED-4DB2-BD59-A6C34878D82A}">
                    <a16:rowId xmlns:a16="http://schemas.microsoft.com/office/drawing/2014/main" val="3366925897"/>
                  </a:ext>
                </a:extLst>
              </a:tr>
              <a:tr h="403135">
                <a:tc>
                  <a:txBody>
                    <a:bodyPr/>
                    <a:lstStyle/>
                    <a:p>
                      <a:r>
                        <a:rPr lang="en-IN" dirty="0">
                          <a:solidFill>
                            <a:schemeClr val="bg1"/>
                          </a:solidFill>
                        </a:rPr>
                        <a:t>Contingency Reserve</a:t>
                      </a:r>
                    </a:p>
                  </a:txBody>
                  <a:tcPr/>
                </a:tc>
                <a:tc>
                  <a:txBody>
                    <a:bodyPr/>
                    <a:lstStyle/>
                    <a:p>
                      <a:r>
                        <a:rPr lang="en-US" dirty="0">
                          <a:solidFill>
                            <a:schemeClr val="bg1"/>
                          </a:solidFill>
                        </a:rPr>
                        <a:t>Buffer for unforeseen costs (approx. 10% of total budget)</a:t>
                      </a:r>
                      <a:endParaRPr lang="en-IN" dirty="0">
                        <a:solidFill>
                          <a:schemeClr val="bg1"/>
                        </a:solidFill>
                      </a:endParaRPr>
                    </a:p>
                  </a:txBody>
                  <a:tcPr/>
                </a:tc>
                <a:tc>
                  <a:txBody>
                    <a:bodyPr/>
                    <a:lstStyle/>
                    <a:p>
                      <a:r>
                        <a:rPr lang="en-IN" dirty="0">
                          <a:solidFill>
                            <a:schemeClr val="bg1"/>
                          </a:solidFill>
                        </a:rPr>
                        <a:t>₹6,00,000</a:t>
                      </a:r>
                    </a:p>
                  </a:txBody>
                  <a:tcPr/>
                </a:tc>
                <a:extLst>
                  <a:ext uri="{0D108BD9-81ED-4DB2-BD59-A6C34878D82A}">
                    <a16:rowId xmlns:a16="http://schemas.microsoft.com/office/drawing/2014/main" val="3385975913"/>
                  </a:ext>
                </a:extLst>
              </a:tr>
            </a:tbl>
          </a:graphicData>
        </a:graphic>
      </p:graphicFrame>
    </p:spTree>
    <p:extLst>
      <p:ext uri="{BB962C8B-B14F-4D97-AF65-F5344CB8AC3E}">
        <p14:creationId xmlns:p14="http://schemas.microsoft.com/office/powerpoint/2010/main" val="228234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46EF-57D2-CC55-FAAA-91C3DB7B5E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6ACCB2-CCD9-CEF8-A570-B0239D673712}"/>
              </a:ext>
            </a:extLst>
          </p:cNvPr>
          <p:cNvSpPr>
            <a:spLocks noGrp="1"/>
          </p:cNvSpPr>
          <p:nvPr>
            <p:ph type="title"/>
          </p:nvPr>
        </p:nvSpPr>
        <p:spPr>
          <a:xfrm>
            <a:off x="575474" y="503171"/>
            <a:ext cx="7631709" cy="660020"/>
          </a:xfrm>
        </p:spPr>
        <p:txBody>
          <a:bodyPr/>
          <a:lstStyle/>
          <a:p>
            <a:r>
              <a:rPr lang="en-IN" dirty="0"/>
              <a:t>Other Resources</a:t>
            </a:r>
            <a:endParaRPr lang="en-US" dirty="0"/>
          </a:p>
        </p:txBody>
      </p:sp>
      <p:sp>
        <p:nvSpPr>
          <p:cNvPr id="14" name="Content Placeholder 7">
            <a:extLst>
              <a:ext uri="{FF2B5EF4-FFF2-40B4-BE49-F238E27FC236}">
                <a16:creationId xmlns:a16="http://schemas.microsoft.com/office/drawing/2014/main" id="{26581985-DBBC-749C-4CD7-3CEF7CBFC87A}"/>
              </a:ext>
            </a:extLst>
          </p:cNvPr>
          <p:cNvSpPr>
            <a:spLocks noGrp="1"/>
          </p:cNvSpPr>
          <p:nvPr>
            <p:ph sz="half" idx="15"/>
          </p:nvPr>
        </p:nvSpPr>
        <p:spPr>
          <a:xfrm>
            <a:off x="643336" y="1638300"/>
            <a:ext cx="10905327" cy="4483099"/>
          </a:xfrm>
        </p:spPr>
        <p:txBody>
          <a:bodyPr>
            <a:noAutofit/>
          </a:bodyPr>
          <a:lstStyle/>
          <a:p>
            <a:pPr>
              <a:buNone/>
            </a:pPr>
            <a:r>
              <a:rPr lang="en-IN" sz="2400" b="1" dirty="0"/>
              <a:t>Tools &amp; Technologies:</a:t>
            </a:r>
          </a:p>
          <a:p>
            <a:pPr>
              <a:buNone/>
            </a:pPr>
            <a:endParaRPr lang="en-IN" sz="2400" b="1" dirty="0"/>
          </a:p>
          <a:p>
            <a:pPr>
              <a:buFont typeface="Arial" panose="020B0604020202020204" pitchFamily="34" charset="0"/>
              <a:buChar char="•"/>
            </a:pPr>
            <a:r>
              <a:rPr lang="en-IN" sz="2400" dirty="0"/>
              <a:t>Existing database and server infrastructure (e.g., Oracle, PostgreSQL, SQL Server)</a:t>
            </a:r>
          </a:p>
          <a:p>
            <a:pPr>
              <a:buFont typeface="Arial" panose="020B0604020202020204" pitchFamily="34" charset="0"/>
              <a:buChar char="•"/>
            </a:pPr>
            <a:r>
              <a:rPr lang="en-IN" sz="2400" dirty="0"/>
              <a:t>Reporting &amp; BI tools (e.g., Power BI, Tableau, SAP BI)</a:t>
            </a:r>
          </a:p>
          <a:p>
            <a:pPr>
              <a:buFont typeface="Arial" panose="020B0604020202020204" pitchFamily="34" charset="0"/>
              <a:buChar char="•"/>
            </a:pPr>
            <a:r>
              <a:rPr lang="en-IN" sz="2400" dirty="0"/>
              <a:t>Development platforms (e.g., Java, .NET)</a:t>
            </a:r>
          </a:p>
          <a:p>
            <a:pPr>
              <a:buFont typeface="Arial" panose="020B0604020202020204" pitchFamily="34" charset="0"/>
              <a:buChar char="•"/>
            </a:pPr>
            <a:r>
              <a:rPr lang="en-IN" sz="2400" dirty="0"/>
              <a:t>Integration tools and middleware</a:t>
            </a:r>
          </a:p>
          <a:p>
            <a:pPr>
              <a:buFont typeface="Arial" panose="020B0604020202020204" pitchFamily="34" charset="0"/>
              <a:buChar char="•"/>
            </a:pPr>
            <a:r>
              <a:rPr lang="en-IN" sz="2400" dirty="0"/>
              <a:t>Project management tools (e.g., MS Project, JIRA)</a:t>
            </a:r>
          </a:p>
        </p:txBody>
      </p:sp>
      <p:sp>
        <p:nvSpPr>
          <p:cNvPr id="4" name="Slide Number Placeholder 3">
            <a:extLst>
              <a:ext uri="{FF2B5EF4-FFF2-40B4-BE49-F238E27FC236}">
                <a16:creationId xmlns:a16="http://schemas.microsoft.com/office/drawing/2014/main" id="{D8054DEB-A9F5-F70F-015B-85DB49208FA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222808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3AAF6-6CBE-3A77-24D6-FF2502FE5D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17473C-7550-4274-9217-09AE0E418698}"/>
              </a:ext>
            </a:extLst>
          </p:cNvPr>
          <p:cNvSpPr>
            <a:spLocks noGrp="1"/>
          </p:cNvSpPr>
          <p:nvPr>
            <p:ph type="title"/>
          </p:nvPr>
        </p:nvSpPr>
        <p:spPr>
          <a:xfrm>
            <a:off x="575474" y="503171"/>
            <a:ext cx="7631709" cy="660020"/>
          </a:xfrm>
        </p:spPr>
        <p:txBody>
          <a:bodyPr/>
          <a:lstStyle/>
          <a:p>
            <a:r>
              <a:rPr lang="en-IN" dirty="0"/>
              <a:t>Other Resources</a:t>
            </a:r>
            <a:endParaRPr lang="en-US" dirty="0"/>
          </a:p>
        </p:txBody>
      </p:sp>
      <p:sp>
        <p:nvSpPr>
          <p:cNvPr id="14" name="Content Placeholder 7">
            <a:extLst>
              <a:ext uri="{FF2B5EF4-FFF2-40B4-BE49-F238E27FC236}">
                <a16:creationId xmlns:a16="http://schemas.microsoft.com/office/drawing/2014/main" id="{196C1AA4-CE26-0932-C9D3-E5D8ED59473F}"/>
              </a:ext>
            </a:extLst>
          </p:cNvPr>
          <p:cNvSpPr>
            <a:spLocks noGrp="1"/>
          </p:cNvSpPr>
          <p:nvPr>
            <p:ph sz="half" idx="15"/>
          </p:nvPr>
        </p:nvSpPr>
        <p:spPr>
          <a:xfrm>
            <a:off x="643336" y="1638300"/>
            <a:ext cx="10351235" cy="4969329"/>
          </a:xfrm>
        </p:spPr>
        <p:txBody>
          <a:bodyPr>
            <a:noAutofit/>
          </a:bodyPr>
          <a:lstStyle/>
          <a:p>
            <a:pPr>
              <a:buFont typeface="Wingdings" panose="05000000000000000000" pitchFamily="2" charset="2"/>
              <a:buChar char="v"/>
            </a:pPr>
            <a:r>
              <a:rPr lang="en-IN" sz="2000" b="1" dirty="0"/>
              <a:t>Market &amp; Consumer Intelligence</a:t>
            </a:r>
            <a:endParaRPr lang="en-US" sz="2000" b="1" dirty="0"/>
          </a:p>
          <a:p>
            <a:pPr>
              <a:buFont typeface="Arial" panose="020B0604020202020204" pitchFamily="34" charset="0"/>
              <a:buChar char="•"/>
            </a:pPr>
            <a:r>
              <a:rPr lang="en-US" sz="2000" b="1" dirty="0"/>
              <a:t>Market research reports</a:t>
            </a:r>
            <a:r>
              <a:rPr lang="en-US" sz="2000" dirty="0"/>
              <a:t> from firms like Nielsen, Euromonitor, Dataquest, or Frost &amp; Sullivan.</a:t>
            </a:r>
          </a:p>
          <a:p>
            <a:pPr>
              <a:buFont typeface="Arial" panose="020B0604020202020204" pitchFamily="34" charset="0"/>
              <a:buChar char="•"/>
            </a:pPr>
            <a:r>
              <a:rPr lang="en-US" sz="2000" b="1" dirty="0"/>
              <a:t>Local consumer behavior data</a:t>
            </a:r>
            <a:r>
              <a:rPr lang="en-US" sz="2000" dirty="0"/>
              <a:t> (e.g., food preferences, buying patterns, digital adoption).</a:t>
            </a:r>
          </a:p>
          <a:p>
            <a:pPr>
              <a:buFont typeface="Arial" panose="020B0604020202020204" pitchFamily="34" charset="0"/>
              <a:buChar char="•"/>
            </a:pPr>
            <a:r>
              <a:rPr lang="en-US" sz="2000" b="1" dirty="0"/>
              <a:t>Competitive benchmarking reports</a:t>
            </a:r>
            <a:r>
              <a:rPr lang="en-US" sz="2000" dirty="0"/>
              <a:t> – pricing, packaging, and distribution strategies in the target country.</a:t>
            </a:r>
          </a:p>
          <a:p>
            <a:pPr marL="0" indent="0">
              <a:buNone/>
            </a:pPr>
            <a:endParaRPr lang="en-US" sz="2000" dirty="0"/>
          </a:p>
          <a:p>
            <a:pPr marL="342900" indent="-342900">
              <a:buFont typeface="Wingdings" panose="05000000000000000000" pitchFamily="2" charset="2"/>
              <a:buChar char="v"/>
            </a:pPr>
            <a:r>
              <a:rPr lang="en-IN" sz="2000" b="1" dirty="0"/>
              <a:t>Infrastructure &amp; Logistics Support</a:t>
            </a:r>
          </a:p>
          <a:p>
            <a:pPr marL="342900" indent="-342900">
              <a:buFont typeface="Arial" panose="020B0604020202020204" pitchFamily="34" charset="0"/>
              <a:buChar char="•"/>
            </a:pPr>
            <a:r>
              <a:rPr lang="en-US" sz="2000" b="1" dirty="0"/>
              <a:t>Warehouse tours or site visits</a:t>
            </a:r>
            <a:r>
              <a:rPr lang="en-US" sz="2000" dirty="0"/>
              <a:t> to local facilities for operational feasibility assessments.</a:t>
            </a:r>
          </a:p>
          <a:p>
            <a:pPr marL="342900" indent="-342900">
              <a:buFont typeface="Arial" panose="020B0604020202020204" pitchFamily="34" charset="0"/>
              <a:buChar char="•"/>
            </a:pPr>
            <a:r>
              <a:rPr lang="en-US" sz="2000" b="1" dirty="0"/>
              <a:t>Local logistics and distribution network directories</a:t>
            </a:r>
            <a:r>
              <a:rPr lang="en-US" sz="2000" dirty="0"/>
              <a:t> or aggregator platforms.</a:t>
            </a:r>
          </a:p>
          <a:p>
            <a:pPr marL="342900" indent="-342900">
              <a:buFont typeface="Arial" panose="020B0604020202020204" pitchFamily="34" charset="0"/>
              <a:buChar char="•"/>
            </a:pPr>
            <a:r>
              <a:rPr lang="en-US" sz="2000" b="1" dirty="0"/>
              <a:t>IT setup and physical workspace requirements</a:t>
            </a:r>
            <a:r>
              <a:rPr lang="en-US" sz="2000" dirty="0"/>
              <a:t> (desktops, routers, testing labs,           office equipment).</a:t>
            </a:r>
          </a:p>
        </p:txBody>
      </p:sp>
      <p:sp>
        <p:nvSpPr>
          <p:cNvPr id="4" name="Slide Number Placeholder 3">
            <a:extLst>
              <a:ext uri="{FF2B5EF4-FFF2-40B4-BE49-F238E27FC236}">
                <a16:creationId xmlns:a16="http://schemas.microsoft.com/office/drawing/2014/main" id="{28662227-24F4-DE6C-5649-F83291F961D5}"/>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84141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12FE0-D945-263F-6313-C0BEB5E386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66E3F8-17F4-412D-9454-C9A04992B735}"/>
              </a:ext>
            </a:extLst>
          </p:cNvPr>
          <p:cNvSpPr>
            <a:spLocks noGrp="1"/>
          </p:cNvSpPr>
          <p:nvPr>
            <p:ph type="title"/>
          </p:nvPr>
        </p:nvSpPr>
        <p:spPr>
          <a:xfrm>
            <a:off x="575474" y="503171"/>
            <a:ext cx="7631709" cy="660020"/>
          </a:xfrm>
        </p:spPr>
        <p:txBody>
          <a:bodyPr/>
          <a:lstStyle/>
          <a:p>
            <a:r>
              <a:rPr lang="en-IN" dirty="0"/>
              <a:t>Other Resources</a:t>
            </a:r>
            <a:endParaRPr lang="en-US" dirty="0"/>
          </a:p>
        </p:txBody>
      </p:sp>
      <p:sp>
        <p:nvSpPr>
          <p:cNvPr id="14" name="Content Placeholder 7">
            <a:extLst>
              <a:ext uri="{FF2B5EF4-FFF2-40B4-BE49-F238E27FC236}">
                <a16:creationId xmlns:a16="http://schemas.microsoft.com/office/drawing/2014/main" id="{7F65542B-3A9B-320D-9691-A1E66C8F93F1}"/>
              </a:ext>
            </a:extLst>
          </p:cNvPr>
          <p:cNvSpPr>
            <a:spLocks noGrp="1"/>
          </p:cNvSpPr>
          <p:nvPr>
            <p:ph sz="half" idx="15"/>
          </p:nvPr>
        </p:nvSpPr>
        <p:spPr>
          <a:xfrm>
            <a:off x="643337" y="1447801"/>
            <a:ext cx="10111750" cy="4969329"/>
          </a:xfrm>
        </p:spPr>
        <p:txBody>
          <a:bodyPr>
            <a:noAutofit/>
          </a:bodyPr>
          <a:lstStyle/>
          <a:p>
            <a:pPr>
              <a:buFont typeface="Wingdings" panose="05000000000000000000" pitchFamily="2" charset="2"/>
              <a:buChar char="v"/>
            </a:pPr>
            <a:r>
              <a:rPr lang="en-IN" sz="2000" b="1" dirty="0"/>
              <a:t>Regulatory and Legal Advisory</a:t>
            </a:r>
            <a:endParaRPr lang="en-US" sz="2000" b="1" dirty="0"/>
          </a:p>
          <a:p>
            <a:pPr>
              <a:buFont typeface="Arial" panose="020B0604020202020204" pitchFamily="34" charset="0"/>
              <a:buChar char="•"/>
            </a:pPr>
            <a:r>
              <a:rPr lang="en-US" sz="2000" b="1" dirty="0"/>
              <a:t>Local food regulatory consultants</a:t>
            </a:r>
            <a:r>
              <a:rPr lang="en-US" sz="2000" dirty="0"/>
              <a:t> to ensure compliance with packaging, labeling, import/export, and shelf-life norms.</a:t>
            </a:r>
          </a:p>
          <a:p>
            <a:pPr>
              <a:buFont typeface="Arial" panose="020B0604020202020204" pitchFamily="34" charset="0"/>
              <a:buChar char="•"/>
            </a:pPr>
            <a:r>
              <a:rPr lang="en-US" sz="2000" b="1" dirty="0"/>
              <a:t>Data privacy advisors</a:t>
            </a:r>
            <a:r>
              <a:rPr lang="en-US" sz="2000" dirty="0"/>
              <a:t> to align with GDPR/local data protection acts for the digital platforms.</a:t>
            </a:r>
          </a:p>
          <a:p>
            <a:pPr>
              <a:buFont typeface="Arial" panose="020B0604020202020204" pitchFamily="34" charset="0"/>
              <a:buChar char="•"/>
            </a:pPr>
            <a:r>
              <a:rPr lang="en-US" sz="2000" b="1" dirty="0"/>
              <a:t>Legal contracts repository</a:t>
            </a:r>
            <a:r>
              <a:rPr lang="en-US" sz="2000" dirty="0"/>
              <a:t> – templates for supplier onboarding, vendor SLAs, customer T&amp;Cs, etc.</a:t>
            </a:r>
          </a:p>
          <a:p>
            <a:pPr marL="0" indent="0">
              <a:buNone/>
            </a:pPr>
            <a:endParaRPr lang="en-US" sz="2000" dirty="0"/>
          </a:p>
          <a:p>
            <a:pPr marL="342900" indent="-342900">
              <a:buFont typeface="Wingdings" panose="05000000000000000000" pitchFamily="2" charset="2"/>
              <a:buChar char="v"/>
            </a:pPr>
            <a:r>
              <a:rPr lang="en-IN" sz="2000" b="1" dirty="0"/>
              <a:t>Training &amp; Enablement Resources</a:t>
            </a:r>
          </a:p>
          <a:p>
            <a:pPr marL="342900" indent="-342900">
              <a:buFont typeface="Arial" panose="020B0604020202020204" pitchFamily="34" charset="0"/>
              <a:buChar char="•"/>
            </a:pPr>
            <a:r>
              <a:rPr lang="en-US" sz="2000" b="1" dirty="0"/>
              <a:t>Training content libraries</a:t>
            </a:r>
            <a:r>
              <a:rPr lang="en-US" sz="2000" dirty="0"/>
              <a:t>, SOPs, quick-reference guides, and onboarding kits.</a:t>
            </a:r>
          </a:p>
          <a:p>
            <a:pPr marL="342900" indent="-342900">
              <a:buFont typeface="Arial" panose="020B0604020202020204" pitchFamily="34" charset="0"/>
              <a:buChar char="•"/>
            </a:pPr>
            <a:r>
              <a:rPr lang="en-US" sz="2000" b="1" dirty="0"/>
              <a:t>User simulation environments</a:t>
            </a:r>
            <a:r>
              <a:rPr lang="en-US" sz="2000" dirty="0"/>
              <a:t> for practice runs before go-live.</a:t>
            </a:r>
          </a:p>
          <a:p>
            <a:pPr marL="342900" indent="-342900">
              <a:buFont typeface="Arial" panose="020B0604020202020204" pitchFamily="34" charset="0"/>
              <a:buChar char="•"/>
            </a:pPr>
            <a:r>
              <a:rPr lang="en-US" sz="2000" b="1" dirty="0"/>
              <a:t>Feedback capture tools</a:t>
            </a:r>
            <a:r>
              <a:rPr lang="en-US" sz="2000" dirty="0"/>
              <a:t> to measure training effectiveness and readiness (e.g., LMS surveys, in-app feedback).</a:t>
            </a:r>
          </a:p>
        </p:txBody>
      </p:sp>
      <p:sp>
        <p:nvSpPr>
          <p:cNvPr id="4" name="Slide Number Placeholder 3">
            <a:extLst>
              <a:ext uri="{FF2B5EF4-FFF2-40B4-BE49-F238E27FC236}">
                <a16:creationId xmlns:a16="http://schemas.microsoft.com/office/drawing/2014/main" id="{99190DBF-CEBF-C13A-B759-66667C44CD19}"/>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287372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38106-1FD1-B84B-9FD8-D9C273DAD0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A8F285-6EF0-F559-81ED-574D7F243F1F}"/>
              </a:ext>
            </a:extLst>
          </p:cNvPr>
          <p:cNvSpPr>
            <a:spLocks noGrp="1"/>
          </p:cNvSpPr>
          <p:nvPr>
            <p:ph type="title"/>
          </p:nvPr>
        </p:nvSpPr>
        <p:spPr>
          <a:xfrm>
            <a:off x="575474" y="503171"/>
            <a:ext cx="7631709" cy="660020"/>
          </a:xfrm>
        </p:spPr>
        <p:txBody>
          <a:bodyPr/>
          <a:lstStyle/>
          <a:p>
            <a:r>
              <a:rPr lang="en-IN" dirty="0"/>
              <a:t>Other Resources</a:t>
            </a:r>
            <a:endParaRPr lang="en-US" dirty="0"/>
          </a:p>
        </p:txBody>
      </p:sp>
      <p:sp>
        <p:nvSpPr>
          <p:cNvPr id="14" name="Content Placeholder 7">
            <a:extLst>
              <a:ext uri="{FF2B5EF4-FFF2-40B4-BE49-F238E27FC236}">
                <a16:creationId xmlns:a16="http://schemas.microsoft.com/office/drawing/2014/main" id="{20C7C717-AD4E-40D7-6A89-130E316E5948}"/>
              </a:ext>
            </a:extLst>
          </p:cNvPr>
          <p:cNvSpPr>
            <a:spLocks noGrp="1"/>
          </p:cNvSpPr>
          <p:nvPr>
            <p:ph sz="half" idx="15"/>
          </p:nvPr>
        </p:nvSpPr>
        <p:spPr>
          <a:xfrm>
            <a:off x="643336" y="1638300"/>
            <a:ext cx="9436835" cy="4969329"/>
          </a:xfrm>
        </p:spPr>
        <p:txBody>
          <a:bodyPr>
            <a:noAutofit/>
          </a:bodyPr>
          <a:lstStyle/>
          <a:p>
            <a:pPr>
              <a:buFont typeface="Wingdings" panose="05000000000000000000" pitchFamily="2" charset="2"/>
              <a:buChar char="v"/>
            </a:pPr>
            <a:r>
              <a:rPr lang="en-IN" sz="2000" b="1" dirty="0"/>
              <a:t>Technology Evaluation Assets</a:t>
            </a:r>
          </a:p>
          <a:p>
            <a:pPr marL="342900" indent="-342900">
              <a:buFont typeface="Arial" panose="020B0604020202020204" pitchFamily="34" charset="0"/>
              <a:buChar char="•"/>
            </a:pPr>
            <a:r>
              <a:rPr lang="en-IN" sz="2000" b="1" dirty="0"/>
              <a:t>Third-party software evaluation tools</a:t>
            </a:r>
            <a:r>
              <a:rPr lang="en-IN" sz="2000" dirty="0"/>
              <a:t> (e.g., Gartner Magic Quadrant, G2, Capterra).</a:t>
            </a:r>
          </a:p>
          <a:p>
            <a:pPr marL="342900" indent="-342900">
              <a:buFont typeface="Arial" panose="020B0604020202020204" pitchFamily="34" charset="0"/>
              <a:buChar char="•"/>
            </a:pPr>
            <a:r>
              <a:rPr lang="en-US" sz="2000" b="1" dirty="0"/>
              <a:t>Technical proof of concept (POC)</a:t>
            </a:r>
            <a:r>
              <a:rPr lang="en-US" sz="2000" dirty="0"/>
              <a:t> environments for testing different tech stacks before final selection.</a:t>
            </a:r>
          </a:p>
          <a:p>
            <a:pPr marL="342900" indent="-342900">
              <a:buFont typeface="Arial" panose="020B0604020202020204" pitchFamily="34" charset="0"/>
              <a:buChar char="•"/>
            </a:pPr>
            <a:r>
              <a:rPr lang="en-US" sz="2000" b="1" dirty="0"/>
              <a:t>Sandbox platforms</a:t>
            </a:r>
            <a:r>
              <a:rPr lang="en-US" sz="2000" dirty="0"/>
              <a:t> for testing integrations (payment gateways, ERP, logistics APIs).</a:t>
            </a:r>
          </a:p>
          <a:p>
            <a:pPr marL="342900" indent="-342900">
              <a:buFont typeface="Arial" panose="020B0604020202020204" pitchFamily="34" charset="0"/>
              <a:buChar char="•"/>
            </a:pPr>
            <a:endParaRPr lang="en-US" sz="2000" dirty="0"/>
          </a:p>
          <a:p>
            <a:pPr marL="342900" indent="-342900">
              <a:buFont typeface="Wingdings" panose="05000000000000000000" pitchFamily="2" charset="2"/>
              <a:buChar char="v"/>
            </a:pPr>
            <a:r>
              <a:rPr lang="en-IN" sz="2000" b="1" dirty="0"/>
              <a:t>Knowledge Repositories &amp; Templates</a:t>
            </a:r>
          </a:p>
          <a:p>
            <a:pPr marL="342900" indent="-342900">
              <a:buFont typeface="Arial" panose="020B0604020202020204" pitchFamily="34" charset="0"/>
              <a:buChar char="•"/>
            </a:pPr>
            <a:r>
              <a:rPr lang="en-US" sz="2000" b="1" dirty="0"/>
              <a:t>Past expansion playbooks</a:t>
            </a:r>
            <a:r>
              <a:rPr lang="en-US" sz="2000" dirty="0"/>
              <a:t> or internal case studies from other market launches.</a:t>
            </a:r>
          </a:p>
          <a:p>
            <a:pPr marL="342900" indent="-342900">
              <a:buFont typeface="Arial" panose="020B0604020202020204" pitchFamily="34" charset="0"/>
              <a:buChar char="•"/>
            </a:pPr>
            <a:r>
              <a:rPr lang="en-US" sz="2000" b="1" dirty="0"/>
              <a:t>Agile process templates</a:t>
            </a:r>
            <a:r>
              <a:rPr lang="en-US" sz="2000" dirty="0"/>
              <a:t>, sprint planning boards, testing checklists.</a:t>
            </a:r>
          </a:p>
          <a:p>
            <a:pPr marL="342900" indent="-342900">
              <a:buFont typeface="Arial" panose="020B0604020202020204" pitchFamily="34" charset="0"/>
              <a:buChar char="•"/>
            </a:pPr>
            <a:r>
              <a:rPr lang="en-US" sz="2000" b="1" dirty="0"/>
              <a:t>Localization style guides</a:t>
            </a:r>
            <a:r>
              <a:rPr lang="en-US" sz="2000" dirty="0"/>
              <a:t> for digital content consistency (tone, color, imagery, etc.).</a:t>
            </a:r>
          </a:p>
        </p:txBody>
      </p:sp>
      <p:sp>
        <p:nvSpPr>
          <p:cNvPr id="4" name="Slide Number Placeholder 3">
            <a:extLst>
              <a:ext uri="{FF2B5EF4-FFF2-40B4-BE49-F238E27FC236}">
                <a16:creationId xmlns:a16="http://schemas.microsoft.com/office/drawing/2014/main" id="{AC5CA8D4-C15F-7AED-C6AB-CB9622388DD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27504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12A3D-59EB-E0C4-0320-D73F5DF7A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ABA14-5746-A0F1-3124-3DA80CD01C4E}"/>
              </a:ext>
            </a:extLst>
          </p:cNvPr>
          <p:cNvSpPr>
            <a:spLocks noGrp="1"/>
          </p:cNvSpPr>
          <p:nvPr>
            <p:ph type="title"/>
          </p:nvPr>
        </p:nvSpPr>
        <p:spPr>
          <a:xfrm>
            <a:off x="279401" y="342900"/>
            <a:ext cx="6032500" cy="585788"/>
          </a:xfrm>
        </p:spPr>
        <p:txBody>
          <a:bodyPr/>
          <a:lstStyle/>
          <a:p>
            <a:r>
              <a:rPr lang="en-IN" dirty="0"/>
              <a:t>Risks:</a:t>
            </a:r>
            <a:endParaRPr lang="en-US" dirty="0"/>
          </a:p>
        </p:txBody>
      </p:sp>
      <p:sp>
        <p:nvSpPr>
          <p:cNvPr id="3" name="Slide Number Placeholder 2">
            <a:extLst>
              <a:ext uri="{FF2B5EF4-FFF2-40B4-BE49-F238E27FC236}">
                <a16:creationId xmlns:a16="http://schemas.microsoft.com/office/drawing/2014/main" id="{FFF49146-DB54-CEFD-C371-96CD1C4C7562}"/>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27</a:t>
            </a:fld>
            <a:endParaRPr lang="en-US" dirty="0"/>
          </a:p>
        </p:txBody>
      </p:sp>
      <p:sp>
        <p:nvSpPr>
          <p:cNvPr id="16" name="Content Placeholder 4">
            <a:extLst>
              <a:ext uri="{FF2B5EF4-FFF2-40B4-BE49-F238E27FC236}">
                <a16:creationId xmlns:a16="http://schemas.microsoft.com/office/drawing/2014/main" id="{AEE6485A-7C83-AE8A-2C76-26C03BC33812}"/>
              </a:ext>
            </a:extLst>
          </p:cNvPr>
          <p:cNvSpPr>
            <a:spLocks noGrp="1"/>
          </p:cNvSpPr>
          <p:nvPr>
            <p:ph sz="half" idx="2"/>
          </p:nvPr>
        </p:nvSpPr>
        <p:spPr>
          <a:xfrm>
            <a:off x="497114" y="1270000"/>
            <a:ext cx="11150600" cy="5435600"/>
          </a:xfrm>
        </p:spPr>
        <p:txBody>
          <a:bodyPr>
            <a:normAutofit fontScale="92500"/>
          </a:bodyPr>
          <a:lstStyle/>
          <a:p>
            <a:r>
              <a:rPr lang="en-IN" sz="2400" b="1" dirty="0"/>
              <a:t>User Resistance to Change</a:t>
            </a:r>
            <a:r>
              <a:rPr lang="en-US" sz="2400" b="1" dirty="0"/>
              <a:t>: </a:t>
            </a:r>
            <a:r>
              <a:rPr lang="en-US" sz="2400" dirty="0"/>
              <a:t>Employees, vendors, or partners may resist adopting new digital systems or operational processes due to familiarity with existing tools and workflows in other countries.</a:t>
            </a:r>
          </a:p>
          <a:p>
            <a:endParaRPr lang="en-US" sz="2400" dirty="0"/>
          </a:p>
          <a:p>
            <a:r>
              <a:rPr lang="en-IN" sz="2400" b="1" dirty="0"/>
              <a:t>Regulatory Compliance Delays: </a:t>
            </a:r>
            <a:r>
              <a:rPr lang="en-US" sz="2400" dirty="0"/>
              <a:t>Navigating local food safety regulations, digital commerce laws, and taxation rules may take longer than expected, potentially delaying product launch.</a:t>
            </a:r>
          </a:p>
          <a:p>
            <a:endParaRPr lang="en-US" sz="2400" dirty="0"/>
          </a:p>
          <a:p>
            <a:r>
              <a:rPr lang="en-IN" sz="2400" b="1" dirty="0"/>
              <a:t>Localization Challenges: </a:t>
            </a:r>
            <a:r>
              <a:rPr lang="en-US" sz="2400" dirty="0"/>
              <a:t>Inaccurate translation, cultural mismatches, or overlooked local nuances in the app, website, or marketing could negatively affect customer experience.</a:t>
            </a:r>
          </a:p>
          <a:p>
            <a:endParaRPr lang="en-US" sz="2400" dirty="0"/>
          </a:p>
          <a:p>
            <a:r>
              <a:rPr lang="en-IN" sz="2400" b="1" dirty="0"/>
              <a:t>Integration Failures: </a:t>
            </a:r>
            <a:r>
              <a:rPr lang="en-US" sz="2400" dirty="0"/>
              <a:t>Technical integration between new digital systems and existing platforms (ERP, logistics, CRM) may result in data sync issues, order delays, or system downtime.</a:t>
            </a:r>
          </a:p>
        </p:txBody>
      </p:sp>
    </p:spTree>
    <p:extLst>
      <p:ext uri="{BB962C8B-B14F-4D97-AF65-F5344CB8AC3E}">
        <p14:creationId xmlns:p14="http://schemas.microsoft.com/office/powerpoint/2010/main" val="261541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22708-F337-D991-F086-A3F596999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796ED-E497-C357-8F8B-17E4192B2E2C}"/>
              </a:ext>
            </a:extLst>
          </p:cNvPr>
          <p:cNvSpPr>
            <a:spLocks noGrp="1"/>
          </p:cNvSpPr>
          <p:nvPr>
            <p:ph type="title"/>
          </p:nvPr>
        </p:nvSpPr>
        <p:spPr>
          <a:xfrm>
            <a:off x="279401" y="342900"/>
            <a:ext cx="6032500" cy="585788"/>
          </a:xfrm>
        </p:spPr>
        <p:txBody>
          <a:bodyPr/>
          <a:lstStyle/>
          <a:p>
            <a:r>
              <a:rPr lang="en-IN" dirty="0"/>
              <a:t>Risks:</a:t>
            </a:r>
            <a:endParaRPr lang="en-US" dirty="0"/>
          </a:p>
        </p:txBody>
      </p:sp>
      <p:sp>
        <p:nvSpPr>
          <p:cNvPr id="3" name="Slide Number Placeholder 2">
            <a:extLst>
              <a:ext uri="{FF2B5EF4-FFF2-40B4-BE49-F238E27FC236}">
                <a16:creationId xmlns:a16="http://schemas.microsoft.com/office/drawing/2014/main" id="{118C82BD-57DD-7D45-BE90-3A7D9EA88BD2}"/>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28</a:t>
            </a:fld>
            <a:endParaRPr lang="en-US" dirty="0"/>
          </a:p>
        </p:txBody>
      </p:sp>
      <p:sp>
        <p:nvSpPr>
          <p:cNvPr id="16" name="Content Placeholder 4">
            <a:extLst>
              <a:ext uri="{FF2B5EF4-FFF2-40B4-BE49-F238E27FC236}">
                <a16:creationId xmlns:a16="http://schemas.microsoft.com/office/drawing/2014/main" id="{9B277B3A-09FA-6CF1-CC76-67DD7133B78B}"/>
              </a:ext>
            </a:extLst>
          </p:cNvPr>
          <p:cNvSpPr>
            <a:spLocks noGrp="1"/>
          </p:cNvSpPr>
          <p:nvPr>
            <p:ph sz="half" idx="2"/>
          </p:nvPr>
        </p:nvSpPr>
        <p:spPr>
          <a:xfrm>
            <a:off x="497114" y="1270000"/>
            <a:ext cx="11150600" cy="5435600"/>
          </a:xfrm>
        </p:spPr>
        <p:txBody>
          <a:bodyPr>
            <a:normAutofit/>
          </a:bodyPr>
          <a:lstStyle/>
          <a:p>
            <a:r>
              <a:rPr lang="en-IN" sz="2400" b="1" dirty="0"/>
              <a:t>Vendor Underperformance</a:t>
            </a:r>
            <a:r>
              <a:rPr lang="en-US" sz="2400" b="1" dirty="0"/>
              <a:t>: </a:t>
            </a:r>
            <a:r>
              <a:rPr lang="en-US" sz="2400" dirty="0"/>
              <a:t>Local vendors (for raw materials, packaging, or delivery) may not meet quality standards, delivery schedules, or cost expectations, affecting product availability.</a:t>
            </a:r>
          </a:p>
          <a:p>
            <a:endParaRPr lang="en-US" sz="2400" dirty="0"/>
          </a:p>
          <a:p>
            <a:r>
              <a:rPr lang="en-IN" sz="2400" b="1" dirty="0"/>
              <a:t>Cost Overruns: </a:t>
            </a:r>
            <a:r>
              <a:rPr lang="en-US" sz="2400" dirty="0"/>
              <a:t>The project may exceed its allocated budget due to unexpected costs in technology, compliance, or logistics, especially during initial market adaptation.</a:t>
            </a:r>
          </a:p>
          <a:p>
            <a:endParaRPr lang="en-US" sz="2400" dirty="0"/>
          </a:p>
          <a:p>
            <a:r>
              <a:rPr lang="en-IN" sz="2400" b="1" dirty="0"/>
              <a:t>Data Privacy &amp; Security Breaches: </a:t>
            </a:r>
            <a:r>
              <a:rPr lang="en-US" sz="2400" dirty="0"/>
              <a:t>Inadequate implementation of data protection protocols could lead to non-compliance with local laws and compromise user trust.</a:t>
            </a:r>
          </a:p>
          <a:p>
            <a:endParaRPr lang="en-US" sz="2400" dirty="0"/>
          </a:p>
          <a:p>
            <a:r>
              <a:rPr lang="en-US" sz="2400" b="1" dirty="0"/>
              <a:t>Limited Visibility into Local Market</a:t>
            </a:r>
            <a:r>
              <a:rPr lang="en-IN" sz="2400" b="1" dirty="0"/>
              <a:t>: </a:t>
            </a:r>
            <a:r>
              <a:rPr lang="en-US" sz="2400" dirty="0"/>
              <a:t>Lack of real-time, accurate market data could lead to poor decisions regarding product demand, pricing, or marketing campaigns.</a:t>
            </a:r>
          </a:p>
        </p:txBody>
      </p:sp>
    </p:spTree>
    <p:extLst>
      <p:ext uri="{BB962C8B-B14F-4D97-AF65-F5344CB8AC3E}">
        <p14:creationId xmlns:p14="http://schemas.microsoft.com/office/powerpoint/2010/main" val="1894786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40DE-CF0B-C223-032D-66E25C4F03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262BEC-052A-F75F-E613-E1FCC3D1547A}"/>
              </a:ext>
            </a:extLst>
          </p:cNvPr>
          <p:cNvSpPr>
            <a:spLocks noGrp="1"/>
          </p:cNvSpPr>
          <p:nvPr>
            <p:ph type="title"/>
          </p:nvPr>
        </p:nvSpPr>
        <p:spPr>
          <a:xfrm>
            <a:off x="575474" y="503171"/>
            <a:ext cx="7631709" cy="660020"/>
          </a:xfrm>
        </p:spPr>
        <p:txBody>
          <a:bodyPr/>
          <a:lstStyle/>
          <a:p>
            <a:r>
              <a:rPr lang="en-IN" dirty="0"/>
              <a:t>Dependencies:</a:t>
            </a:r>
            <a:endParaRPr lang="en-US" dirty="0"/>
          </a:p>
        </p:txBody>
      </p:sp>
      <p:sp>
        <p:nvSpPr>
          <p:cNvPr id="14" name="Content Placeholder 7">
            <a:extLst>
              <a:ext uri="{FF2B5EF4-FFF2-40B4-BE49-F238E27FC236}">
                <a16:creationId xmlns:a16="http://schemas.microsoft.com/office/drawing/2014/main" id="{CC9242F2-06A1-7AA2-6454-DACBAAC3F42B}"/>
              </a:ext>
            </a:extLst>
          </p:cNvPr>
          <p:cNvSpPr>
            <a:spLocks noGrp="1"/>
          </p:cNvSpPr>
          <p:nvPr>
            <p:ph sz="half" idx="15"/>
          </p:nvPr>
        </p:nvSpPr>
        <p:spPr>
          <a:xfrm>
            <a:off x="575474" y="1436914"/>
            <a:ext cx="10027212" cy="5159829"/>
          </a:xfrm>
        </p:spPr>
        <p:txBody>
          <a:bodyPr>
            <a:noAutofit/>
          </a:bodyPr>
          <a:lstStyle/>
          <a:p>
            <a:pPr>
              <a:buNone/>
            </a:pPr>
            <a:r>
              <a:rPr lang="en-US" sz="2400" b="1" dirty="0"/>
              <a:t>Timely Vendor Selection and Onboarding: </a:t>
            </a:r>
            <a:r>
              <a:rPr lang="en-US" sz="2400" dirty="0"/>
              <a:t>The project’s progress relies heavily on the timely selection and contract finalization with local development, logistics, and supply vendors.</a:t>
            </a:r>
          </a:p>
          <a:p>
            <a:pPr>
              <a:buNone/>
            </a:pPr>
            <a:endParaRPr lang="en-US" sz="2400" dirty="0"/>
          </a:p>
          <a:p>
            <a:pPr>
              <a:buNone/>
            </a:pPr>
            <a:r>
              <a:rPr lang="en-US" sz="2400" b="1" dirty="0"/>
              <a:t>Availability of Skilled Local Resources: </a:t>
            </a:r>
            <a:r>
              <a:rPr lang="en-US" sz="2400" dirty="0"/>
              <a:t>Successful setup of localized operations depends on the availability of trained personnel for warehousing, delivery, and customer support in the target country.</a:t>
            </a:r>
          </a:p>
          <a:p>
            <a:pPr>
              <a:buNone/>
            </a:pPr>
            <a:endParaRPr lang="en-US" sz="2400" dirty="0"/>
          </a:p>
          <a:p>
            <a:pPr>
              <a:buNone/>
            </a:pPr>
            <a:r>
              <a:rPr lang="en-IN" sz="2400" b="1" dirty="0"/>
              <a:t>Third-Party Tool Integration: </a:t>
            </a:r>
            <a:r>
              <a:rPr lang="en-US" sz="2400" dirty="0"/>
              <a:t>Core functionalities such as payment processing, supply chain tracking, and CRM require seamless integration with third-party tools and platforms.</a:t>
            </a:r>
          </a:p>
        </p:txBody>
      </p:sp>
      <p:sp>
        <p:nvSpPr>
          <p:cNvPr id="4" name="Slide Number Placeholder 3">
            <a:extLst>
              <a:ext uri="{FF2B5EF4-FFF2-40B4-BE49-F238E27FC236}">
                <a16:creationId xmlns:a16="http://schemas.microsoft.com/office/drawing/2014/main" id="{E62FADE3-EBF5-C6ED-9889-1FC03B357962}"/>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367668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279400" y="932090"/>
            <a:ext cx="8431463" cy="585788"/>
          </a:xfrm>
        </p:spPr>
        <p:txBody>
          <a:bodyPr/>
          <a:lstStyle/>
          <a:p>
            <a:r>
              <a:rPr lang="en-IN" dirty="0"/>
              <a:t>Situation:</a:t>
            </a:r>
            <a:endParaRPr lang="en-US" dirty="0"/>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3</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259443" y="1496107"/>
            <a:ext cx="11673114" cy="4864100"/>
          </a:xfrm>
        </p:spPr>
        <p:txBody>
          <a:bodyPr>
            <a:noAutofit/>
          </a:bodyPr>
          <a:lstStyle/>
          <a:p>
            <a:pPr>
              <a:buNone/>
            </a:pPr>
            <a:endParaRPr lang="en-US" sz="2400" dirty="0"/>
          </a:p>
          <a:p>
            <a:r>
              <a:rPr lang="en-US" sz="2400" dirty="0">
                <a:solidFill>
                  <a:srgbClr val="202C8F"/>
                </a:solidFill>
              </a:rPr>
              <a:t>The Food Industry Company has built a strong presence across several international markets by delivering high-quality, ready-to-consume food products through well-established B2C digital and physical channels. Unlike past expansions, this entry will involve a hybrid strategy that includes digital enablement (new websites and mobile apps tailored for the local audience) and localization of the supply chain. All existing products will be offered in the new market, but raw materials will be sourced domestically within the target country. These materials will be processed into semi-finished and finished goods through newly established local operations. This expansion requires rapid adaptation to the new market's consumer behavior, regulatory requirements, technological infrastructure, and procurement ecosystem. An Agile approach has been chosen to ensure flexibility, speed of execution, and iterative feedback from local stakeholders during the rollout.</a:t>
            </a:r>
          </a:p>
          <a:p>
            <a:pPr>
              <a:buNone/>
            </a:pPr>
            <a:endParaRPr lang="en-US" sz="2400" dirty="0"/>
          </a:p>
        </p:txBody>
      </p:sp>
    </p:spTree>
    <p:extLst>
      <p:ext uri="{BB962C8B-B14F-4D97-AF65-F5344CB8AC3E}">
        <p14:creationId xmlns:p14="http://schemas.microsoft.com/office/powerpoint/2010/main" val="2468595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2F2E-A0C3-887D-28AE-85DD9FF84F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85C040-2F19-C69D-9BB4-1E054D53F181}"/>
              </a:ext>
            </a:extLst>
          </p:cNvPr>
          <p:cNvSpPr>
            <a:spLocks noGrp="1"/>
          </p:cNvSpPr>
          <p:nvPr>
            <p:ph type="title"/>
          </p:nvPr>
        </p:nvSpPr>
        <p:spPr>
          <a:xfrm>
            <a:off x="575474" y="503171"/>
            <a:ext cx="7631709" cy="660020"/>
          </a:xfrm>
        </p:spPr>
        <p:txBody>
          <a:bodyPr/>
          <a:lstStyle/>
          <a:p>
            <a:r>
              <a:rPr lang="en-IN" dirty="0"/>
              <a:t>Dependencies:</a:t>
            </a:r>
            <a:endParaRPr lang="en-US" dirty="0"/>
          </a:p>
        </p:txBody>
      </p:sp>
      <p:sp>
        <p:nvSpPr>
          <p:cNvPr id="14" name="Content Placeholder 7">
            <a:extLst>
              <a:ext uri="{FF2B5EF4-FFF2-40B4-BE49-F238E27FC236}">
                <a16:creationId xmlns:a16="http://schemas.microsoft.com/office/drawing/2014/main" id="{41F7A549-CF90-AACF-D566-C0DEE892AED3}"/>
              </a:ext>
            </a:extLst>
          </p:cNvPr>
          <p:cNvSpPr>
            <a:spLocks noGrp="1"/>
          </p:cNvSpPr>
          <p:nvPr>
            <p:ph sz="half" idx="15"/>
          </p:nvPr>
        </p:nvSpPr>
        <p:spPr>
          <a:xfrm>
            <a:off x="575474" y="1436914"/>
            <a:ext cx="10027212" cy="5159829"/>
          </a:xfrm>
        </p:spPr>
        <p:txBody>
          <a:bodyPr>
            <a:noAutofit/>
          </a:bodyPr>
          <a:lstStyle/>
          <a:p>
            <a:pPr>
              <a:buNone/>
            </a:pPr>
            <a:r>
              <a:rPr lang="en-IN" sz="2400" b="1" dirty="0"/>
              <a:t>Internal Resource Allocation: </a:t>
            </a:r>
            <a:r>
              <a:rPr lang="en-US" sz="2400" dirty="0"/>
              <a:t>The success of Agile sprints and overall coordination depends on the availability of internal team members (developers, product owners, testers) from both IT and business departments.</a:t>
            </a:r>
          </a:p>
          <a:p>
            <a:pPr>
              <a:buNone/>
            </a:pPr>
            <a:endParaRPr lang="en-US" sz="2400" dirty="0"/>
          </a:p>
          <a:p>
            <a:pPr>
              <a:buNone/>
            </a:pPr>
            <a:r>
              <a:rPr lang="en-IN" sz="2400" b="1" dirty="0"/>
              <a:t>Legal and Regulatory Approval</a:t>
            </a:r>
            <a:r>
              <a:rPr lang="en-US" sz="2400" b="1" dirty="0"/>
              <a:t>: </a:t>
            </a:r>
            <a:r>
              <a:rPr lang="en-US" sz="2400" dirty="0"/>
              <a:t>The Go Live date and operational rollout are dependent on securing required licenses, food safety approvals, and digital compliance certifications.</a:t>
            </a:r>
          </a:p>
          <a:p>
            <a:pPr>
              <a:buNone/>
            </a:pPr>
            <a:endParaRPr lang="en-US" sz="2400" dirty="0"/>
          </a:p>
          <a:p>
            <a:pPr>
              <a:buNone/>
            </a:pPr>
            <a:r>
              <a:rPr lang="en-IN" sz="2400" b="1" dirty="0"/>
              <a:t>IT Infrastructure Readiness: </a:t>
            </a:r>
            <a:r>
              <a:rPr lang="en-US" sz="2400" dirty="0"/>
              <a:t>Hosting environments, staging servers, and production configurations must be ready and tested prior to   deployment of any digital systems.</a:t>
            </a:r>
          </a:p>
        </p:txBody>
      </p:sp>
      <p:sp>
        <p:nvSpPr>
          <p:cNvPr id="4" name="Slide Number Placeholder 3">
            <a:extLst>
              <a:ext uri="{FF2B5EF4-FFF2-40B4-BE49-F238E27FC236}">
                <a16:creationId xmlns:a16="http://schemas.microsoft.com/office/drawing/2014/main" id="{CC31C1DE-EA93-0FBA-0321-6F206D7E4AB2}"/>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30</a:t>
            </a:fld>
            <a:endParaRPr lang="en-US" dirty="0"/>
          </a:p>
        </p:txBody>
      </p:sp>
    </p:spTree>
    <p:extLst>
      <p:ext uri="{BB962C8B-B14F-4D97-AF65-F5344CB8AC3E}">
        <p14:creationId xmlns:p14="http://schemas.microsoft.com/office/powerpoint/2010/main" val="353745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1335337"/>
          </a:xfrm>
        </p:spPr>
        <p:txBody>
          <a:bodyPr/>
          <a:lstStyle/>
          <a:p>
            <a:r>
              <a:rPr lang="en-US" dirty="0"/>
              <a:t>Sramana Bhattacharya</a:t>
            </a:r>
          </a:p>
          <a:p>
            <a:r>
              <a:rPr lang="en-US" dirty="0"/>
              <a:t>02/07/2025</a:t>
            </a:r>
          </a:p>
          <a:p>
            <a:r>
              <a:rPr lang="en-US" dirty="0"/>
              <a:t>sramanabhattacharya337@gmail.com</a:t>
            </a:r>
          </a:p>
        </p:txBody>
      </p:sp>
    </p:spTree>
    <p:extLst>
      <p:ext uri="{BB962C8B-B14F-4D97-AF65-F5344CB8AC3E}">
        <p14:creationId xmlns:p14="http://schemas.microsoft.com/office/powerpoint/2010/main" val="19731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CED7-03CC-9CE8-9767-3DE8608DDA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7D1D45-80CB-228F-3FE7-2E983B2D180F}"/>
              </a:ext>
            </a:extLst>
          </p:cNvPr>
          <p:cNvSpPr>
            <a:spLocks noGrp="1"/>
          </p:cNvSpPr>
          <p:nvPr>
            <p:ph type="title"/>
          </p:nvPr>
        </p:nvSpPr>
        <p:spPr>
          <a:xfrm>
            <a:off x="765974" y="598678"/>
            <a:ext cx="7631709" cy="660020"/>
          </a:xfrm>
        </p:spPr>
        <p:txBody>
          <a:bodyPr/>
          <a:lstStyle/>
          <a:p>
            <a:r>
              <a:rPr lang="en-IN" dirty="0"/>
              <a:t>Problem:</a:t>
            </a:r>
            <a:endParaRPr lang="en-US" dirty="0"/>
          </a:p>
        </p:txBody>
      </p:sp>
      <p:sp>
        <p:nvSpPr>
          <p:cNvPr id="14" name="Content Placeholder 7">
            <a:extLst>
              <a:ext uri="{FF2B5EF4-FFF2-40B4-BE49-F238E27FC236}">
                <a16:creationId xmlns:a16="http://schemas.microsoft.com/office/drawing/2014/main" id="{240F7923-E77B-318F-FE4A-13B7349F3D99}"/>
              </a:ext>
            </a:extLst>
          </p:cNvPr>
          <p:cNvSpPr>
            <a:spLocks noGrp="1"/>
          </p:cNvSpPr>
          <p:nvPr>
            <p:ph sz="half" idx="15"/>
          </p:nvPr>
        </p:nvSpPr>
        <p:spPr>
          <a:xfrm>
            <a:off x="765974" y="1928897"/>
            <a:ext cx="9403938" cy="4080018"/>
          </a:xfrm>
        </p:spPr>
        <p:txBody>
          <a:bodyPr>
            <a:normAutofit/>
          </a:bodyPr>
          <a:lstStyle/>
          <a:p>
            <a:pPr marL="0" indent="0">
              <a:buNone/>
            </a:pPr>
            <a:r>
              <a:rPr lang="en-US" sz="2400" dirty="0"/>
              <a:t>Entering a new market poses challenges including:</a:t>
            </a:r>
          </a:p>
          <a:p>
            <a:r>
              <a:rPr lang="en-US" sz="2400" dirty="0"/>
              <a:t>Building new digital platforms (website and mobile app) tailored to the local market.</a:t>
            </a:r>
          </a:p>
          <a:p>
            <a:r>
              <a:rPr lang="en-US" sz="2400" dirty="0"/>
              <a:t>Procuring raw materials within the target country and transforming them into semi-finished and finished goods.</a:t>
            </a:r>
          </a:p>
          <a:p>
            <a:r>
              <a:rPr lang="en-US" sz="2400" dirty="0"/>
              <a:t>Localizing B2C services while maintaining the quality and brand image of the company.</a:t>
            </a:r>
          </a:p>
          <a:p>
            <a:r>
              <a:rPr lang="en-US" sz="2400" dirty="0"/>
              <a:t>Implementing new operational workflows in an unfamiliar environment.</a:t>
            </a:r>
          </a:p>
          <a:p>
            <a:pPr marL="0" indent="0">
              <a:buNone/>
            </a:pPr>
            <a:endParaRPr lang="en-US" sz="2400" dirty="0"/>
          </a:p>
        </p:txBody>
      </p:sp>
      <p:sp>
        <p:nvSpPr>
          <p:cNvPr id="4" name="Slide Number Placeholder 3">
            <a:extLst>
              <a:ext uri="{FF2B5EF4-FFF2-40B4-BE49-F238E27FC236}">
                <a16:creationId xmlns:a16="http://schemas.microsoft.com/office/drawing/2014/main" id="{D696DCDC-59C1-6DC5-3E34-3B81B47DEA66}"/>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28032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7C434-5CF0-048D-9B0F-533B60304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FBFBF-BD45-6BAE-AA30-E0A1AB759703}"/>
              </a:ext>
            </a:extLst>
          </p:cNvPr>
          <p:cNvSpPr>
            <a:spLocks noGrp="1"/>
          </p:cNvSpPr>
          <p:nvPr>
            <p:ph type="title"/>
          </p:nvPr>
        </p:nvSpPr>
        <p:spPr>
          <a:xfrm>
            <a:off x="279400" y="342900"/>
            <a:ext cx="8431463" cy="585788"/>
          </a:xfrm>
        </p:spPr>
        <p:txBody>
          <a:bodyPr/>
          <a:lstStyle/>
          <a:p>
            <a:r>
              <a:rPr lang="en-IN" dirty="0"/>
              <a:t>Opportunity:</a:t>
            </a:r>
            <a:endParaRPr lang="en-US" dirty="0"/>
          </a:p>
        </p:txBody>
      </p:sp>
      <p:sp>
        <p:nvSpPr>
          <p:cNvPr id="3" name="Slide Number Placeholder 2">
            <a:extLst>
              <a:ext uri="{FF2B5EF4-FFF2-40B4-BE49-F238E27FC236}">
                <a16:creationId xmlns:a16="http://schemas.microsoft.com/office/drawing/2014/main" id="{4DEEF113-93DD-5FEB-BEAC-0FF5AEAE239C}"/>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5</a:t>
            </a:fld>
            <a:endParaRPr lang="en-US" dirty="0"/>
          </a:p>
        </p:txBody>
      </p:sp>
      <p:sp>
        <p:nvSpPr>
          <p:cNvPr id="16" name="Content Placeholder 4">
            <a:extLst>
              <a:ext uri="{FF2B5EF4-FFF2-40B4-BE49-F238E27FC236}">
                <a16:creationId xmlns:a16="http://schemas.microsoft.com/office/drawing/2014/main" id="{DFE50E9C-DCAC-9415-787B-BD9ED97710F1}"/>
              </a:ext>
            </a:extLst>
          </p:cNvPr>
          <p:cNvSpPr>
            <a:spLocks noGrp="1"/>
          </p:cNvSpPr>
          <p:nvPr>
            <p:ph sz="half" idx="2"/>
          </p:nvPr>
        </p:nvSpPr>
        <p:spPr>
          <a:xfrm>
            <a:off x="165768" y="1578428"/>
            <a:ext cx="11906489" cy="5061857"/>
          </a:xfrm>
        </p:spPr>
        <p:txBody>
          <a:bodyPr>
            <a:noAutofit/>
          </a:bodyPr>
          <a:lstStyle/>
          <a:p>
            <a:r>
              <a:rPr lang="en-US" sz="2400" dirty="0"/>
              <a:t>This market expansion provides the company with a strategic opportunity to:</a:t>
            </a:r>
          </a:p>
          <a:p>
            <a:pPr marL="457200" indent="-457200">
              <a:buFont typeface="+mj-lt"/>
              <a:buAutoNum type="arabicPeriod"/>
            </a:pPr>
            <a:r>
              <a:rPr lang="en-US" sz="2400" b="1" dirty="0"/>
              <a:t>Grow revenue </a:t>
            </a:r>
            <a:r>
              <a:rPr lang="en-US" sz="2400" dirty="0"/>
              <a:t>by accessing a new and potentially large B2C customer base that aligns with the company’s product portfolio and health-conscious offerings.</a:t>
            </a:r>
          </a:p>
          <a:p>
            <a:pPr marL="457200" indent="-457200">
              <a:buFont typeface="+mj-lt"/>
              <a:buAutoNum type="arabicPeriod"/>
            </a:pPr>
            <a:r>
              <a:rPr lang="en-US" sz="2400" b="1" dirty="0"/>
              <a:t>Leverage Agile methodologies </a:t>
            </a:r>
            <a:r>
              <a:rPr lang="en-US" sz="2400" dirty="0"/>
              <a:t>to implement a flexible and iterative approach for building digital and operational systems tailored to the local market.</a:t>
            </a:r>
          </a:p>
          <a:p>
            <a:pPr marL="457200" indent="-457200">
              <a:buFont typeface="+mj-lt"/>
              <a:buAutoNum type="arabicPeriod"/>
            </a:pPr>
            <a:r>
              <a:rPr lang="en-US" sz="2400" b="1" dirty="0"/>
              <a:t>Enhance brand equity </a:t>
            </a:r>
            <a:r>
              <a:rPr lang="en-US" sz="2400" dirty="0"/>
              <a:t>by reinforcing the company’s global image as a responsive, locally engaged, and customer-first food provider.</a:t>
            </a:r>
          </a:p>
          <a:p>
            <a:pPr marL="457200" indent="-457200">
              <a:buFont typeface="+mj-lt"/>
              <a:buAutoNum type="arabicPeriod"/>
            </a:pPr>
            <a:r>
              <a:rPr lang="en-US" sz="2400" b="1" dirty="0"/>
              <a:t>Develop sustainable supply chains </a:t>
            </a:r>
            <a:r>
              <a:rPr lang="en-US" sz="2400" dirty="0"/>
              <a:t>by sourcing raw materials locally, reducing logistics costs, and aligning with eco-conscious consumer expectations.</a:t>
            </a:r>
          </a:p>
          <a:p>
            <a:pPr marL="457200" indent="-457200">
              <a:buFont typeface="+mj-lt"/>
              <a:buAutoNum type="arabicPeriod"/>
            </a:pPr>
            <a:r>
              <a:rPr lang="en-US" sz="2400" b="1" dirty="0"/>
              <a:t>Create reusable infrastructure </a:t>
            </a:r>
            <a:r>
              <a:rPr lang="en-US" sz="2400" dirty="0"/>
              <a:t>for future expansions by refining a scalable model for digital platforms, supply operations, and regulatory onboarding.</a:t>
            </a:r>
          </a:p>
          <a:p>
            <a:endParaRPr lang="en-US" sz="2400" dirty="0"/>
          </a:p>
        </p:txBody>
      </p:sp>
    </p:spTree>
    <p:extLst>
      <p:ext uri="{BB962C8B-B14F-4D97-AF65-F5344CB8AC3E}">
        <p14:creationId xmlns:p14="http://schemas.microsoft.com/office/powerpoint/2010/main" val="247394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1EEF2-875A-D99A-7596-EA3402FC3C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74D461-0A4D-7255-0815-B4249F7C91C7}"/>
              </a:ext>
            </a:extLst>
          </p:cNvPr>
          <p:cNvSpPr>
            <a:spLocks noGrp="1"/>
          </p:cNvSpPr>
          <p:nvPr>
            <p:ph type="title"/>
          </p:nvPr>
        </p:nvSpPr>
        <p:spPr>
          <a:xfrm>
            <a:off x="624459" y="598678"/>
            <a:ext cx="8726369" cy="660020"/>
          </a:xfrm>
        </p:spPr>
        <p:txBody>
          <a:bodyPr/>
          <a:lstStyle/>
          <a:p>
            <a:r>
              <a:rPr lang="en-IN" dirty="0"/>
              <a:t>Purpose Statement (GOALS):</a:t>
            </a:r>
            <a:endParaRPr lang="en-US" dirty="0"/>
          </a:p>
        </p:txBody>
      </p:sp>
      <p:sp>
        <p:nvSpPr>
          <p:cNvPr id="14" name="Content Placeholder 7">
            <a:extLst>
              <a:ext uri="{FF2B5EF4-FFF2-40B4-BE49-F238E27FC236}">
                <a16:creationId xmlns:a16="http://schemas.microsoft.com/office/drawing/2014/main" id="{6659F99E-4FAD-3F8E-E5B2-029CF29950AD}"/>
              </a:ext>
            </a:extLst>
          </p:cNvPr>
          <p:cNvSpPr>
            <a:spLocks noGrp="1"/>
          </p:cNvSpPr>
          <p:nvPr>
            <p:ph sz="half" idx="15"/>
          </p:nvPr>
        </p:nvSpPr>
        <p:spPr>
          <a:xfrm>
            <a:off x="469900" y="1556658"/>
            <a:ext cx="11185829" cy="5098142"/>
          </a:xfrm>
        </p:spPr>
        <p:txBody>
          <a:bodyPr>
            <a:normAutofit/>
          </a:bodyPr>
          <a:lstStyle/>
          <a:p>
            <a:pPr marL="0" lvl="0" indent="0" eaLnBrk="0" fontAlgn="base" hangingPunct="0">
              <a:spcBef>
                <a:spcPct val="0"/>
              </a:spcBef>
              <a:spcAft>
                <a:spcPct val="0"/>
              </a:spcAft>
              <a:buNone/>
            </a:pPr>
            <a:r>
              <a:rPr lang="en-US" sz="2400" dirty="0"/>
              <a:t>The purpose of this project is to thoroughly analyze the market-specific business, technical, and operational requirements needed to successfully enter the new country, and to implement a scalable, Agile-driven solution that supports rapid development, local adaptation, and continuous improvement. This project aims to:</a:t>
            </a:r>
          </a:p>
          <a:p>
            <a:r>
              <a:rPr lang="en-US" sz="2400" dirty="0"/>
              <a:t>Enable a smooth market entry by building fully localized digital platforms that reflect the company’s core brand while meeting the expectations of local B2C customers.</a:t>
            </a:r>
          </a:p>
          <a:p>
            <a:r>
              <a:rPr lang="en-US" sz="2400" dirty="0"/>
              <a:t>Establish a cost-effective and compliant supply chain by identifying, sourcing, and managing local raw materials to produce semi-finished and finished goods.</a:t>
            </a:r>
          </a:p>
          <a:p>
            <a:r>
              <a:rPr lang="en-US" sz="2400" dirty="0"/>
              <a:t>Integrate customer-facing digital systems with backend operations, ensuring seamless order processing, inventory tracking, and customer support.</a:t>
            </a:r>
          </a:p>
          <a:p>
            <a:pPr marL="0" lvl="0" indent="0" eaLnBrk="0" fontAlgn="base" hangingPunct="0">
              <a:spcBef>
                <a:spcPct val="0"/>
              </a:spcBef>
              <a:spcAft>
                <a:spcPct val="0"/>
              </a:spcAft>
              <a:buNone/>
            </a:pPr>
            <a:endParaRPr kumimoji="0" lang="en-US" altLang="en-US" sz="2400" b="0"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F6250330-E4D9-CAC2-AC5B-5B0A3F93E7D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292762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D444-9946-A433-3DED-F66ABE90C2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7AAB8C-79D8-8011-2EC0-FA54C92A9FF4}"/>
              </a:ext>
            </a:extLst>
          </p:cNvPr>
          <p:cNvSpPr>
            <a:spLocks noGrp="1"/>
          </p:cNvSpPr>
          <p:nvPr>
            <p:ph type="title"/>
          </p:nvPr>
        </p:nvSpPr>
        <p:spPr>
          <a:xfrm>
            <a:off x="765974" y="1023872"/>
            <a:ext cx="7631709" cy="660020"/>
          </a:xfrm>
        </p:spPr>
        <p:txBody>
          <a:bodyPr/>
          <a:lstStyle/>
          <a:p>
            <a:r>
              <a:rPr lang="en-IN" dirty="0"/>
              <a:t>Project Objectives:</a:t>
            </a:r>
            <a:endParaRPr lang="en-US" dirty="0"/>
          </a:p>
        </p:txBody>
      </p:sp>
      <p:sp>
        <p:nvSpPr>
          <p:cNvPr id="14" name="Content Placeholder 7">
            <a:extLst>
              <a:ext uri="{FF2B5EF4-FFF2-40B4-BE49-F238E27FC236}">
                <a16:creationId xmlns:a16="http://schemas.microsoft.com/office/drawing/2014/main" id="{7F21BC04-1233-7079-90EF-1A75EA1BA9D3}"/>
              </a:ext>
            </a:extLst>
          </p:cNvPr>
          <p:cNvSpPr>
            <a:spLocks noGrp="1"/>
          </p:cNvSpPr>
          <p:nvPr>
            <p:ph sz="half" idx="15"/>
          </p:nvPr>
        </p:nvSpPr>
        <p:spPr>
          <a:xfrm>
            <a:off x="469900" y="2209801"/>
            <a:ext cx="11068957" cy="4310742"/>
          </a:xfrm>
        </p:spPr>
        <p:txBody>
          <a:bodyPr>
            <a:normAutofit lnSpcReduction="10000"/>
          </a:bodyPr>
          <a:lstStyle/>
          <a:p>
            <a:pPr lvl="0" eaLnBrk="0" fontAlgn="base" hangingPunct="0">
              <a:spcBef>
                <a:spcPct val="0"/>
              </a:spcBef>
              <a:spcAft>
                <a:spcPct val="0"/>
              </a:spcAft>
            </a:pPr>
            <a:r>
              <a:rPr lang="en-US" sz="2400" b="1" dirty="0"/>
              <a:t>Solution Selection: </a:t>
            </a:r>
            <a:r>
              <a:rPr lang="en-US" sz="2400" dirty="0"/>
              <a:t>Identify suitable technologies, platforms, and vendors based on design criteria, functional specifications, and compliance requirements.</a:t>
            </a:r>
          </a:p>
          <a:p>
            <a:pPr lvl="0" eaLnBrk="0" fontAlgn="base" hangingPunct="0">
              <a:spcBef>
                <a:spcPct val="0"/>
              </a:spcBef>
              <a:spcAft>
                <a:spcPct val="0"/>
              </a:spcAft>
            </a:pPr>
            <a:endParaRPr lang="en-US" sz="2400" dirty="0"/>
          </a:p>
          <a:p>
            <a:pPr lvl="0" eaLnBrk="0" fontAlgn="base" hangingPunct="0">
              <a:spcBef>
                <a:spcPct val="0"/>
              </a:spcBef>
              <a:spcAft>
                <a:spcPct val="0"/>
              </a:spcAft>
            </a:pPr>
            <a:r>
              <a:rPr lang="en-US" sz="2400" b="1" dirty="0"/>
              <a:t>Solution Prototyping &amp; Testing: </a:t>
            </a:r>
            <a:r>
              <a:rPr lang="en-US" sz="2400" dirty="0"/>
              <a:t>Build MVPs (Minimum Viable Products) for the website and mobile app, supply chain workflows, and local fulfillment processes.</a:t>
            </a:r>
          </a:p>
          <a:p>
            <a:pPr lvl="0" eaLnBrk="0" fontAlgn="base" hangingPunct="0">
              <a:spcBef>
                <a:spcPct val="0"/>
              </a:spcBef>
              <a:spcAft>
                <a:spcPct val="0"/>
              </a:spcAft>
            </a:pPr>
            <a:endParaRPr lang="en-US" sz="2400" dirty="0"/>
          </a:p>
          <a:p>
            <a:pPr lvl="0" eaLnBrk="0" fontAlgn="base" hangingPunct="0">
              <a:spcBef>
                <a:spcPct val="0"/>
              </a:spcBef>
              <a:spcAft>
                <a:spcPct val="0"/>
              </a:spcAft>
            </a:pPr>
            <a:r>
              <a:rPr lang="en-US" sz="2400" b="1" dirty="0"/>
              <a:t>Agile Execution: </a:t>
            </a:r>
            <a:r>
              <a:rPr lang="en-US" sz="2400" dirty="0"/>
              <a:t>Conduct iterative sprints to validate design, incorporate feedback, and continuously deliver working increments.</a:t>
            </a:r>
          </a:p>
          <a:p>
            <a:pPr lvl="0" eaLnBrk="0" fontAlgn="base" hangingPunct="0">
              <a:spcBef>
                <a:spcPct val="0"/>
              </a:spcBef>
              <a:spcAft>
                <a:spcPct val="0"/>
              </a:spcAft>
            </a:pPr>
            <a:endParaRPr lang="en-US" sz="2400" dirty="0"/>
          </a:p>
          <a:p>
            <a:pPr lvl="0" eaLnBrk="0" fontAlgn="base" hangingPunct="0">
              <a:spcBef>
                <a:spcPct val="0"/>
              </a:spcBef>
              <a:spcAft>
                <a:spcPct val="0"/>
              </a:spcAft>
            </a:pPr>
            <a:r>
              <a:rPr lang="en-US" sz="2400" b="1" dirty="0"/>
              <a:t>Go-to-Market Readiness: </a:t>
            </a:r>
            <a:r>
              <a:rPr lang="en-US" sz="2400" dirty="0"/>
              <a:t>Ensure all customer-facing digital systems are functional, secure &amp; localized; supply chain is tested and operational;               and support systems are in place.</a:t>
            </a:r>
            <a:endParaRPr kumimoji="0" lang="en-US" altLang="en-US" sz="2400"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25A8AB74-C2A1-6F78-C79B-62C5919D67B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232412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4689-015E-1371-8AB1-73CBFDE64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8EC06-7202-29CC-BA6E-EF0A4A949BD3}"/>
              </a:ext>
            </a:extLst>
          </p:cNvPr>
          <p:cNvSpPr>
            <a:spLocks noGrp="1"/>
          </p:cNvSpPr>
          <p:nvPr>
            <p:ph type="title"/>
          </p:nvPr>
        </p:nvSpPr>
        <p:spPr>
          <a:xfrm>
            <a:off x="279401" y="342900"/>
            <a:ext cx="6032500" cy="585788"/>
          </a:xfrm>
        </p:spPr>
        <p:txBody>
          <a:bodyPr/>
          <a:lstStyle/>
          <a:p>
            <a:r>
              <a:rPr lang="en-IN" dirty="0"/>
              <a:t>Success Criteria:</a:t>
            </a:r>
            <a:endParaRPr lang="en-US" dirty="0"/>
          </a:p>
        </p:txBody>
      </p:sp>
      <p:sp>
        <p:nvSpPr>
          <p:cNvPr id="3" name="Slide Number Placeholder 2">
            <a:extLst>
              <a:ext uri="{FF2B5EF4-FFF2-40B4-BE49-F238E27FC236}">
                <a16:creationId xmlns:a16="http://schemas.microsoft.com/office/drawing/2014/main" id="{D1CF6AAE-DAB1-2E39-23DE-6BA8322C8576}"/>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8</a:t>
            </a:fld>
            <a:endParaRPr lang="en-US" dirty="0"/>
          </a:p>
        </p:txBody>
      </p:sp>
      <p:sp>
        <p:nvSpPr>
          <p:cNvPr id="16" name="Content Placeholder 4">
            <a:extLst>
              <a:ext uri="{FF2B5EF4-FFF2-40B4-BE49-F238E27FC236}">
                <a16:creationId xmlns:a16="http://schemas.microsoft.com/office/drawing/2014/main" id="{4D1C6950-CE63-0981-66FA-6E528F3DA925}"/>
              </a:ext>
            </a:extLst>
          </p:cNvPr>
          <p:cNvSpPr>
            <a:spLocks noGrp="1"/>
          </p:cNvSpPr>
          <p:nvPr>
            <p:ph sz="half" idx="2"/>
          </p:nvPr>
        </p:nvSpPr>
        <p:spPr>
          <a:xfrm>
            <a:off x="279400" y="1270000"/>
            <a:ext cx="11582400" cy="5435600"/>
          </a:xfrm>
        </p:spPr>
        <p:txBody>
          <a:bodyPr>
            <a:normAutofit fontScale="92500" lnSpcReduction="10000"/>
          </a:bodyPr>
          <a:lstStyle/>
          <a:p>
            <a:r>
              <a:rPr lang="en-IN" sz="2400" b="1" dirty="0"/>
              <a:t>Digital Platform Launch</a:t>
            </a:r>
          </a:p>
          <a:p>
            <a:pPr marL="342900" indent="-342900">
              <a:buFont typeface="Arial" panose="020B0604020202020204" pitchFamily="34" charset="0"/>
              <a:buChar char="•"/>
            </a:pPr>
            <a:r>
              <a:rPr lang="en-US" sz="2400" dirty="0"/>
              <a:t>Fully functional, user-friendly </a:t>
            </a:r>
            <a:r>
              <a:rPr lang="en-US" sz="2400" b="1" dirty="0"/>
              <a:t>website and mobile application</a:t>
            </a:r>
            <a:r>
              <a:rPr lang="en-US" sz="2400" dirty="0"/>
              <a:t> tailored to the new country’s language, regulatory standards, and user preferences.</a:t>
            </a:r>
          </a:p>
          <a:p>
            <a:pPr marL="342900" indent="-342900">
              <a:buFont typeface="Arial" panose="020B0604020202020204" pitchFamily="34" charset="0"/>
              <a:buChar char="•"/>
            </a:pPr>
            <a:r>
              <a:rPr lang="en-US" sz="2400" dirty="0"/>
              <a:t>Seamless integration with </a:t>
            </a:r>
            <a:r>
              <a:rPr lang="en-US" sz="2400" b="1" dirty="0"/>
              <a:t>local payment gateways</a:t>
            </a:r>
            <a:r>
              <a:rPr lang="en-US" sz="2400" dirty="0"/>
              <a:t>, logistics providers, and customer support systems.</a:t>
            </a:r>
          </a:p>
          <a:p>
            <a:pPr marL="342900" indent="-342900">
              <a:buFont typeface="Arial" panose="020B0604020202020204" pitchFamily="34" charset="0"/>
              <a:buChar char="•"/>
            </a:pPr>
            <a:r>
              <a:rPr lang="en-US" sz="2400" dirty="0"/>
              <a:t>Launch of digital platforms completed within </a:t>
            </a:r>
            <a:r>
              <a:rPr lang="en-US" sz="2400" b="1" dirty="0"/>
              <a:t>the planned Agile timeline (e.g., within 4 sprints or 8 weeks)</a:t>
            </a:r>
            <a:r>
              <a:rPr lang="en-US" sz="2400" dirty="0"/>
              <a:t>.</a:t>
            </a:r>
          </a:p>
          <a:p>
            <a:endParaRPr lang="en-US" sz="2400" dirty="0"/>
          </a:p>
          <a:p>
            <a:r>
              <a:rPr lang="en-US" sz="2400" b="1" dirty="0"/>
              <a:t>Operational Readiness</a:t>
            </a:r>
          </a:p>
          <a:p>
            <a:pPr marL="342900" indent="-342900">
              <a:buFont typeface="Arial" panose="020B0604020202020204" pitchFamily="34" charset="0"/>
              <a:buChar char="•"/>
            </a:pPr>
            <a:r>
              <a:rPr lang="en-US" sz="2400" dirty="0"/>
              <a:t>Local sourcing, warehousing, and production workflows fully set up, tested, and capable of handling </a:t>
            </a:r>
            <a:r>
              <a:rPr lang="en-US" sz="2400" b="1" dirty="0"/>
              <a:t>at least 1,000 customer orders/month</a:t>
            </a:r>
            <a:r>
              <a:rPr lang="en-US" sz="2400" dirty="0"/>
              <a:t>.</a:t>
            </a:r>
          </a:p>
          <a:p>
            <a:pPr marL="342900" indent="-342900">
              <a:buFont typeface="Arial" panose="020B0604020202020204" pitchFamily="34" charset="0"/>
              <a:buChar char="•"/>
            </a:pPr>
            <a:r>
              <a:rPr lang="en-US" sz="2400" dirty="0"/>
              <a:t>The </a:t>
            </a:r>
            <a:r>
              <a:rPr lang="en-US" sz="2400" b="1" dirty="0"/>
              <a:t>End-to-end supply chain visibility</a:t>
            </a:r>
            <a:r>
              <a:rPr lang="en-US" sz="2400" dirty="0"/>
              <a:t> achieved through system integrations with procurement, inventory, and order tracking modules.</a:t>
            </a:r>
          </a:p>
          <a:p>
            <a:pPr marL="342900" indent="-342900">
              <a:buFont typeface="Arial" panose="020B0604020202020204" pitchFamily="34" charset="0"/>
              <a:buChar char="•"/>
            </a:pPr>
            <a:r>
              <a:rPr lang="en-US" sz="2400" dirty="0"/>
              <a:t>All operational processes comply with </a:t>
            </a:r>
            <a:r>
              <a:rPr lang="en-US" sz="2400" b="1" dirty="0"/>
              <a:t>local food safety, packaging, and labor laws</a:t>
            </a:r>
            <a:r>
              <a:rPr lang="en-US" sz="2400" dirty="0"/>
              <a:t>.</a:t>
            </a:r>
          </a:p>
        </p:txBody>
      </p:sp>
    </p:spTree>
    <p:extLst>
      <p:ext uri="{BB962C8B-B14F-4D97-AF65-F5344CB8AC3E}">
        <p14:creationId xmlns:p14="http://schemas.microsoft.com/office/powerpoint/2010/main" val="393900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589E3-8622-9F40-8D1B-2F1E90DD3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076ED-AB9E-702F-36C2-2C05A7B1B1D8}"/>
              </a:ext>
            </a:extLst>
          </p:cNvPr>
          <p:cNvSpPr>
            <a:spLocks noGrp="1"/>
          </p:cNvSpPr>
          <p:nvPr>
            <p:ph type="title"/>
          </p:nvPr>
        </p:nvSpPr>
        <p:spPr>
          <a:xfrm>
            <a:off x="279401" y="342900"/>
            <a:ext cx="6032500" cy="585788"/>
          </a:xfrm>
        </p:spPr>
        <p:txBody>
          <a:bodyPr/>
          <a:lstStyle/>
          <a:p>
            <a:r>
              <a:rPr lang="en-IN" dirty="0"/>
              <a:t>Success Criteria:</a:t>
            </a:r>
            <a:endParaRPr lang="en-US" dirty="0"/>
          </a:p>
        </p:txBody>
      </p:sp>
      <p:sp>
        <p:nvSpPr>
          <p:cNvPr id="3" name="Slide Number Placeholder 2">
            <a:extLst>
              <a:ext uri="{FF2B5EF4-FFF2-40B4-BE49-F238E27FC236}">
                <a16:creationId xmlns:a16="http://schemas.microsoft.com/office/drawing/2014/main" id="{0C7CBDFB-0110-F48B-AE97-CC59674B751C}"/>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dirty="0"/>
          </a:p>
        </p:txBody>
      </p:sp>
      <p:sp>
        <p:nvSpPr>
          <p:cNvPr id="16" name="Content Placeholder 4">
            <a:extLst>
              <a:ext uri="{FF2B5EF4-FFF2-40B4-BE49-F238E27FC236}">
                <a16:creationId xmlns:a16="http://schemas.microsoft.com/office/drawing/2014/main" id="{B13AD6AD-4636-4077-E95D-E4E179CADB1C}"/>
              </a:ext>
            </a:extLst>
          </p:cNvPr>
          <p:cNvSpPr>
            <a:spLocks noGrp="1"/>
          </p:cNvSpPr>
          <p:nvPr>
            <p:ph sz="half" idx="2"/>
          </p:nvPr>
        </p:nvSpPr>
        <p:spPr>
          <a:xfrm>
            <a:off x="279400" y="1270000"/>
            <a:ext cx="11582400" cy="5435600"/>
          </a:xfrm>
        </p:spPr>
        <p:txBody>
          <a:bodyPr>
            <a:normAutofit fontScale="92500"/>
          </a:bodyPr>
          <a:lstStyle/>
          <a:p>
            <a:r>
              <a:rPr lang="en-IN" sz="2400" b="1" dirty="0"/>
              <a:t>Agile Delivery Milestones</a:t>
            </a:r>
          </a:p>
          <a:p>
            <a:pPr marL="342900" indent="-342900">
              <a:buFont typeface="Arial" panose="020B0604020202020204" pitchFamily="34" charset="0"/>
              <a:buChar char="•"/>
            </a:pPr>
            <a:r>
              <a:rPr lang="en-US" sz="2400" dirty="0"/>
              <a:t>Completion of </a:t>
            </a:r>
            <a:r>
              <a:rPr lang="en-US" sz="2400" b="1" dirty="0"/>
              <a:t>key project sprints</a:t>
            </a:r>
            <a:r>
              <a:rPr lang="en-US" sz="2400" dirty="0"/>
              <a:t> including backlog grooming, sprint planning, development, testing, and review cycles, with over </a:t>
            </a:r>
            <a:r>
              <a:rPr lang="en-US" sz="2400" b="1" dirty="0"/>
              <a:t>90% of user stories completed on time</a:t>
            </a:r>
            <a:r>
              <a:rPr lang="en-US" sz="2400" dirty="0"/>
              <a:t>.</a:t>
            </a:r>
          </a:p>
          <a:p>
            <a:pPr marL="342900" indent="-342900">
              <a:buFont typeface="Arial" panose="020B0604020202020204" pitchFamily="34" charset="0"/>
              <a:buChar char="•"/>
            </a:pPr>
            <a:r>
              <a:rPr lang="en-US" sz="2400" dirty="0"/>
              <a:t>Successful </a:t>
            </a:r>
            <a:r>
              <a:rPr lang="en-US" sz="2400" b="1" dirty="0"/>
              <a:t>MVP (Minimum Viable Product)</a:t>
            </a:r>
            <a:r>
              <a:rPr lang="en-US" sz="2400" dirty="0"/>
              <a:t> demonstration to stakeholders by the mid-point of the timeline.</a:t>
            </a:r>
          </a:p>
          <a:p>
            <a:pPr marL="342900" indent="-342900">
              <a:buFont typeface="Arial" panose="020B0604020202020204" pitchFamily="34" charset="0"/>
              <a:buChar char="•"/>
            </a:pPr>
            <a:r>
              <a:rPr lang="en-US" sz="2400" dirty="0"/>
              <a:t>Incorporation of real-time feedback and iterative improvements through </a:t>
            </a:r>
            <a:r>
              <a:rPr lang="en-US" sz="2400" b="1" dirty="0"/>
              <a:t>sprint retrospectives and customer testing</a:t>
            </a:r>
            <a:r>
              <a:rPr lang="en-US" sz="2400" dirty="0"/>
              <a:t>.</a:t>
            </a:r>
          </a:p>
          <a:p>
            <a:pPr>
              <a:buFont typeface="Arial" panose="020B0604020202020204" pitchFamily="34" charset="0"/>
              <a:buChar char="•"/>
            </a:pPr>
            <a:endParaRPr lang="en-US" sz="2400" dirty="0"/>
          </a:p>
          <a:p>
            <a:r>
              <a:rPr lang="en-IN" sz="2400" b="1" dirty="0"/>
              <a:t>User and Customer Satisfaction</a:t>
            </a:r>
          </a:p>
          <a:p>
            <a:pPr marL="342900" indent="-342900">
              <a:buFont typeface="Arial" panose="020B0604020202020204" pitchFamily="34" charset="0"/>
              <a:buChar char="•"/>
            </a:pPr>
            <a:r>
              <a:rPr lang="en-US" sz="2400" dirty="0"/>
              <a:t>Minimum </a:t>
            </a:r>
            <a:r>
              <a:rPr lang="en-US" sz="2400" b="1" dirty="0"/>
              <a:t>90% satisfaction rate</a:t>
            </a:r>
            <a:r>
              <a:rPr lang="en-US" sz="2400" dirty="0"/>
              <a:t> in internal user training surveys post-Go Live.</a:t>
            </a:r>
          </a:p>
          <a:p>
            <a:pPr marL="342900" indent="-342900">
              <a:buFont typeface="Arial" panose="020B0604020202020204" pitchFamily="34" charset="0"/>
              <a:buChar char="•"/>
            </a:pPr>
            <a:r>
              <a:rPr lang="en-US" sz="2400" dirty="0"/>
              <a:t>Positive </a:t>
            </a:r>
            <a:r>
              <a:rPr lang="en-US" sz="2400" b="1" dirty="0"/>
              <a:t>customer feedback</a:t>
            </a:r>
            <a:r>
              <a:rPr lang="en-US" sz="2400" dirty="0"/>
              <a:t> in the first 60 days, measured through reviews, NPS (Net Promoter Score), and user engagement metrics.</a:t>
            </a:r>
          </a:p>
          <a:p>
            <a:pPr marL="342900" indent="-342900">
              <a:buFont typeface="Arial" panose="020B0604020202020204" pitchFamily="34" charset="0"/>
              <a:buChar char="•"/>
            </a:pPr>
            <a:r>
              <a:rPr lang="en-US" sz="2400" dirty="0"/>
              <a:t>Low rate of critical support tickets (&lt;5%) in the first 30 days post-launch.</a:t>
            </a:r>
          </a:p>
        </p:txBody>
      </p:sp>
    </p:spTree>
    <p:extLst>
      <p:ext uri="{BB962C8B-B14F-4D97-AF65-F5344CB8AC3E}">
        <p14:creationId xmlns:p14="http://schemas.microsoft.com/office/powerpoint/2010/main" val="3869026157"/>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{24566D30-5A62-483B-9BCD-BB09F44E0624}tf78438558_win32</Template>
  <TotalTime>69652</TotalTime>
  <Words>2754</Words>
  <Application>Microsoft Office PowerPoint</Application>
  <PresentationFormat>Widescreen</PresentationFormat>
  <Paragraphs>296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Sabon Next LT</vt:lpstr>
      <vt:lpstr>Wingdings</vt:lpstr>
      <vt:lpstr>Custom</vt:lpstr>
      <vt:lpstr>Digital and Supply Chain Enablement</vt:lpstr>
      <vt:lpstr>Project Background</vt:lpstr>
      <vt:lpstr>Situation:</vt:lpstr>
      <vt:lpstr>Problem:</vt:lpstr>
      <vt:lpstr>Opportunity:</vt:lpstr>
      <vt:lpstr>Purpose Statement (GOALS):</vt:lpstr>
      <vt:lpstr>Project Objectives:</vt:lpstr>
      <vt:lpstr>Success Criteria:</vt:lpstr>
      <vt:lpstr>Success Criteria:</vt:lpstr>
      <vt:lpstr>Success Criteria:</vt:lpstr>
      <vt:lpstr>Methods/approach:</vt:lpstr>
      <vt:lpstr>Methods/approach:</vt:lpstr>
      <vt:lpstr>Methods/approach:</vt:lpstr>
      <vt:lpstr>Methods/approach:</vt:lpstr>
      <vt:lpstr>Methods/approach:</vt:lpstr>
      <vt:lpstr>Methods/approach:</vt:lpstr>
      <vt:lpstr>Resources:</vt:lpstr>
      <vt:lpstr>Resources:</vt:lpstr>
      <vt:lpstr>Resources:</vt:lpstr>
      <vt:lpstr>Resources:</vt:lpstr>
      <vt:lpstr>Resources:</vt:lpstr>
      <vt:lpstr>Resources:</vt:lpstr>
      <vt:lpstr>Other Resources</vt:lpstr>
      <vt:lpstr>Other Resources</vt:lpstr>
      <vt:lpstr>Other Resources</vt:lpstr>
      <vt:lpstr>Other Resources</vt:lpstr>
      <vt:lpstr>Risks:</vt:lpstr>
      <vt:lpstr>Risks:</vt:lpstr>
      <vt:lpstr>Dependencies:</vt:lpstr>
      <vt:lpstr>Dependencies: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Sramana Bhattacharya</dc:creator>
  <cp:lastModifiedBy>Sramana Bhattacharya</cp:lastModifiedBy>
  <cp:revision>56</cp:revision>
  <dcterms:created xsi:type="dcterms:W3CDTF">2025-04-08T05:51:40Z</dcterms:created>
  <dcterms:modified xsi:type="dcterms:W3CDTF">2025-07-02T15:02:00Z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