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6AC769-59C8-4AC8-AF43-6A38FA4DBB40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crlbms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CRL BREACH MONITORING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RISKS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400" dirty="0" smtClean="0"/>
              <a:t>Risk may arise if there is a lack of clarity , or  if any change process take time to update </a:t>
            </a:r>
          </a:p>
          <a:p>
            <a:r>
              <a:rPr lang="en-US" sz="2400" dirty="0" smtClean="0"/>
              <a:t>Inaccuracy </a:t>
            </a:r>
            <a:r>
              <a:rPr lang="en-US" sz="2400" dirty="0" smtClean="0"/>
              <a:t>in accessing the data me cause the risk </a:t>
            </a:r>
          </a:p>
          <a:p>
            <a:r>
              <a:rPr lang="en-US" sz="2400" dirty="0" smtClean="0"/>
              <a:t>As we care handling complete information so risk might  be their if weakness in data </a:t>
            </a:r>
            <a:r>
              <a:rPr lang="en-US" sz="2400" dirty="0" smtClean="0"/>
              <a:t>authentication</a:t>
            </a:r>
          </a:p>
          <a:p>
            <a:r>
              <a:rPr lang="en-US" sz="2400" dirty="0" smtClean="0"/>
              <a:t>As it handle sensitive financial data risk might arise if there is weakness in authentication mechanisms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Dependencies on external vendor and partners or any change in these partners</a:t>
            </a:r>
          </a:p>
          <a:p>
            <a:pPr>
              <a:buNone/>
            </a:pPr>
            <a:r>
              <a:rPr lang="en-US" sz="2400" dirty="0" smtClean="0"/>
              <a:t>If there is no dependencies on outdated or unsupported Technology . Comparability issues between  components or disruption in third party services might cause risk on dependences . 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Thanks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Building an Application in </a:t>
            </a:r>
            <a:r>
              <a:rPr lang="en-US" sz="2400" dirty="0" err="1" smtClean="0"/>
              <a:t>Finacle</a:t>
            </a:r>
            <a:r>
              <a:rPr lang="en-US" sz="2400" dirty="0" smtClean="0"/>
              <a:t> which shows the status of CRL. Cash Retention Limit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Adding a feature in </a:t>
            </a:r>
            <a:r>
              <a:rPr lang="en-US" sz="2400" dirty="0" err="1" smtClean="0"/>
              <a:t>Finacle</a:t>
            </a:r>
            <a:r>
              <a:rPr lang="en-US" sz="2400" dirty="0" smtClean="0"/>
              <a:t> we will get the trigger when we are very near to CRL limit .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Adding the features of </a:t>
            </a:r>
            <a:r>
              <a:rPr lang="en-US" sz="2400" dirty="0" smtClean="0"/>
              <a:t>limit  after CRL Limit  trigger </a:t>
            </a:r>
            <a:r>
              <a:rPr lang="en-US" sz="2400" dirty="0" smtClean="0"/>
              <a:t>will be automatically generated  at  one level .</a:t>
            </a:r>
          </a:p>
          <a:p>
            <a:pPr>
              <a:buNone/>
            </a:pPr>
            <a:r>
              <a:rPr lang="en-US" sz="2400" dirty="0" smtClean="0"/>
              <a:t>Adding </a:t>
            </a:r>
            <a:r>
              <a:rPr lang="en-US" sz="2400" dirty="0" smtClean="0"/>
              <a:t>the features of limit </a:t>
            </a:r>
            <a:r>
              <a:rPr lang="en-US" sz="2400" dirty="0" smtClean="0"/>
              <a:t>after CRL  </a:t>
            </a:r>
            <a:r>
              <a:rPr lang="en-US" sz="2400" dirty="0" smtClean="0"/>
              <a:t>the trigger  will be automatically generated at another level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CRL limit got breach and user come to know  only once the limit is breached </a:t>
            </a:r>
          </a:p>
          <a:p>
            <a:r>
              <a:rPr lang="en-US" sz="2400" dirty="0" smtClean="0"/>
              <a:t> Amount of Cash is </a:t>
            </a:r>
            <a:r>
              <a:rPr lang="en-US" sz="2400" dirty="0" smtClean="0"/>
              <a:t>insured  </a:t>
            </a:r>
            <a:r>
              <a:rPr lang="en-US" sz="2400" dirty="0" smtClean="0"/>
              <a:t>only up to </a:t>
            </a:r>
            <a:r>
              <a:rPr lang="en-US" sz="2400" dirty="0" err="1" smtClean="0"/>
              <a:t>desided</a:t>
            </a:r>
            <a:r>
              <a:rPr lang="en-US" sz="2400" dirty="0" smtClean="0"/>
              <a:t> CRL </a:t>
            </a:r>
          </a:p>
          <a:p>
            <a:r>
              <a:rPr lang="en-US" sz="2400" dirty="0" smtClean="0"/>
              <a:t>For Every </a:t>
            </a:r>
            <a:r>
              <a:rPr lang="en-US" sz="2400" dirty="0" smtClean="0"/>
              <a:t>branch </a:t>
            </a:r>
            <a:r>
              <a:rPr lang="en-US" sz="2400" dirty="0" smtClean="0"/>
              <a:t>the CRL limit is set and </a:t>
            </a:r>
            <a:r>
              <a:rPr lang="en-US" sz="2400" dirty="0" err="1" smtClean="0"/>
              <a:t>upto</a:t>
            </a:r>
            <a:r>
              <a:rPr lang="en-US" sz="2400" dirty="0" smtClean="0"/>
              <a:t> that limit the cash is safe with bank . </a:t>
            </a:r>
            <a:endParaRPr lang="en-US" sz="2400" dirty="0" smtClean="0"/>
          </a:p>
          <a:p>
            <a:r>
              <a:rPr lang="en-US" sz="2400" dirty="0" smtClean="0"/>
              <a:t>To maintain safety of cash branch and branch staff we have to maintain cash in prescribed limit</a:t>
            </a:r>
          </a:p>
          <a:p>
            <a:r>
              <a:rPr lang="en-US" sz="2400" dirty="0" smtClean="0"/>
              <a:t>This parameter also hit our Audit score because this is critical parameter</a:t>
            </a:r>
          </a:p>
          <a:p>
            <a:r>
              <a:rPr lang="en-US" sz="2400" dirty="0" smtClean="0"/>
              <a:t>This parameter directly effect us financially when some this abnormal happens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The limit maintain for cash in a particular branch is called Cash Retention limit .</a:t>
            </a:r>
          </a:p>
          <a:p>
            <a:r>
              <a:rPr lang="en-US" sz="2400" dirty="0" smtClean="0"/>
              <a:t>A money that certain branch can maintain or can keep overnight in branch is called Cash Retention Limit . </a:t>
            </a:r>
          </a:p>
          <a:p>
            <a:r>
              <a:rPr lang="en-US" sz="2400" dirty="0" smtClean="0"/>
              <a:t> Set a limit above which the trigger  automatically comes</a:t>
            </a:r>
          </a:p>
          <a:p>
            <a:r>
              <a:rPr lang="en-US" sz="2400" dirty="0" smtClean="0"/>
              <a:t>Set  a Higher limit also because maintain cash above CRL is risky as that is not insured .</a:t>
            </a:r>
          </a:p>
          <a:p>
            <a:r>
              <a:rPr lang="en-US" sz="2400" dirty="0" smtClean="0"/>
              <a:t>To build an application with security features that will help branches to maintain  their Audit parameter and risk parameter . </a:t>
            </a:r>
          </a:p>
          <a:p>
            <a:r>
              <a:rPr lang="en-US" sz="2400" dirty="0" smtClean="0"/>
              <a:t>The branch staff will be safe if the cash is less in banks . Or we can say with in defined limit so that we can fulfill our daily routine activity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Every Branch maintain a limit for cash retention  is decided on the book size of every branch this limit vary from branch to branch depends on over all book size branch GL .</a:t>
            </a:r>
          </a:p>
          <a:p>
            <a:r>
              <a:rPr lang="en-US" sz="2400" dirty="0" smtClean="0"/>
              <a:t>To set trigger for cash retention limit in software so that the senior management also get the information immediately if the cash exceeds the limit . </a:t>
            </a:r>
          </a:p>
          <a:p>
            <a:r>
              <a:rPr lang="en-US" sz="2400" dirty="0" smtClean="0"/>
              <a:t>We need to set </a:t>
            </a:r>
            <a:r>
              <a:rPr lang="en-US" sz="2400" dirty="0" err="1" smtClean="0"/>
              <a:t>atleast</a:t>
            </a:r>
            <a:r>
              <a:rPr lang="en-US" sz="2400" dirty="0" smtClean="0"/>
              <a:t> 3 trigger  </a:t>
            </a:r>
            <a:r>
              <a:rPr lang="en-US" sz="2400" dirty="0" smtClean="0"/>
              <a:t>if  our cash is near to CRL breach if </a:t>
            </a:r>
            <a:r>
              <a:rPr lang="en-US" sz="2400" dirty="0" smtClean="0"/>
              <a:t>the limit exceed than trigger comes and if the limit exceeds10 </a:t>
            </a:r>
            <a:r>
              <a:rPr lang="en-US" sz="2400" dirty="0" err="1" smtClean="0"/>
              <a:t>lacs</a:t>
            </a:r>
            <a:r>
              <a:rPr lang="en-US" sz="2400" dirty="0" smtClean="0"/>
              <a:t> again the trigger comes as the access amount is not safe in bank </a:t>
            </a:r>
          </a:p>
          <a:p>
            <a:r>
              <a:rPr lang="en-US" sz="2400" dirty="0" smtClean="0"/>
              <a:t>We are not getting any interest on this amount 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CRITIERIA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RCU Team and branch get trigger once the CRL is near to breach </a:t>
            </a:r>
          </a:p>
          <a:p>
            <a:r>
              <a:rPr lang="en-US" sz="2400" dirty="0" smtClean="0"/>
              <a:t>RCU Team and branch get trigger once the CRL is exceed by 1 </a:t>
            </a:r>
            <a:r>
              <a:rPr lang="en-US" sz="2400" dirty="0" err="1" smtClean="0"/>
              <a:t>lacs</a:t>
            </a:r>
            <a:endParaRPr lang="en-US" sz="2400" dirty="0" smtClean="0"/>
          </a:p>
          <a:p>
            <a:r>
              <a:rPr lang="en-US" sz="2400" dirty="0" smtClean="0"/>
              <a:t>RCU and Team get alert once the CRL is exceed by 10 </a:t>
            </a:r>
            <a:r>
              <a:rPr lang="en-US" sz="2400" dirty="0" err="1" smtClean="0"/>
              <a:t>lacs</a:t>
            </a:r>
            <a:endParaRPr lang="en-US" sz="2400" dirty="0" smtClean="0"/>
          </a:p>
          <a:p>
            <a:r>
              <a:rPr lang="en-US" sz="2400" dirty="0" smtClean="0"/>
              <a:t>It will become to main the cash in CRL as every once will be update time to time .</a:t>
            </a:r>
          </a:p>
          <a:p>
            <a:r>
              <a:rPr lang="en-US" sz="2400" dirty="0" smtClean="0"/>
              <a:t>AS the Cash is with in CRL audit of branches will be safe and branches can score their rating </a:t>
            </a:r>
          </a:p>
          <a:p>
            <a:r>
              <a:rPr lang="en-US" sz="2400" dirty="0" smtClean="0"/>
              <a:t>Once when we maintain the cash with in CRL it is safe for all staff  members also because the amount </a:t>
            </a:r>
            <a:r>
              <a:rPr lang="en-US" sz="2400" dirty="0" err="1" smtClean="0"/>
              <a:t>upto</a:t>
            </a:r>
            <a:r>
              <a:rPr lang="en-US" sz="2400" dirty="0" smtClean="0"/>
              <a:t> the limit is insured 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000" dirty="0" smtClean="0"/>
          </a:p>
          <a:p>
            <a:r>
              <a:rPr lang="en-US" sz="2000" dirty="0" smtClean="0"/>
              <a:t>Agile Methodology is used to develop the application which has frequently collaboration with stakeholders and allowing for flexibility and responsiveness to changing requirement . </a:t>
            </a:r>
          </a:p>
          <a:p>
            <a:r>
              <a:rPr lang="en-US" sz="2000" dirty="0" smtClean="0"/>
              <a:t>Scrum Team has aligned to work for this project which has 9- 10 members which also include Scrum Developer  , Scrum Master and Product Owner </a:t>
            </a:r>
          </a:p>
          <a:p>
            <a:r>
              <a:rPr lang="en-US" sz="2000" dirty="0" smtClean="0"/>
              <a:t>Requirement gathering where the elicitation techniques have been applied like brain storming , JAD Session  are the needed </a:t>
            </a:r>
            <a:r>
              <a:rPr lang="en-US" sz="2000" dirty="0" err="1" smtClean="0"/>
              <a:t>eliciatation</a:t>
            </a:r>
            <a:r>
              <a:rPr lang="en-US" sz="2000" dirty="0" smtClean="0"/>
              <a:t> technique to gather the requirement . </a:t>
            </a:r>
          </a:p>
          <a:p>
            <a:r>
              <a:rPr lang="en-US" sz="2000" dirty="0" smtClean="0"/>
              <a:t> Product backlog created in the form of users story . Users story is nothing but the requirement which we have collected from the stakeholders .</a:t>
            </a:r>
          </a:p>
          <a:p>
            <a:r>
              <a:rPr lang="en-US" sz="2000" dirty="0" smtClean="0"/>
              <a:t>In Users Story Workshops the BV , CP and Acceptance criteria will be created . Business Values will be valued by the developers by giving the scrum currency to them and rate </a:t>
            </a:r>
            <a:r>
              <a:rPr lang="en-US" sz="2000" dirty="0" err="1" smtClean="0"/>
              <a:t>accordsingly</a:t>
            </a:r>
            <a:r>
              <a:rPr lang="en-US" sz="2000" dirty="0" smtClean="0"/>
              <a:t> and CP will be given by pokers card techniques . 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APPROCAHES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All priotization done by </a:t>
            </a:r>
            <a:r>
              <a:rPr lang="en-US" sz="2400" dirty="0" err="1" smtClean="0"/>
              <a:t>MoSCoW</a:t>
            </a:r>
            <a:r>
              <a:rPr lang="en-US" sz="2400" dirty="0" smtClean="0"/>
              <a:t> Techniques and also by calculating the BV and CP points  .</a:t>
            </a:r>
          </a:p>
          <a:p>
            <a:r>
              <a:rPr lang="en-US" sz="2400" dirty="0" smtClean="0"/>
              <a:t>The Sprint starts will be deliver software in 2 Weeks </a:t>
            </a:r>
            <a:r>
              <a:rPr lang="en-US" sz="2400" dirty="0" smtClean="0"/>
              <a:t> . Might get longer only if there is any change request . </a:t>
            </a:r>
          </a:p>
          <a:p>
            <a:r>
              <a:rPr lang="en-US" sz="2400" dirty="0" smtClean="0"/>
              <a:t>Sprint Meeting are like daily scrum meetings . Sprint Review meeting  and Sprint Retrospective meetings will be conducted side by side</a:t>
            </a:r>
          </a:p>
          <a:p>
            <a:r>
              <a:rPr lang="en-US" sz="2400" dirty="0" smtClean="0"/>
              <a:t>Once the user story has been done it move to done stage   only if the user story is completed if pending then kept in yet </a:t>
            </a:r>
            <a:r>
              <a:rPr lang="en-US" sz="2400" dirty="0" err="1" smtClean="0"/>
              <a:t>ot</a:t>
            </a:r>
            <a:r>
              <a:rPr lang="en-US" sz="2400" dirty="0" smtClean="0"/>
              <a:t> be completed stage .</a:t>
            </a:r>
          </a:p>
          <a:p>
            <a:r>
              <a:rPr lang="en-US" sz="2400" dirty="0" smtClean="0"/>
              <a:t>Tools Like JIRA is used to run the sprint and product burn down chart </a:t>
            </a:r>
          </a:p>
          <a:p>
            <a:r>
              <a:rPr lang="en-US" sz="2400" dirty="0" smtClean="0"/>
              <a:t>To generate document Power BI and </a:t>
            </a:r>
            <a:r>
              <a:rPr lang="en-US" sz="2400" dirty="0" err="1" smtClean="0"/>
              <a:t>Tablaeu</a:t>
            </a:r>
            <a:r>
              <a:rPr lang="en-US" sz="2400" dirty="0" smtClean="0"/>
              <a:t> is used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PEOPLE :-  Developer and Project Manager and Team Members will involve in this project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TIME:-    The over all time for this  project is around 1 yr </a:t>
            </a:r>
            <a:r>
              <a:rPr lang="en-US" dirty="0" smtClean="0"/>
              <a:t> as his project is under Agile so continue deliver of software in 2 weeks and it may differ if any change request takes place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BUDGET:-  Budget for the project contain hardware costing ,software costing and services   , so the Budget for the project is </a:t>
            </a:r>
            <a:r>
              <a:rPr lang="en-US" dirty="0" smtClean="0"/>
              <a:t>1 </a:t>
            </a:r>
            <a:r>
              <a:rPr lang="en-US" dirty="0" err="1" smtClean="0"/>
              <a:t>Crore</a:t>
            </a:r>
            <a:r>
              <a:rPr lang="en-US" dirty="0" smtClean="0"/>
              <a:t> as </a:t>
            </a:r>
            <a:r>
              <a:rPr lang="en-US" dirty="0" err="1" smtClean="0"/>
              <a:t>finacle</a:t>
            </a:r>
            <a:r>
              <a:rPr lang="en-US" dirty="0" smtClean="0"/>
              <a:t> is product of Infosys so might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Training and Service :-  </a:t>
            </a:r>
            <a:r>
              <a:rPr lang="en-US" dirty="0" smtClean="0"/>
              <a:t>50</a:t>
            </a:r>
            <a:r>
              <a:rPr lang="en-US" dirty="0" smtClean="0"/>
              <a:t> </a:t>
            </a:r>
            <a:r>
              <a:rPr lang="en-US" dirty="0" err="1" smtClean="0"/>
              <a:t>Lacs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Software :- </a:t>
            </a:r>
            <a:r>
              <a:rPr lang="en-US" dirty="0" smtClean="0"/>
              <a:t>20 </a:t>
            </a:r>
            <a:r>
              <a:rPr lang="en-US" dirty="0" err="1" smtClean="0"/>
              <a:t>Lacs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Hardware :- </a:t>
            </a:r>
            <a:r>
              <a:rPr lang="en-US" dirty="0" smtClean="0"/>
              <a:t>20  </a:t>
            </a:r>
            <a:r>
              <a:rPr lang="en-US" dirty="0" err="1" smtClean="0"/>
              <a:t>Lacs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	Third Party </a:t>
            </a:r>
            <a:r>
              <a:rPr lang="en-US" dirty="0" err="1" smtClean="0"/>
              <a:t>Evalution</a:t>
            </a:r>
            <a:r>
              <a:rPr lang="en-US" dirty="0" smtClean="0"/>
              <a:t> :- 10 </a:t>
            </a:r>
            <a:r>
              <a:rPr lang="en-US" dirty="0" err="1" smtClean="0"/>
              <a:t>Lacs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509</TotalTime>
  <Words>947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crlbms</vt:lpstr>
      <vt:lpstr>SITUATION</vt:lpstr>
      <vt:lpstr>PROBLEM</vt:lpstr>
      <vt:lpstr>PURPOSE STATEMENT </vt:lpstr>
      <vt:lpstr>PROJECT OBJECTIVE</vt:lpstr>
      <vt:lpstr>SUCCESS CRITIERIA</vt:lpstr>
      <vt:lpstr>METHOD AND APPROACHES</vt:lpstr>
      <vt:lpstr>METHOD AND APPROCAHES</vt:lpstr>
      <vt:lpstr>RESOURCES </vt:lpstr>
      <vt:lpstr>RISKS AND DEPENDENCES</vt:lpstr>
      <vt:lpstr>RISK AND DEPENDENCIES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SFDC</dc:title>
  <dc:creator>Ravi Soni</dc:creator>
  <cp:lastModifiedBy>Ravi Soni</cp:lastModifiedBy>
  <cp:revision>47</cp:revision>
  <dcterms:created xsi:type="dcterms:W3CDTF">2025-07-20T11:09:26Z</dcterms:created>
  <dcterms:modified xsi:type="dcterms:W3CDTF">2025-08-09T19:34:21Z</dcterms:modified>
</cp:coreProperties>
</file>