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9" r:id="rId3"/>
    <p:sldId id="257" r:id="rId4"/>
    <p:sldId id="266" r:id="rId5"/>
    <p:sldId id="267" r:id="rId6"/>
    <p:sldId id="258" r:id="rId7"/>
    <p:sldId id="260" r:id="rId8"/>
    <p:sldId id="261" r:id="rId9"/>
    <p:sldId id="262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63" r:id="rId25"/>
    <p:sldId id="264" r:id="rId26"/>
    <p:sldId id="26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CB514A-0B9D-481B-93F2-B2BD270614C8}" v="129" dt="2025-08-17T13:34:03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2ECB514A-0B9D-481B-93F2-B2BD270614C8}"/>
    <pc:docChg chg="undo custSel modSld">
      <pc:chgData name="Imran Khan" userId="63c252ee-9549-4eee-8523-f4469065ba3c" providerId="ADAL" clId="{2ECB514A-0B9D-481B-93F2-B2BD270614C8}" dt="2025-08-17T15:37:08.298" v="3232" actId="20577"/>
      <pc:docMkLst>
        <pc:docMk/>
      </pc:docMkLst>
      <pc:sldChg chg="addSp delSp modSp mod setBg setClrOvrMap delDesignElem">
        <pc:chgData name="Imran Khan" userId="63c252ee-9549-4eee-8523-f4469065ba3c" providerId="ADAL" clId="{2ECB514A-0B9D-481B-93F2-B2BD270614C8}" dt="2025-08-17T13:34:03.219" v="132" actId="20577"/>
        <pc:sldMkLst>
          <pc:docMk/>
          <pc:sldMk cId="3342369676" sldId="256"/>
        </pc:sldMkLst>
        <pc:spChg chg="mod ord">
          <ac:chgData name="Imran Khan" userId="63c252ee-9549-4eee-8523-f4469065ba3c" providerId="ADAL" clId="{2ECB514A-0B9D-481B-93F2-B2BD270614C8}" dt="2025-08-17T13:12:26.195" v="47" actId="20577"/>
          <ac:spMkLst>
            <pc:docMk/>
            <pc:sldMk cId="3342369676" sldId="256"/>
            <ac:spMk id="2" creationId="{29895695-92DD-943B-E574-2897A878AD53}"/>
          </ac:spMkLst>
        </pc:spChg>
        <pc:spChg chg="mod">
          <ac:chgData name="Imran Khan" userId="63c252ee-9549-4eee-8523-f4469065ba3c" providerId="ADAL" clId="{2ECB514A-0B9D-481B-93F2-B2BD270614C8}" dt="2025-08-17T13:34:03.219" v="132" actId="20577"/>
          <ac:spMkLst>
            <pc:docMk/>
            <pc:sldMk cId="3342369676" sldId="256"/>
            <ac:spMk id="3" creationId="{9A54606C-2AF3-4A26-4E84-07E60193B896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5" creationId="{9200DA9A-C650-4C85-93DE-F8BFB97880AA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6" creationId="{D8A2D167-807B-4285-BF5A-BE1660FA27F5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8" creationId="{DE27238C-8EAF-4098-86E6-7723B7DAE601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9" creationId="{83B96611-4BCB-4210-9437-6F78615AB780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0" creationId="{992F97B1-1891-4FCC-9E5F-BA97EDB48F89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1" creationId="{DE27238C-8EAF-4098-86E6-7723B7DAE601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2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3" creationId="{992F97B1-1891-4FCC-9E5F-BA97EDB48F89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4" creationId="{B61A74B3-E247-44D4-8C48-FAE8E2056401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5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6" creationId="{B61A74B3-E247-44D4-8C48-FAE8E2056401}"/>
          </ac:spMkLst>
        </pc:spChg>
        <pc:picChg chg="add del">
          <ac:chgData name="Imran Khan" userId="63c252ee-9549-4eee-8523-f4469065ba3c" providerId="ADAL" clId="{2ECB514A-0B9D-481B-93F2-B2BD270614C8}" dt="2025-08-17T13:11:54.841" v="6" actId="26606"/>
          <ac:picMkLst>
            <pc:docMk/>
            <pc:sldMk cId="3342369676" sldId="256"/>
            <ac:picMk id="7" creationId="{12ABDA38-3EC0-4489-0B31-CC8DE55CD449}"/>
          </ac:picMkLst>
        </pc:picChg>
      </pc:sldChg>
      <pc:sldChg chg="modSp mod">
        <pc:chgData name="Imran Khan" userId="63c252ee-9549-4eee-8523-f4469065ba3c" providerId="ADAL" clId="{2ECB514A-0B9D-481B-93F2-B2BD270614C8}" dt="2025-08-17T14:36:09.698" v="661" actId="20577"/>
        <pc:sldMkLst>
          <pc:docMk/>
          <pc:sldMk cId="71993719" sldId="25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71993719" sldId="257"/>
            <ac:spMk id="2" creationId="{015F4143-DAAC-948F-655F-967E0B6694B0}"/>
          </ac:spMkLst>
        </pc:spChg>
        <pc:spChg chg="mod">
          <ac:chgData name="Imran Khan" userId="63c252ee-9549-4eee-8523-f4469065ba3c" providerId="ADAL" clId="{2ECB514A-0B9D-481B-93F2-B2BD270614C8}" dt="2025-08-17T14:36:09.698" v="661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2ECB514A-0B9D-481B-93F2-B2BD270614C8}" dt="2025-08-17T15:12:00.827" v="2155" actId="20577"/>
        <pc:sldMkLst>
          <pc:docMk/>
          <pc:sldMk cId="2615978786" sldId="25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5978786" sldId="258"/>
            <ac:spMk id="2" creationId="{04E517A1-E068-D1F9-B227-FC0AD4ECDD6D}"/>
          </ac:spMkLst>
        </pc:spChg>
        <pc:spChg chg="mod">
          <ac:chgData name="Imran Khan" userId="63c252ee-9549-4eee-8523-f4469065ba3c" providerId="ADAL" clId="{2ECB514A-0B9D-481B-93F2-B2BD270614C8}" dt="2025-08-17T15:12:00.827" v="2155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2ECB514A-0B9D-481B-93F2-B2BD270614C8}" dt="2025-08-17T13:34:48.649" v="182" actId="20577"/>
        <pc:sldMkLst>
          <pc:docMk/>
          <pc:sldMk cId="320851518" sldId="259"/>
        </pc:sldMkLst>
        <pc:spChg chg="mod">
          <ac:chgData name="Imran Khan" userId="63c252ee-9549-4eee-8523-f4469065ba3c" providerId="ADAL" clId="{2ECB514A-0B9D-481B-93F2-B2BD270614C8}" dt="2025-08-17T13:34:39.524" v="176" actId="20577"/>
          <ac:spMkLst>
            <pc:docMk/>
            <pc:sldMk cId="320851518" sldId="259"/>
            <ac:spMk id="2" creationId="{FD3D549B-5A43-1575-58F6-8B27B86BB419}"/>
          </ac:spMkLst>
        </pc:spChg>
        <pc:spChg chg="mod">
          <ac:chgData name="Imran Khan" userId="63c252ee-9549-4eee-8523-f4469065ba3c" providerId="ADAL" clId="{2ECB514A-0B9D-481B-93F2-B2BD270614C8}" dt="2025-08-17T13:34:48.649" v="182" actId="20577"/>
          <ac:spMkLst>
            <pc:docMk/>
            <pc:sldMk cId="320851518" sldId="259"/>
            <ac:spMk id="3" creationId="{2652DA6F-643F-C7B1-CFE2-F483BB2CDB9B}"/>
          </ac:spMkLst>
        </pc:spChg>
      </pc:sldChg>
      <pc:sldChg chg="modSp mod">
        <pc:chgData name="Imran Khan" userId="63c252ee-9549-4eee-8523-f4469065ba3c" providerId="ADAL" clId="{2ECB514A-0B9D-481B-93F2-B2BD270614C8}" dt="2025-08-17T15:19:38.486" v="2631" actId="20577"/>
        <pc:sldMkLst>
          <pc:docMk/>
          <pc:sldMk cId="3618084146" sldId="26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18084146" sldId="260"/>
            <ac:spMk id="2" creationId="{C7291254-BD86-A1F0-168E-4ABF51AB54CB}"/>
          </ac:spMkLst>
        </pc:spChg>
        <pc:spChg chg="mod">
          <ac:chgData name="Imran Khan" userId="63c252ee-9549-4eee-8523-f4469065ba3c" providerId="ADAL" clId="{2ECB514A-0B9D-481B-93F2-B2BD270614C8}" dt="2025-08-17T15:19:38.486" v="2631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2ECB514A-0B9D-481B-93F2-B2BD270614C8}" dt="2025-08-17T15:24:19.881" v="2989" actId="20577"/>
        <pc:sldMkLst>
          <pc:docMk/>
          <pc:sldMk cId="362938063" sldId="26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2938063" sldId="261"/>
            <ac:spMk id="2" creationId="{5ACEB110-00D5-4FD6-20D0-42AC7764F62C}"/>
          </ac:spMkLst>
        </pc:spChg>
        <pc:spChg chg="mod">
          <ac:chgData name="Imran Khan" userId="63c252ee-9549-4eee-8523-f4469065ba3c" providerId="ADAL" clId="{2ECB514A-0B9D-481B-93F2-B2BD270614C8}" dt="2025-08-17T15:24:19.881" v="2989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2ECB514A-0B9D-481B-93F2-B2BD270614C8}" dt="2025-08-17T15:37:08.298" v="3232" actId="20577"/>
        <pc:sldMkLst>
          <pc:docMk/>
          <pc:sldMk cId="1291781837" sldId="26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291781837" sldId="262"/>
            <ac:spMk id="2" creationId="{9FAA55BA-DC2E-8937-CB27-77F55B3BC479}"/>
          </ac:spMkLst>
        </pc:spChg>
        <pc:spChg chg="mod">
          <ac:chgData name="Imran Khan" userId="63c252ee-9549-4eee-8523-f4469065ba3c" providerId="ADAL" clId="{2ECB514A-0B9D-481B-93F2-B2BD270614C8}" dt="2025-08-17T15:37:08.298" v="3232" actId="20577"/>
          <ac:spMkLst>
            <pc:docMk/>
            <pc:sldMk cId="1291781837" sldId="262"/>
            <ac:spMk id="3" creationId="{88EBE224-37F3-5886-DE12-761D5A55B1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523537482" sldId="26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2" creationId="{F56D1187-E892-FDDA-2F68-CD36D3A20FF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3" creationId="{9C73C60F-ECC7-D30D-7175-D120B19A15AD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440385457" sldId="26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2" creationId="{E55C1AF0-97C0-48B1-8B64-F17788B99A4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3" creationId="{4ED6878C-1815-BB38-85FE-1338F2A41A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339917168" sldId="26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2ECB514A-0B9D-481B-93F2-B2BD270614C8}" dt="2025-08-17T14:42:25.473" v="1075" actId="20577"/>
        <pc:sldMkLst>
          <pc:docMk/>
          <pc:sldMk cId="3958993711" sldId="26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58993711" sldId="266"/>
            <ac:spMk id="2" creationId="{98512375-F6FE-012A-3828-1F2035D60C2B}"/>
          </ac:spMkLst>
        </pc:spChg>
        <pc:spChg chg="mod">
          <ac:chgData name="Imran Khan" userId="63c252ee-9549-4eee-8523-f4469065ba3c" providerId="ADAL" clId="{2ECB514A-0B9D-481B-93F2-B2BD270614C8}" dt="2025-08-17T14:42:25.473" v="1075" actId="20577"/>
          <ac:spMkLst>
            <pc:docMk/>
            <pc:sldMk cId="3958993711" sldId="266"/>
            <ac:spMk id="3" creationId="{B11B9872-8B0A-DCD3-08FF-84EA92E39451}"/>
          </ac:spMkLst>
        </pc:spChg>
      </pc:sldChg>
      <pc:sldChg chg="modSp mod">
        <pc:chgData name="Imran Khan" userId="63c252ee-9549-4eee-8523-f4469065ba3c" providerId="ADAL" clId="{2ECB514A-0B9D-481B-93F2-B2BD270614C8}" dt="2025-08-17T14:53:30.843" v="1529" actId="20577"/>
        <pc:sldMkLst>
          <pc:docMk/>
          <pc:sldMk cId="1386591585" sldId="26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386591585" sldId="267"/>
            <ac:spMk id="2" creationId="{60623DE7-C1D0-5F62-D2CE-2DD2DC892FA5}"/>
          </ac:spMkLst>
        </pc:spChg>
        <pc:spChg chg="mod">
          <ac:chgData name="Imran Khan" userId="63c252ee-9549-4eee-8523-f4469065ba3c" providerId="ADAL" clId="{2ECB514A-0B9D-481B-93F2-B2BD270614C8}" dt="2025-08-17T14:53:30.843" v="1529" actId="20577"/>
          <ac:spMkLst>
            <pc:docMk/>
            <pc:sldMk cId="1386591585" sldId="267"/>
            <ac:spMk id="3" creationId="{520CE88F-F5A3-83FB-B9D2-6E39D3131A5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055104788" sldId="26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2" creationId="{B1BB3CF3-A1DC-4454-A11B-6257B0CCFFC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3" creationId="{F5BF17BF-E33F-F50C-5827-5BCE27B722E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98801149" sldId="26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2" creationId="{FCFDF1AC-2395-7FB5-1525-57220C3DB10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3" creationId="{71ED606A-BE05-59F5-447E-692239D56B4A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251928405" sldId="27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2" creationId="{ADB0827E-9D06-955E-E025-892BF8EC1CF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3" creationId="{48C33FC1-8B1F-140F-1EDB-BB9B3BB942C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231668410" sldId="27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2" creationId="{1B16D797-1353-16B5-4824-E884C3C9E0F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3" creationId="{0D132B05-FC07-3121-9012-B8851C12422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971602047" sldId="27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2" creationId="{5896998A-1165-0F70-B889-DE504011E97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3" creationId="{0AF8B4F0-C6C8-8814-3EA5-8622B5786B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834896412" sldId="27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2" creationId="{7549717C-44FD-B865-CF50-3EE00A82A1D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3" creationId="{9B31A6F2-3A29-3E5C-50AD-4E7D040B1482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86278034" sldId="27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2" creationId="{8684D6A4-A2E6-A5D1-C464-7C86766E82F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3" creationId="{995D1348-E00A-2CB7-23E5-E4BE94D11EA8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185355758" sldId="27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3" creationId="{7D5B9BEB-78F2-C11C-BE3E-222743E00B2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1970306950" sldId="27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3" creationId="{14C55CBF-9170-4357-9802-1EF623152AD4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027462837" sldId="27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3" creationId="{111347F1-D4E5-9CDA-6DBF-597CCBEF500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739806771" sldId="27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3" creationId="{C5A4BAC6-6B9D-0D68-02A1-9C60306290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221356086" sldId="27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3" creationId="{83AE1FD6-BE5B-36FB-5063-0B2EB9C2824E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618405101" sldId="28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3" creationId="{F395047F-41D8-E51D-B153-A079497BC040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529044020" sldId="28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  <pc:docChgLst>
    <pc:chgData name="Imran Khan" userId="63c252ee-9549-4eee-8523-f4469065ba3c" providerId="ADAL" clId="{6C65A4A8-041C-46D6-A26B-03FDD0593F99}"/>
    <pc:docChg chg="undo custSel addSld modSld">
      <pc:chgData name="Imran Khan" userId="63c252ee-9549-4eee-8523-f4469065ba3c" providerId="ADAL" clId="{6C65A4A8-041C-46D6-A26B-03FDD0593F99}" dt="2025-08-17T12:43:00.701" v="5901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6T11:10:52.754" v="5081" actId="1036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6T11:10:52.754" v="5081" actId="1036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6T11:32:22.859" v="5533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6T11:32:22.859" v="5533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7T12:43:00.701" v="5901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7T12:43:00.701" v="5901" actId="20577"/>
          <ac:spMkLst>
            <pc:docMk/>
            <pc:sldMk cId="2440385457" sldId="264"/>
            <ac:spMk id="3" creationId="{4ED6878C-1815-BB38-85FE-1338F2A41A0B}"/>
          </ac:spMkLst>
        </pc:spChg>
      </pc:sldChg>
      <pc:sldChg chg="modSp mod">
        <pc:chgData name="Imran Khan" userId="63c252ee-9549-4eee-8523-f4469065ba3c" providerId="ADAL" clId="{6C65A4A8-041C-46D6-A26B-03FDD0593F99}" dt="2025-08-17T12:42:00.733" v="5876" actId="20577"/>
        <pc:sldMkLst>
          <pc:docMk/>
          <pc:sldMk cId="3339917168" sldId="265"/>
        </pc:sldMkLst>
        <pc:spChg chg="mod">
          <ac:chgData name="Imran Khan" userId="63c252ee-9549-4eee-8523-f4469065ba3c" providerId="ADAL" clId="{6C65A4A8-041C-46D6-A26B-03FDD0593F99}" dt="2025-08-17T12:42:00.733" v="5876" actId="20577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6C65A4A8-041C-46D6-A26B-03FDD0593F99}" dt="2025-08-17T12:41:40.480" v="5868" actId="6549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6C65A4A8-041C-46D6-A26B-03FDD0593F99}" dt="2025-08-16T08:29:02.565" v="3405" actId="20577"/>
        <pc:sldMkLst>
          <pc:docMk/>
          <pc:sldMk cId="86278034" sldId="274"/>
        </pc:sldMkLst>
        <pc:spChg chg="mod">
          <ac:chgData name="Imran Khan" userId="63c252ee-9549-4eee-8523-f4469065ba3c" providerId="ADAL" clId="{6C65A4A8-041C-46D6-A26B-03FDD0593F99}" dt="2025-08-16T08:29:02.565" v="3405" actId="20577"/>
          <ac:spMkLst>
            <pc:docMk/>
            <pc:sldMk cId="86278034" sldId="274"/>
            <ac:spMk id="3" creationId="{995D1348-E00A-2CB7-23E5-E4BE94D11EA8}"/>
          </ac:spMkLst>
        </pc:spChg>
      </pc:sldChg>
      <pc:sldChg chg="modSp new mod">
        <pc:chgData name="Imran Khan" userId="63c252ee-9549-4eee-8523-f4469065ba3c" providerId="ADAL" clId="{6C65A4A8-041C-46D6-A26B-03FDD0593F99}" dt="2025-08-16T08:32:45.379" v="3760" actId="20577"/>
        <pc:sldMkLst>
          <pc:docMk/>
          <pc:sldMk cId="2185355758" sldId="275"/>
        </pc:sldMkLst>
        <pc:spChg chg="mod">
          <ac:chgData name="Imran Khan" userId="63c252ee-9549-4eee-8523-f4469065ba3c" providerId="ADAL" clId="{6C65A4A8-041C-46D6-A26B-03FDD0593F99}" dt="2025-08-16T08:29:27.854" v="3416" actId="20577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6C65A4A8-041C-46D6-A26B-03FDD0593F99}" dt="2025-08-16T08:32:45.379" v="3760" actId="20577"/>
          <ac:spMkLst>
            <pc:docMk/>
            <pc:sldMk cId="2185355758" sldId="275"/>
            <ac:spMk id="3" creationId="{7D5B9BEB-78F2-C11C-BE3E-222743E00B29}"/>
          </ac:spMkLst>
        </pc:spChg>
      </pc:sldChg>
      <pc:sldChg chg="modSp new mod">
        <pc:chgData name="Imran Khan" userId="63c252ee-9549-4eee-8523-f4469065ba3c" providerId="ADAL" clId="{6C65A4A8-041C-46D6-A26B-03FDD0593F99}" dt="2025-08-16T08:38:04.694" v="4139" actId="20577"/>
        <pc:sldMkLst>
          <pc:docMk/>
          <pc:sldMk cId="1970306950" sldId="276"/>
        </pc:sldMkLst>
        <pc:spChg chg="mod">
          <ac:chgData name="Imran Khan" userId="63c252ee-9549-4eee-8523-f4469065ba3c" providerId="ADAL" clId="{6C65A4A8-041C-46D6-A26B-03FDD0593F99}" dt="2025-08-16T08:33:00.689" v="3771" actId="20577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6C65A4A8-041C-46D6-A26B-03FDD0593F99}" dt="2025-08-16T08:38:04.694" v="4139" actId="20577"/>
          <ac:spMkLst>
            <pc:docMk/>
            <pc:sldMk cId="1970306950" sldId="276"/>
            <ac:spMk id="3" creationId="{14C55CBF-9170-4357-9802-1EF623152AD4}"/>
          </ac:spMkLst>
        </pc:spChg>
      </pc:sldChg>
      <pc:sldChg chg="modSp new mod">
        <pc:chgData name="Imran Khan" userId="63c252ee-9549-4eee-8523-f4469065ba3c" providerId="ADAL" clId="{6C65A4A8-041C-46D6-A26B-03FDD0593F99}" dt="2025-08-16T08:43:26.119" v="4508" actId="20577"/>
        <pc:sldMkLst>
          <pc:docMk/>
          <pc:sldMk cId="4027462837" sldId="277"/>
        </pc:sldMkLst>
        <pc:spChg chg="mod">
          <ac:chgData name="Imran Khan" userId="63c252ee-9549-4eee-8523-f4469065ba3c" providerId="ADAL" clId="{6C65A4A8-041C-46D6-A26B-03FDD0593F99}" dt="2025-08-16T08:38:32.497" v="4150" actId="20577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6C65A4A8-041C-46D6-A26B-03FDD0593F99}" dt="2025-08-16T08:43:26.119" v="4508" actId="20577"/>
          <ac:spMkLst>
            <pc:docMk/>
            <pc:sldMk cId="4027462837" sldId="277"/>
            <ac:spMk id="3" creationId="{111347F1-D4E5-9CDA-6DBF-597CCBEF5005}"/>
          </ac:spMkLst>
        </pc:spChg>
      </pc:sldChg>
      <pc:sldChg chg="modSp new mod">
        <pc:chgData name="Imran Khan" userId="63c252ee-9549-4eee-8523-f4469065ba3c" providerId="ADAL" clId="{6C65A4A8-041C-46D6-A26B-03FDD0593F99}" dt="2025-08-16T10:45:39.272" v="4804" actId="20577"/>
        <pc:sldMkLst>
          <pc:docMk/>
          <pc:sldMk cId="3739806771" sldId="278"/>
        </pc:sldMkLst>
        <pc:spChg chg="mod">
          <ac:chgData name="Imran Khan" userId="63c252ee-9549-4eee-8523-f4469065ba3c" providerId="ADAL" clId="{6C65A4A8-041C-46D6-A26B-03FDD0593F99}" dt="2025-08-16T10:43:10.860" v="4519" actId="20577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6C65A4A8-041C-46D6-A26B-03FDD0593F99}" dt="2025-08-16T10:45:39.272" v="4804" actId="20577"/>
          <ac:spMkLst>
            <pc:docMk/>
            <pc:sldMk cId="3739806771" sldId="278"/>
            <ac:spMk id="3" creationId="{C5A4BAC6-6B9D-0D68-02A1-9C60306290A7}"/>
          </ac:spMkLst>
        </pc:spChg>
      </pc:sldChg>
      <pc:sldChg chg="modSp new mod">
        <pc:chgData name="Imran Khan" userId="63c252ee-9549-4eee-8523-f4469065ba3c" providerId="ADAL" clId="{6C65A4A8-041C-46D6-A26B-03FDD0593F99}" dt="2025-08-16T11:11:13.808" v="5105" actId="20577"/>
        <pc:sldMkLst>
          <pc:docMk/>
          <pc:sldMk cId="4221356086" sldId="279"/>
        </pc:sldMkLst>
        <pc:spChg chg="mod">
          <ac:chgData name="Imran Khan" userId="63c252ee-9549-4eee-8523-f4469065ba3c" providerId="ADAL" clId="{6C65A4A8-041C-46D6-A26B-03FDD0593F99}" dt="2025-08-16T11:11:13.808" v="5105" actId="20577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6C65A4A8-041C-46D6-A26B-03FDD0593F99}" dt="2025-08-16T11:11:04.664" v="5087" actId="20577"/>
          <ac:spMkLst>
            <pc:docMk/>
            <pc:sldMk cId="4221356086" sldId="279"/>
            <ac:spMk id="3" creationId="{83AE1FD6-BE5B-36FB-5063-0B2EB9C2824E}"/>
          </ac:spMkLst>
        </pc:spChg>
      </pc:sldChg>
      <pc:sldChg chg="modSp new mod">
        <pc:chgData name="Imran Khan" userId="63c252ee-9549-4eee-8523-f4469065ba3c" providerId="ADAL" clId="{6C65A4A8-041C-46D6-A26B-03FDD0593F99}" dt="2025-08-17T12:29:15.742" v="5550" actId="20577"/>
        <pc:sldMkLst>
          <pc:docMk/>
          <pc:sldMk cId="2618405101" sldId="280"/>
        </pc:sldMkLst>
        <pc:spChg chg="mod">
          <ac:chgData name="Imran Khan" userId="63c252ee-9549-4eee-8523-f4469065ba3c" providerId="ADAL" clId="{6C65A4A8-041C-46D6-A26B-03FDD0593F99}" dt="2025-08-16T11:22:44.684" v="5115" actId="20577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6C65A4A8-041C-46D6-A26B-03FDD0593F99}" dt="2025-08-17T12:29:15.742" v="5550" actId="20577"/>
          <ac:spMkLst>
            <pc:docMk/>
            <pc:sldMk cId="2618405101" sldId="280"/>
            <ac:spMk id="3" creationId="{F395047F-41D8-E51D-B153-A079497BC040}"/>
          </ac:spMkLst>
        </pc:spChg>
      </pc:sldChg>
      <pc:sldChg chg="modSp new mod">
        <pc:chgData name="Imran Khan" userId="63c252ee-9549-4eee-8523-f4469065ba3c" providerId="ADAL" clId="{6C65A4A8-041C-46D6-A26B-03FDD0593F99}" dt="2025-08-17T12:38:56.292" v="5828" actId="20577"/>
        <pc:sldMkLst>
          <pc:docMk/>
          <pc:sldMk cId="2529044020" sldId="281"/>
        </pc:sldMkLst>
        <pc:spChg chg="mod">
          <ac:chgData name="Imran Khan" userId="63c252ee-9549-4eee-8523-f4469065ba3c" providerId="ADAL" clId="{6C65A4A8-041C-46D6-A26B-03FDD0593F99}" dt="2025-08-17T12:30:08.253" v="5560" actId="20577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6C65A4A8-041C-46D6-A26B-03FDD0593F99}" dt="2025-08-17T12:38:56.292" v="5828" actId="20577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96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262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639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61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6181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288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076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740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2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342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041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326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193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90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641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88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57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066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104000"/>
                <a:satMod val="128000"/>
                <a:lumMod val="104000"/>
              </a:schemeClr>
            </a:gs>
            <a:gs pos="100000">
              <a:schemeClr val="bg2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CRM Trigger &amp; notification automation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ICICI Securities</a:t>
            </a:r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3CF3-A1DC-4454-A11B-6257B0CC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17BF-E33F-F50C-5827-5BCE27B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 gathering and analysis</a:t>
            </a:r>
          </a:p>
          <a:p>
            <a:pPr lvl="1"/>
            <a:r>
              <a:rPr lang="en-US" dirty="0"/>
              <a:t>Objective – Understand and document all system requirements from stakeholders (clients, bank staff and compliance)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Collect inputs on existing report formats</a:t>
            </a:r>
          </a:p>
          <a:p>
            <a:pPr lvl="2"/>
            <a:r>
              <a:rPr lang="en-US" dirty="0"/>
              <a:t>Identify user needs for online viewing, downloading, risk profiling and mutual fund execution</a:t>
            </a:r>
          </a:p>
          <a:p>
            <a:pPr lvl="2"/>
            <a:r>
              <a:rPr lang="en-US" dirty="0"/>
              <a:t>Regulatory and data security requirements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Software Requirements Specification (SRS)\</a:t>
            </a:r>
          </a:p>
          <a:p>
            <a:pPr lvl="2"/>
            <a:r>
              <a:rPr lang="en-US" dirty="0"/>
              <a:t>Use Case Documentation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5104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F1AC-2395-7FB5-1525-57220C3D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06A-BE05-59F5-447E-692239D5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System Design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Design the architecture and UI/UX of the online platform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Database design for storing client reports and transactions</a:t>
            </a:r>
          </a:p>
          <a:p>
            <a:pPr lvl="2"/>
            <a:r>
              <a:rPr lang="en-US" dirty="0"/>
              <a:t>Define modules – Report generator, Risk profiler, MF transaction engine</a:t>
            </a:r>
          </a:p>
          <a:p>
            <a:pPr lvl="2"/>
            <a:r>
              <a:rPr lang="en-US" dirty="0"/>
              <a:t>Wireframes and user interface mockups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High level and low level design documents</a:t>
            </a:r>
          </a:p>
          <a:p>
            <a:pPr lvl="2"/>
            <a:r>
              <a:rPr lang="en-US" dirty="0"/>
              <a:t>ER diagrams, Data Flow Diagrams (DFD)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8801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Implementation (Coding)</a:t>
            </a:r>
          </a:p>
          <a:p>
            <a:pPr lvl="1"/>
            <a:r>
              <a:rPr lang="en-US" dirty="0"/>
              <a:t>Objective – Develop the modules according to the design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Backend coding for report generation and transaction APIs</a:t>
            </a:r>
          </a:p>
          <a:p>
            <a:pPr lvl="2"/>
            <a:r>
              <a:rPr lang="en-US" dirty="0"/>
              <a:t>Frontend development for dashboards and download interfaces</a:t>
            </a:r>
          </a:p>
          <a:p>
            <a:pPr lvl="2"/>
            <a:r>
              <a:rPr lang="en-US" dirty="0"/>
              <a:t>Integration with mutual fund platform and payment systems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Source code</a:t>
            </a:r>
          </a:p>
          <a:p>
            <a:pPr lvl="2"/>
            <a:r>
              <a:rPr lang="en-US" dirty="0"/>
              <a:t>Database schema</a:t>
            </a:r>
          </a:p>
          <a:p>
            <a:pPr lvl="2"/>
            <a:r>
              <a:rPr lang="en-US" dirty="0"/>
              <a:t>API documentation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1928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797-1353-16B5-4824-E884C3C9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2B05-FC07-3121-9012-B8851C12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Integration and Testing</a:t>
            </a:r>
          </a:p>
          <a:p>
            <a:pPr lvl="1"/>
            <a:r>
              <a:rPr lang="en-US" dirty="0"/>
              <a:t>Objective –</a:t>
            </a:r>
          </a:p>
          <a:p>
            <a:pPr lvl="2"/>
            <a:r>
              <a:rPr lang="en-US" dirty="0"/>
              <a:t>Verify functionality and identify defects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Unit testing for each module</a:t>
            </a:r>
          </a:p>
          <a:p>
            <a:pPr lvl="2"/>
            <a:r>
              <a:rPr lang="en-US" dirty="0"/>
              <a:t>Integration testing for system flow, report generation – profiling – MF execution</a:t>
            </a:r>
          </a:p>
          <a:p>
            <a:pPr lvl="2"/>
            <a:r>
              <a:rPr lang="en-US" dirty="0"/>
              <a:t>User Acceptance Testing (UAT) with real users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Test cases and test reports</a:t>
            </a:r>
          </a:p>
          <a:p>
            <a:pPr lvl="2"/>
            <a:r>
              <a:rPr lang="en-US" dirty="0"/>
              <a:t>Bug reports and resolutions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1668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998A-1165-0F70-B889-DE504011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B4F0-C6C8-8814-3EA5-8622B578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Deployment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Move the system to the live environment</a:t>
            </a:r>
          </a:p>
          <a:p>
            <a:pPr lvl="1"/>
            <a:r>
              <a:rPr lang="en-US" dirty="0"/>
              <a:t>Key Activities –</a:t>
            </a:r>
          </a:p>
          <a:p>
            <a:pPr lvl="2"/>
            <a:r>
              <a:rPr lang="en-IN" dirty="0"/>
              <a:t>Hosting on secure servers</a:t>
            </a:r>
          </a:p>
          <a:p>
            <a:pPr lvl="2"/>
            <a:r>
              <a:rPr lang="en-IN" dirty="0"/>
              <a:t>Data migration from physical to digital formats</a:t>
            </a:r>
          </a:p>
          <a:p>
            <a:pPr lvl="2"/>
            <a:r>
              <a:rPr lang="en-IN" dirty="0"/>
              <a:t>User training sessions and deployment checklist</a:t>
            </a:r>
          </a:p>
          <a:p>
            <a:pPr lvl="1"/>
            <a:r>
              <a:rPr lang="en-IN" dirty="0"/>
              <a:t>Deliverables – </a:t>
            </a:r>
          </a:p>
          <a:p>
            <a:pPr lvl="2"/>
            <a:r>
              <a:rPr lang="en-IN" dirty="0"/>
              <a:t>Production ready system</a:t>
            </a:r>
          </a:p>
          <a:p>
            <a:pPr lvl="2"/>
            <a:r>
              <a:rPr lang="en-IN" dirty="0"/>
              <a:t>Deployment logs and rollback plan</a:t>
            </a:r>
          </a:p>
        </p:txBody>
      </p:sp>
    </p:spTree>
    <p:extLst>
      <p:ext uri="{BB962C8B-B14F-4D97-AF65-F5344CB8AC3E}">
        <p14:creationId xmlns:p14="http://schemas.microsoft.com/office/powerpoint/2010/main" val="3971602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717C-44FD-B865-CF50-3EE00A82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1A6F2-3A29-3E5C-50AD-4E7D040B1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Maintenance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Ensure smooth operation post launch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Bug fixes and feature enhancements</a:t>
            </a:r>
          </a:p>
          <a:p>
            <a:pPr lvl="2"/>
            <a:r>
              <a:rPr lang="en-US" dirty="0"/>
              <a:t>Periodic performance checks</a:t>
            </a:r>
          </a:p>
          <a:p>
            <a:pPr lvl="2"/>
            <a:r>
              <a:rPr lang="en-US" dirty="0"/>
              <a:t>Compliance updates as per financial regulations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Maintenance reports</a:t>
            </a:r>
          </a:p>
          <a:p>
            <a:pPr lvl="2"/>
            <a:r>
              <a:rPr lang="en-US" dirty="0"/>
              <a:t>Version upgrade documents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4896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D6A4-A2E6-A5D1-C464-7C86766E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D1348-E00A-2CB7-23E5-E4BE94D11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Requirement gathering methods used</a:t>
            </a:r>
          </a:p>
          <a:p>
            <a:pPr lvl="1"/>
            <a:r>
              <a:rPr lang="en-US" dirty="0"/>
              <a:t>Stakeholder Interview</a:t>
            </a:r>
            <a:r>
              <a:rPr lang="en-IN" dirty="0"/>
              <a:t>s</a:t>
            </a:r>
          </a:p>
          <a:p>
            <a:pPr lvl="2"/>
            <a:r>
              <a:rPr lang="en-IN" dirty="0"/>
              <a:t>What – One-on-one discussions with key stakeholders</a:t>
            </a:r>
          </a:p>
          <a:p>
            <a:pPr lvl="2"/>
            <a:r>
              <a:rPr lang="en-IN" dirty="0"/>
              <a:t>Why – To understand expectations, current pain points and must-have features</a:t>
            </a:r>
          </a:p>
          <a:p>
            <a:pPr lvl="2"/>
            <a:r>
              <a:rPr lang="en-IN" dirty="0"/>
              <a:t>Used with – </a:t>
            </a:r>
          </a:p>
          <a:p>
            <a:pPr lvl="3"/>
            <a:r>
              <a:rPr lang="en-IN" dirty="0"/>
              <a:t>Relationship Managers</a:t>
            </a:r>
          </a:p>
          <a:p>
            <a:pPr lvl="3"/>
            <a:r>
              <a:rPr lang="en-IN" dirty="0"/>
              <a:t>Compliance officers</a:t>
            </a:r>
          </a:p>
          <a:p>
            <a:pPr lvl="3"/>
            <a:r>
              <a:rPr lang="en-IN" dirty="0"/>
              <a:t>IT staff</a:t>
            </a:r>
          </a:p>
          <a:p>
            <a:pPr lvl="3"/>
            <a:r>
              <a:rPr lang="en-IN" dirty="0"/>
              <a:t>Clients (via feedback surveys)</a:t>
            </a:r>
          </a:p>
          <a:p>
            <a:pPr lvl="2"/>
            <a:r>
              <a:rPr lang="en-IN" dirty="0"/>
              <a:t>Sample questions – </a:t>
            </a:r>
          </a:p>
          <a:p>
            <a:pPr lvl="3"/>
            <a:r>
              <a:rPr lang="en-IN" dirty="0"/>
              <a:t>What reports do clients frequently request?</a:t>
            </a:r>
          </a:p>
          <a:p>
            <a:pPr lvl="3"/>
            <a:r>
              <a:rPr lang="en-IN" dirty="0"/>
              <a:t>What challenges do you face with the current physical reporting system?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8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56E4-D1D6-E185-D02A-0B398611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B9BEB-78F2-C11C-BE3E-222743E00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Workshop and Brainstorming sessions</a:t>
            </a:r>
          </a:p>
          <a:p>
            <a:pPr lvl="1"/>
            <a:r>
              <a:rPr lang="en-IN" dirty="0"/>
              <a:t>What – Collaborative meetings with cross functional teams</a:t>
            </a:r>
          </a:p>
          <a:p>
            <a:pPr lvl="1"/>
            <a:r>
              <a:rPr lang="en-IN" dirty="0"/>
              <a:t>Why – To gather diverse perspectives and validate requirements across departments</a:t>
            </a:r>
          </a:p>
          <a:p>
            <a:pPr lvl="1"/>
            <a:r>
              <a:rPr lang="en-IN" dirty="0"/>
              <a:t>Used for – </a:t>
            </a:r>
          </a:p>
          <a:p>
            <a:pPr lvl="2"/>
            <a:r>
              <a:rPr lang="en-IN" dirty="0"/>
              <a:t>Aligning business, IT and regulatory requirements</a:t>
            </a:r>
          </a:p>
          <a:p>
            <a:pPr lvl="2"/>
            <a:r>
              <a:rPr lang="en-IN" dirty="0"/>
              <a:t>Mapping the ideal client journey from report viewing to mutual fund execution</a:t>
            </a:r>
          </a:p>
        </p:txBody>
      </p:sp>
    </p:spTree>
    <p:extLst>
      <p:ext uri="{BB962C8B-B14F-4D97-AF65-F5344CB8AC3E}">
        <p14:creationId xmlns:p14="http://schemas.microsoft.com/office/powerpoint/2010/main" val="2185355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CD80-8BB9-2D8D-A0F2-D3626474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55CBF-9170-4357-9802-1EF62315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Document Analysis</a:t>
            </a:r>
          </a:p>
          <a:p>
            <a:pPr lvl="1"/>
            <a:r>
              <a:rPr lang="en-IN" dirty="0"/>
              <a:t>What – Review of existing documentation (physical reports, transaction forms, compliance checklist)</a:t>
            </a:r>
          </a:p>
          <a:p>
            <a:pPr lvl="1"/>
            <a:r>
              <a:rPr lang="en-IN" dirty="0"/>
              <a:t>Why – To extract functional requirements, formatting standards and legal obligations</a:t>
            </a:r>
          </a:p>
          <a:p>
            <a:pPr lvl="1"/>
            <a:r>
              <a:rPr lang="en-IN" dirty="0"/>
              <a:t>Sources – </a:t>
            </a:r>
          </a:p>
          <a:p>
            <a:pPr lvl="2"/>
            <a:r>
              <a:rPr lang="en-IN" dirty="0"/>
              <a:t>Existing report templates </a:t>
            </a:r>
          </a:p>
          <a:p>
            <a:pPr lvl="2"/>
            <a:r>
              <a:rPr lang="en-IN" dirty="0"/>
              <a:t>Mutual fund transaction forms </a:t>
            </a:r>
          </a:p>
          <a:p>
            <a:pPr lvl="2"/>
            <a:r>
              <a:rPr lang="en-IN" dirty="0"/>
              <a:t>Regulatory compliance guidelines (e.g. KYC, AML)</a:t>
            </a:r>
          </a:p>
        </p:txBody>
      </p:sp>
    </p:spTree>
    <p:extLst>
      <p:ext uri="{BB962C8B-B14F-4D97-AF65-F5344CB8AC3E}">
        <p14:creationId xmlns:p14="http://schemas.microsoft.com/office/powerpoint/2010/main" val="1970306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1805-DDF1-36EC-A2D1-FA49D7A7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347F1-D4E5-9CDA-6DBF-597CCBEF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Surveys and Questionnaires</a:t>
            </a:r>
          </a:p>
          <a:p>
            <a:pPr lvl="1"/>
            <a:r>
              <a:rPr lang="en-IN" dirty="0"/>
              <a:t>What – Structured forms sent to clients or employees</a:t>
            </a:r>
          </a:p>
          <a:p>
            <a:pPr lvl="1"/>
            <a:r>
              <a:rPr lang="en-IN" dirty="0"/>
              <a:t>Why – To gather quantitative data on preferences, expectations and feature priorities</a:t>
            </a:r>
          </a:p>
          <a:p>
            <a:pPr lvl="1"/>
            <a:r>
              <a:rPr lang="en-IN" dirty="0"/>
              <a:t>Example Questions – </a:t>
            </a:r>
          </a:p>
          <a:p>
            <a:pPr lvl="2"/>
            <a:r>
              <a:rPr lang="en-IN" dirty="0"/>
              <a:t>How often do you need access to investment reports?</a:t>
            </a:r>
          </a:p>
          <a:p>
            <a:pPr lvl="2"/>
            <a:r>
              <a:rPr lang="en-IN" dirty="0"/>
              <a:t>Would you prefer PDF reports, dashboard views or both?</a:t>
            </a:r>
          </a:p>
        </p:txBody>
      </p:sp>
    </p:spTree>
    <p:extLst>
      <p:ext uri="{BB962C8B-B14F-4D97-AF65-F5344CB8AC3E}">
        <p14:creationId xmlns:p14="http://schemas.microsoft.com/office/powerpoint/2010/main" val="402746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CRM Trigger and Notification Automation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17/08/2025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0E7CD-DB4B-8E3A-B19C-911A97B7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4BAC6-6B9D-0D68-02A1-9C6030629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Observation – </a:t>
            </a:r>
          </a:p>
          <a:p>
            <a:pPr lvl="1"/>
            <a:r>
              <a:rPr lang="en-IN" dirty="0"/>
              <a:t>What – Observing how staff currently prepare and deliver physical reports</a:t>
            </a:r>
          </a:p>
          <a:p>
            <a:pPr lvl="1"/>
            <a:r>
              <a:rPr lang="en-IN" dirty="0"/>
              <a:t>Why – To identify bottlenecks, repetitive tasks and manual processes that can be automated</a:t>
            </a:r>
          </a:p>
          <a:p>
            <a:pPr lvl="1"/>
            <a:r>
              <a:rPr lang="en-IN" dirty="0"/>
              <a:t>Used with – </a:t>
            </a:r>
          </a:p>
          <a:p>
            <a:pPr lvl="2"/>
            <a:r>
              <a:rPr lang="en-IN" dirty="0"/>
              <a:t>Report generation teams</a:t>
            </a:r>
          </a:p>
          <a:p>
            <a:pPr lvl="2"/>
            <a:r>
              <a:rPr lang="en-IN" dirty="0"/>
              <a:t>Customer service teams</a:t>
            </a:r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9806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7FE-50EB-9237-2BA2-886A270B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1FD6-BE5B-36FB-5063-0B2EB9C2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Prototyping and Wireframing sessions</a:t>
            </a:r>
          </a:p>
          <a:p>
            <a:pPr lvl="1"/>
            <a:r>
              <a:rPr lang="en-IN" dirty="0"/>
              <a:t>What – Early </a:t>
            </a:r>
            <a:r>
              <a:rPr lang="en-IN" dirty="0" err="1"/>
              <a:t>mockups</a:t>
            </a:r>
            <a:r>
              <a:rPr lang="en-IN" dirty="0"/>
              <a:t> or clickable prototypes of the online system</a:t>
            </a:r>
          </a:p>
          <a:p>
            <a:pPr lvl="1"/>
            <a:r>
              <a:rPr lang="en-IN" dirty="0"/>
              <a:t>Why – To gather feedback and clarify expectations before full development</a:t>
            </a:r>
          </a:p>
          <a:p>
            <a:pPr lvl="1"/>
            <a:r>
              <a:rPr lang="en-IN" dirty="0"/>
              <a:t>Tools used – Balsamiq, Adobe XD</a:t>
            </a:r>
          </a:p>
        </p:txBody>
      </p:sp>
    </p:spTree>
    <p:extLst>
      <p:ext uri="{BB962C8B-B14F-4D97-AF65-F5344CB8AC3E}">
        <p14:creationId xmlns:p14="http://schemas.microsoft.com/office/powerpoint/2010/main" val="4221356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F0C9-738C-438C-5FF5-1383313B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047F-41D8-E51D-B153-A079497B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Software tools </a:t>
            </a:r>
          </a:p>
          <a:p>
            <a:pPr lvl="1"/>
            <a:r>
              <a:rPr lang="en-IN" dirty="0"/>
              <a:t>Programming Languages</a:t>
            </a:r>
          </a:p>
          <a:p>
            <a:pPr lvl="1"/>
            <a:r>
              <a:rPr lang="en-IN" dirty="0"/>
              <a:t>Database Systems</a:t>
            </a:r>
          </a:p>
          <a:p>
            <a:pPr lvl="1"/>
            <a:r>
              <a:rPr lang="en-IN" dirty="0"/>
              <a:t>Reporting tools</a:t>
            </a:r>
          </a:p>
          <a:p>
            <a:pPr lvl="1"/>
            <a:r>
              <a:rPr lang="en-IN" dirty="0"/>
              <a:t>Frameworks</a:t>
            </a:r>
          </a:p>
          <a:p>
            <a:pPr lvl="1"/>
            <a:r>
              <a:rPr lang="en-IN" dirty="0"/>
              <a:t>PDF generation and financial data APIs</a:t>
            </a:r>
          </a:p>
          <a:p>
            <a:r>
              <a:rPr lang="en-IN" dirty="0"/>
              <a:t>Hardware</a:t>
            </a:r>
          </a:p>
          <a:p>
            <a:pPr lvl="1"/>
            <a:r>
              <a:rPr lang="en-IN" dirty="0"/>
              <a:t>Server or cloud infrastructure for data storage</a:t>
            </a:r>
          </a:p>
          <a:p>
            <a:pPr lvl="1"/>
            <a:r>
              <a:rPr lang="en-IN" dirty="0"/>
              <a:t>Local development machines like laptops and desktops</a:t>
            </a:r>
          </a:p>
        </p:txBody>
      </p:sp>
    </p:spTree>
    <p:extLst>
      <p:ext uri="{BB962C8B-B14F-4D97-AF65-F5344CB8AC3E}">
        <p14:creationId xmlns:p14="http://schemas.microsoft.com/office/powerpoint/2010/main" val="2618405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472-BC6B-CECF-5D91-54ECB3DE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FE5B-6C62-776D-9A79-18E57D8B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  <a:p>
            <a:pPr lvl="1"/>
            <a:r>
              <a:rPr lang="en-US" dirty="0"/>
              <a:t>Project Manager – Sachin </a:t>
            </a:r>
          </a:p>
          <a:p>
            <a:pPr lvl="1"/>
            <a:r>
              <a:rPr lang="en-US" dirty="0"/>
              <a:t>Business Analyst – Nahid Anjum</a:t>
            </a:r>
          </a:p>
          <a:p>
            <a:pPr lvl="1"/>
            <a:r>
              <a:rPr lang="en-US" dirty="0"/>
              <a:t>Solution Architect – Devi Menon</a:t>
            </a:r>
          </a:p>
          <a:p>
            <a:pPr lvl="1"/>
            <a:r>
              <a:rPr lang="en-US" dirty="0"/>
              <a:t>Technical Lead - Jaideep</a:t>
            </a:r>
          </a:p>
          <a:p>
            <a:pPr lvl="1"/>
            <a:r>
              <a:rPr lang="en-US" dirty="0"/>
              <a:t>Developers – Bikram, Shefali, Neeraj</a:t>
            </a:r>
          </a:p>
          <a:p>
            <a:pPr lvl="1"/>
            <a:r>
              <a:rPr lang="en-US" dirty="0"/>
              <a:t>Testers – Kumar Amit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044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Information Resources</a:t>
            </a:r>
          </a:p>
          <a:p>
            <a:pPr lvl="1"/>
            <a:r>
              <a:rPr lang="en-IN" dirty="0"/>
              <a:t>Bank documents about bank</a:t>
            </a:r>
          </a:p>
          <a:p>
            <a:pPr lvl="1"/>
            <a:r>
              <a:rPr lang="en-IN" dirty="0"/>
              <a:t>Sales team for understanding the real pain points of clients</a:t>
            </a:r>
          </a:p>
          <a:p>
            <a:pPr lvl="1"/>
            <a:r>
              <a:rPr lang="en-IN" dirty="0"/>
              <a:t>Operation Team for backend operation work and processes of clients’ requests</a:t>
            </a:r>
          </a:p>
          <a:p>
            <a:pPr lvl="1"/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pPr lvl="1"/>
            <a:r>
              <a:rPr lang="en-IN" dirty="0"/>
              <a:t>Discussed with compliance Team for understanding compliance  and other rules</a:t>
            </a:r>
          </a:p>
          <a:p>
            <a:pPr lvl="1"/>
            <a:r>
              <a:rPr lang="en-IN" dirty="0"/>
              <a:t>Customer account data</a:t>
            </a:r>
          </a:p>
          <a:p>
            <a:pPr lvl="1"/>
            <a:r>
              <a:rPr lang="en-IN" dirty="0"/>
              <a:t>Transaction logs</a:t>
            </a:r>
          </a:p>
          <a:p>
            <a:r>
              <a:rPr lang="en-IN" dirty="0"/>
              <a:t>Testing tools </a:t>
            </a:r>
          </a:p>
          <a:p>
            <a:pPr lvl="1"/>
            <a:r>
              <a:rPr lang="en-IN" dirty="0"/>
              <a:t>Unit </a:t>
            </a:r>
            <a:r>
              <a:rPr lang="en-IN"/>
              <a:t>test frameworks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pPr lvl="1"/>
            <a:r>
              <a:rPr lang="en-IN" dirty="0"/>
              <a:t>Since it is waterfall approach, each step has to be perfect as per the clients expectations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– 25 lakh and </a:t>
            </a:r>
            <a:r>
              <a:rPr lang="en-IN"/>
              <a:t>time limit – 1 year </a:t>
            </a:r>
            <a:r>
              <a:rPr lang="en-IN" dirty="0"/>
              <a:t>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 – </a:t>
            </a:r>
            <a:r>
              <a:rPr lang="en-US" dirty="0" err="1"/>
              <a:t>Neelkantan</a:t>
            </a:r>
            <a:r>
              <a:rPr lang="en-US" dirty="0"/>
              <a:t> Shroff			Project Manager - Sachin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ICICI Securities operates in a highly competitive financial market where timely engagement is crucial. </a:t>
            </a:r>
          </a:p>
          <a:p>
            <a:r>
              <a:rPr lang="en-IN" dirty="0"/>
              <a:t>The sales team currently receives manual or delayed notifications regarding critical client events (e.g. birthdays, expiring plans, upcoming investment opportunities).</a:t>
            </a:r>
          </a:p>
          <a:p>
            <a:r>
              <a:rPr lang="en-IN" dirty="0"/>
              <a:t>The lack of automation results in – </a:t>
            </a:r>
          </a:p>
          <a:p>
            <a:pPr lvl="1"/>
            <a:r>
              <a:rPr lang="en-IN" dirty="0"/>
              <a:t>Missed client touchpoints</a:t>
            </a:r>
          </a:p>
          <a:p>
            <a:pPr lvl="1"/>
            <a:r>
              <a:rPr lang="en-IN" dirty="0"/>
              <a:t>Reduced personalization</a:t>
            </a:r>
          </a:p>
          <a:p>
            <a:pPr lvl="1"/>
            <a:r>
              <a:rPr lang="en-IN" dirty="0"/>
              <a:t>Delayed responses to client needs</a:t>
            </a:r>
          </a:p>
          <a:p>
            <a:pPr lvl="1"/>
            <a:r>
              <a:rPr lang="en-IN" dirty="0"/>
              <a:t>Lower sales conversion and customer retention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375-F6FE-012A-3828-1F2035D6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872-8B0A-DCD3-08FF-84EA92E3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Inefficient manual processes – Triggers are not centralized or automated</a:t>
            </a:r>
          </a:p>
          <a:p>
            <a:r>
              <a:rPr lang="en-US" dirty="0"/>
              <a:t>Missed sales opportunities – Delays or lack of visibility into key client events</a:t>
            </a:r>
          </a:p>
          <a:p>
            <a:r>
              <a:rPr lang="en-US" dirty="0"/>
              <a:t>Lack of personalization – Communication is not always timely </a:t>
            </a:r>
          </a:p>
          <a:p>
            <a:r>
              <a:rPr lang="en-US" dirty="0"/>
              <a:t>Inconsistent customer experience – Some clients receive attention, others don’t</a:t>
            </a:r>
          </a:p>
          <a:p>
            <a:r>
              <a:rPr lang="en-US" dirty="0"/>
              <a:t>Regulatory oversight risks – KYC and compliance alerts not always followed up 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899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3DE7-C1D0-5F62-D2CE-2DD2DC89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E88F-F5A3-83FB-B9D2-6E39D313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By automating notification via CRM – </a:t>
            </a:r>
          </a:p>
          <a:p>
            <a:pPr lvl="1"/>
            <a:r>
              <a:rPr lang="en-IN" dirty="0"/>
              <a:t>Improve sales productivity with real time triggers</a:t>
            </a:r>
          </a:p>
          <a:p>
            <a:pPr lvl="1"/>
            <a:r>
              <a:rPr lang="en-IN" dirty="0"/>
              <a:t>Enhance customer experience through timely, personalized communication</a:t>
            </a:r>
          </a:p>
          <a:p>
            <a:pPr lvl="1"/>
            <a:r>
              <a:rPr lang="en-IN" dirty="0"/>
              <a:t>Boost revenue by capitalizing on investment opportunities (IPO, NFO, MTF)</a:t>
            </a:r>
          </a:p>
          <a:p>
            <a:pPr lvl="1"/>
            <a:r>
              <a:rPr lang="en-IN" dirty="0"/>
              <a:t>Ensure compliance by reminding sales teams of KYC and nominee requirements</a:t>
            </a:r>
          </a:p>
          <a:p>
            <a:pPr lvl="1"/>
            <a:r>
              <a:rPr lang="en-IN" dirty="0"/>
              <a:t>Strengthen customer retention via consistent follow-up (e.g. birthdays, expiring brokerage plans)</a:t>
            </a:r>
          </a:p>
        </p:txBody>
      </p:sp>
    </p:spTree>
    <p:extLst>
      <p:ext uri="{BB962C8B-B14F-4D97-AF65-F5344CB8AC3E}">
        <p14:creationId xmlns:p14="http://schemas.microsoft.com/office/powerpoint/2010/main" val="138659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Purpose statement – To design and implement an automated CRM-based notification system that proactively alerts the sales team about key client events and opportunities – such as brokerage plans, investment launches, compliance reminders and personalized client milestones – thereby improving sales efficiency, customer engagement and regulatory compliance</a:t>
            </a:r>
          </a:p>
          <a:p>
            <a:r>
              <a:rPr lang="en-IN" dirty="0"/>
              <a:t>Goals – </a:t>
            </a:r>
          </a:p>
          <a:p>
            <a:pPr lvl="1"/>
            <a:r>
              <a:rPr lang="en-IN" dirty="0"/>
              <a:t>Automate sales triggers</a:t>
            </a:r>
          </a:p>
          <a:p>
            <a:pPr lvl="1"/>
            <a:r>
              <a:rPr lang="en-IN" dirty="0"/>
              <a:t>Increase sales efficiency</a:t>
            </a:r>
          </a:p>
          <a:p>
            <a:pPr lvl="1"/>
            <a:r>
              <a:rPr lang="en-IN" dirty="0"/>
              <a:t>Ensure regulatory compliance</a:t>
            </a:r>
          </a:p>
          <a:p>
            <a:pPr lvl="1"/>
            <a:r>
              <a:rPr lang="en-IN" dirty="0"/>
              <a:t>Personalize client communication</a:t>
            </a:r>
          </a:p>
          <a:p>
            <a:pPr lvl="1"/>
            <a:r>
              <a:rPr lang="en-IN" dirty="0"/>
              <a:t>Improve data-driven decision making</a:t>
            </a:r>
          </a:p>
          <a:p>
            <a:pPr lvl="1"/>
            <a:r>
              <a:rPr lang="en-IN" dirty="0"/>
              <a:t>Enhance client experience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Automate CRM triggers – Create dynamic, rule based notifications for predefined client events</a:t>
            </a:r>
          </a:p>
          <a:p>
            <a:r>
              <a:rPr lang="en-IN" dirty="0"/>
              <a:t>Increase sales efficiency – Deliver timely and relevant prompts to sales teams</a:t>
            </a:r>
          </a:p>
          <a:p>
            <a:r>
              <a:rPr lang="en-IN" dirty="0"/>
              <a:t>Improve customer engagement – Ensure proactive outreach by sales representatives</a:t>
            </a:r>
          </a:p>
          <a:p>
            <a:r>
              <a:rPr lang="en-IN" dirty="0"/>
              <a:t>Support regulatory compliance – Automate alerts for KYC/nominee follow ups</a:t>
            </a:r>
          </a:p>
          <a:p>
            <a:r>
              <a:rPr lang="en-IN" dirty="0"/>
              <a:t>Enable scalability – Design system to accommodate future events (e.g. new financial products)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100% of identified triggers</a:t>
            </a:r>
          </a:p>
          <a:p>
            <a:r>
              <a:rPr lang="en-IN" dirty="0"/>
              <a:t>Sales response rate increased by 30% within 3 months</a:t>
            </a:r>
          </a:p>
          <a:p>
            <a:r>
              <a:rPr lang="en-IN" dirty="0"/>
              <a:t>Customer engagement measured via follow ups rates and customer feedback</a:t>
            </a:r>
          </a:p>
          <a:p>
            <a:r>
              <a:rPr lang="en-IN" dirty="0"/>
              <a:t>95%+ follow up on due alerts </a:t>
            </a:r>
          </a:p>
          <a:p>
            <a:r>
              <a:rPr lang="en-IN" dirty="0"/>
              <a:t>Positive feedback in internal survey post-implementation</a:t>
            </a:r>
          </a:p>
          <a:p>
            <a:r>
              <a:rPr lang="en-IN" dirty="0"/>
              <a:t>Time to contact client after event reduced by 50%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followed the Agile scrum framework, promoting iterative delivery, cross-functional collaboration and early feedback</a:t>
            </a:r>
          </a:p>
          <a:p>
            <a:r>
              <a:rPr lang="en-IN" dirty="0"/>
              <a:t>Sprint duration – 2 weeks</a:t>
            </a:r>
          </a:p>
          <a:p>
            <a:r>
              <a:rPr lang="en-IN" dirty="0"/>
              <a:t>Team structure – scrum team – </a:t>
            </a:r>
            <a:r>
              <a:rPr lang="en-IN"/>
              <a:t>product owner, 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438</TotalTime>
  <Words>1235</Words>
  <Application>Microsoft Office PowerPoint</Application>
  <PresentationFormat>Widescreen</PresentationFormat>
  <Paragraphs>204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Century Gothic</vt:lpstr>
      <vt:lpstr>Wingdings 3</vt:lpstr>
      <vt:lpstr>Ion</vt:lpstr>
      <vt:lpstr>ICICI Securities</vt:lpstr>
      <vt:lpstr>Project Title – CRM Trigger and Notification Automation </vt:lpstr>
      <vt:lpstr>Situation</vt:lpstr>
      <vt:lpstr>Problem</vt:lpstr>
      <vt:lpstr>Opportunity</vt:lpstr>
      <vt:lpstr>Purpose Statement - Goals</vt:lpstr>
      <vt:lpstr>Project Objectives</vt:lpstr>
      <vt:lpstr>Success Criteria</vt:lpstr>
      <vt:lpstr>Methods</vt:lpstr>
      <vt:lpstr>Methods</vt:lpstr>
      <vt:lpstr>Methods</vt:lpstr>
      <vt:lpstr>Methods</vt:lpstr>
      <vt:lpstr>Methods</vt:lpstr>
      <vt:lpstr>Methods</vt:lpstr>
      <vt:lpstr>Methods</vt:lpstr>
      <vt:lpstr>Approaches</vt:lpstr>
      <vt:lpstr>Approaches</vt:lpstr>
      <vt:lpstr>Approaches</vt:lpstr>
      <vt:lpstr>Approaches</vt:lpstr>
      <vt:lpstr>Approaches</vt:lpstr>
      <vt:lpstr>Approaches</vt:lpstr>
      <vt:lpstr>Resources</vt:lpstr>
      <vt:lpstr>Resources</vt:lpstr>
      <vt:lpstr>Resources</vt:lpstr>
      <vt:lpstr>Risks and Dependencies</vt:lpstr>
      <vt:lpstr>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Imran Khan</dc:creator>
  <cp:lastModifiedBy>Imran Khan</cp:lastModifiedBy>
  <cp:revision>3</cp:revision>
  <dcterms:created xsi:type="dcterms:W3CDTF">2025-08-01T19:47:42Z</dcterms:created>
  <dcterms:modified xsi:type="dcterms:W3CDTF">2025-08-17T15:37:12Z</dcterms:modified>
</cp:coreProperties>
</file>