
<file path=[Content_Types].xml><?xml version="1.0" encoding="utf-8"?>
<Types xmlns="http://schemas.openxmlformats.org/package/2006/content-types">
  <Default Extension="xml" ContentType="application/vnd.openxmlformats-officedocument.presentationml.presentation.main+xml"/>
  <Default Extension="png" ContentType="image/png"/>
  <Default Extension="svg" ContentType="image/svg+xml"/>
  <Default Extension="jpeg" ContentType="image/jpeg"/>
  <Default Extension="fntdata" ContentType="application/x-fontdata"/>
  <Default Extension="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slideLayouts/slideLayout7.xml" ContentType="application/vnd.openxmlformats-officedocument.presentationml.slideLayout+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officeDocument/2006/relationships/officeDocument" Target="/ppt/presentation.xml" Id="rId1" /><Relationship Type="http://schemas.openxmlformats.org/package/2006/relationships/metadata/thumbnail" Target="/docProps/thumbnail.jpeg" Id="rId2" /><Relationship Type="http://schemas.openxmlformats.org/package/2006/relationships/metadata/core-properties" Target="/docProps/core.xml" Id="rId3" /><Relationship Type="http://schemas.openxmlformats.org/officeDocument/2006/relationships/extended-properties" Target="/docProps/app.xml" Id="rId4"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true"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Helios" panose="020B0504020202020204" charset="1"/>
      <p:regular r:id="rId19"/>
    </p:embeddedFont>
    <p:embeddedFont>
      <p:font typeface="Klein Bold" panose="02000503060000020004" charset="1"/>
      <p:regular r:id="rId20"/>
    </p:embeddedFont>
    <p:embeddedFont>
      <p:font typeface="Helios Bold" panose="020B0704020202020204" charset="1"/>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Master" Target="/ppt/slideMasters/slideMaster1.xml" Id="rId1" /><Relationship Type="http://schemas.openxmlformats.org/officeDocument/2006/relationships/slide" Target="/ppt/slides/slide5.xml" Id="rId10" /><Relationship Type="http://schemas.openxmlformats.org/officeDocument/2006/relationships/slide" Target="/ppt/slides/slide6.xml" Id="rId11" /><Relationship Type="http://schemas.openxmlformats.org/officeDocument/2006/relationships/slide" Target="/ppt/slides/slide7.xml" Id="rId12" /><Relationship Type="http://schemas.openxmlformats.org/officeDocument/2006/relationships/slide" Target="/ppt/slides/slide8.xml" Id="rId13" /><Relationship Type="http://schemas.openxmlformats.org/officeDocument/2006/relationships/slide" Target="/ppt/slides/slide9.xml" Id="rId14" /><Relationship Type="http://schemas.openxmlformats.org/officeDocument/2006/relationships/slide" Target="/ppt/slides/slide10.xml" Id="rId15" /><Relationship Type="http://schemas.openxmlformats.org/officeDocument/2006/relationships/slide" Target="/ppt/slides/slide11.xml" Id="rId16" /><Relationship Type="http://schemas.openxmlformats.org/officeDocument/2006/relationships/slide" Target="/ppt/slides/slide12.xml" Id="rId17" /><Relationship Type="http://schemas.openxmlformats.org/officeDocument/2006/relationships/slide" Target="/ppt/slides/slide13.xml" Id="rId18" /><Relationship Type="http://schemas.openxmlformats.org/officeDocument/2006/relationships/font" Target="/ppt/fonts/font19.fntdata" Id="rId19" /><Relationship Type="http://schemas.openxmlformats.org/officeDocument/2006/relationships/presProps" Target="/ppt/presProps.xml" Id="rId2" /><Relationship Type="http://schemas.openxmlformats.org/officeDocument/2006/relationships/font" Target="/ppt/fonts/font20.fntdata" Id="rId20" /><Relationship Type="http://schemas.openxmlformats.org/officeDocument/2006/relationships/font" Target="/ppt/fonts/font21.fntdata" Id="rId21" /><Relationship Type="http://schemas.openxmlformats.org/officeDocument/2006/relationships/viewProps" Target="/ppt/viewProps.xml" Id="rId3" /><Relationship Type="http://schemas.openxmlformats.org/officeDocument/2006/relationships/theme" Target="/ppt/theme/theme1.xml" Id="rId4" /><Relationship Type="http://schemas.openxmlformats.org/officeDocument/2006/relationships/tableStyles" Target="/ppt/tableStyles.xml" Id="rId5" /><Relationship Type="http://schemas.openxmlformats.org/officeDocument/2006/relationships/slide" Target="/ppt/slides/slide1.xml" Id="rId6" /><Relationship Type="http://schemas.openxmlformats.org/officeDocument/2006/relationships/slide" Target="/ppt/slides/slide2.xml" Id="rId7" /><Relationship Type="http://schemas.openxmlformats.org/officeDocument/2006/relationships/slide" Target="/ppt/slides/slide3.xml" Id="rId8" /><Relationship Type="http://schemas.openxmlformats.org/officeDocument/2006/relationships/slide" Target="/ppt/slides/slide4.xml" Id="rId9"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theme" Target="/ppt/theme/theme1.xml" Id="rId12" /><Relationship Type="http://schemas.openxmlformats.org/officeDocument/2006/relationships/slideLayout" Target="/ppt/slideLayouts/slideLayout7.xml" Id="rId7"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s>
</file>

<file path=ppt/slides/_rels/slide10.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12.jpeg" Id="rId4" /></Relationships>
</file>

<file path=ppt/slides/_rels/slide11.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15.jpeg" Id="rId4" /><Relationship Type="http://schemas.openxmlformats.org/officeDocument/2006/relationships/image" Target="/ppt/media/image8.png" Id="rId5" /><Relationship Type="http://schemas.openxmlformats.org/officeDocument/2006/relationships/image" Target="/ppt/media/image9.svg" Id="rId6" /></Relationships>
</file>

<file path=ppt/slides/_rels/slide12.xml.rels>&#65279;<?xml version="1.0" encoding="utf-8"?><Relationships xmlns="http://schemas.openxmlformats.org/package/2006/relationships"><Relationship Type="http://schemas.openxmlformats.org/officeDocument/2006/relationships/slideLayout" Target="/ppt/slideLayouts/slideLayout7.xml" Id="rId1" /></Relationships>
</file>

<file path=ppt/slides/_rels/slide13.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6.jpeg" Id="rId2" /><Relationship Type="http://schemas.openxmlformats.org/officeDocument/2006/relationships/image" Target="/ppt/media/image6.png" Id="rId3" /><Relationship Type="http://schemas.openxmlformats.org/officeDocument/2006/relationships/image" Target="/ppt/media/image7.svg" Id="rId4" /><Relationship Type="http://schemas.openxmlformats.org/officeDocument/2006/relationships/image" Target="/ppt/media/image1.png" Id="rId5" /><Relationship Type="http://schemas.openxmlformats.org/officeDocument/2006/relationships/image" Target="/ppt/media/image2.svg" Id="rId6" /></Relationships>
</file>

<file path=ppt/slides/_rels/slide2.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5.png" Id="rId2" /><Relationship Type="http://schemas.openxmlformats.org/officeDocument/2006/relationships/image" Target="/ppt/media/image6.png" Id="rId3" /><Relationship Type="http://schemas.openxmlformats.org/officeDocument/2006/relationships/image" Target="/ppt/media/image7.svg" Id="rId4" /><Relationship Type="http://schemas.openxmlformats.org/officeDocument/2006/relationships/image" Target="/ppt/media/image1.png" Id="rId5" /><Relationship Type="http://schemas.openxmlformats.org/officeDocument/2006/relationships/image" Target="/ppt/media/image2.svg" Id="rId6" /></Relationships>
</file>

<file path=ppt/slides/_rels/slide3.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8.png" Id="rId2" /><Relationship Type="http://schemas.openxmlformats.org/officeDocument/2006/relationships/image" Target="/ppt/media/image9.svg" Id="rId3" /><Relationship Type="http://schemas.openxmlformats.org/officeDocument/2006/relationships/image" Target="/ppt/media/image10.png" Id="rId4" /><Relationship Type="http://schemas.openxmlformats.org/officeDocument/2006/relationships/image" Target="/ppt/media/image11.svg" Id="rId5" /><Relationship Type="http://schemas.openxmlformats.org/officeDocument/2006/relationships/image" Target="/ppt/media/image1.png" Id="rId6" /><Relationship Type="http://schemas.openxmlformats.org/officeDocument/2006/relationships/image" Target="/ppt/media/image2.svg" Id="rId7" /></Relationships>
</file>

<file path=ppt/slides/_rels/slide4.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2.jpeg" Id="rId2" /><Relationship Type="http://schemas.openxmlformats.org/officeDocument/2006/relationships/image" Target="/ppt/media/image1.png" Id="rId3" /><Relationship Type="http://schemas.openxmlformats.org/officeDocument/2006/relationships/image" Target="/ppt/media/image2.svg" Id="rId4" /></Relationships>
</file>

<file path=ppt/slides/_rels/slide5.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13.png" Id="rId4" /><Relationship Type="http://schemas.openxmlformats.org/officeDocument/2006/relationships/image" Target="/ppt/media/image14.svg" Id="rId5" /></Relationships>
</file>

<file path=ppt/slides/_rels/slide6.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s>
</file>

<file path=ppt/slides/_rels/slide7.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15.jpeg" Id="rId4" /></Relationships>
</file>

<file path=ppt/slides/_rels/slide8.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12.jpeg" Id="rId4" /></Relationships>
</file>

<file path=ppt/slides/_rels/slide9.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12.jpeg" Id="rId4" /></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66927" y="-4280359"/>
            <a:ext cx="10812392" cy="10812392"/>
          </a:xfrm>
          <a:custGeom>
            <a:avLst/>
            <a:gdLst/>
            <a:ahLst/>
            <a:cxnLst/>
            <a:rect r="r" b="b" t="t" l="l"/>
            <a:pathLst>
              <a:path h="10812392" w="10812392">
                <a:moveTo>
                  <a:pt x="0" y="0"/>
                </a:moveTo>
                <a:lnTo>
                  <a:pt x="10812393" y="0"/>
                </a:lnTo>
                <a:lnTo>
                  <a:pt x="10812393" y="10812392"/>
                </a:lnTo>
                <a:lnTo>
                  <a:pt x="0" y="108123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1125837"/>
            <a:ext cx="4702618" cy="618185"/>
            <a:chOff x="0" y="0"/>
            <a:chExt cx="6270157" cy="824246"/>
          </a:xfrm>
        </p:grpSpPr>
        <p:sp>
          <p:nvSpPr>
            <p:cNvPr name="Freeform 4" id="4"/>
            <p:cNvSpPr/>
            <p:nvPr/>
          </p:nvSpPr>
          <p:spPr>
            <a:xfrm flipH="false" flipV="false" rot="0">
              <a:off x="0" y="0"/>
              <a:ext cx="785282" cy="824246"/>
            </a:xfrm>
            <a:custGeom>
              <a:avLst/>
              <a:gdLst/>
              <a:ahLst/>
              <a:cxnLst/>
              <a:rect r="r" b="b" t="t" l="l"/>
              <a:pathLst>
                <a:path h="824246" w="785282">
                  <a:moveTo>
                    <a:pt x="0" y="0"/>
                  </a:moveTo>
                  <a:lnTo>
                    <a:pt x="785282" y="0"/>
                  </a:lnTo>
                  <a:lnTo>
                    <a:pt x="785282" y="824246"/>
                  </a:lnTo>
                  <a:lnTo>
                    <a:pt x="0" y="8242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119714" y="116233"/>
              <a:ext cx="5150443" cy="534630"/>
            </a:xfrm>
            <a:prstGeom prst="rect">
              <a:avLst/>
            </a:prstGeom>
          </p:spPr>
          <p:txBody>
            <a:bodyPr anchor="t" rtlCol="false" tIns="0" lIns="0" bIns="0" rIns="0">
              <a:spAutoFit/>
            </a:bodyPr>
            <a:lstStyle/>
            <a:p>
              <a:pPr algn="l">
                <a:lnSpc>
                  <a:spcPts val="3361"/>
                </a:lnSpc>
                <a:spcBef>
                  <a:spcPct val="0"/>
                </a:spcBef>
              </a:pPr>
              <a:r>
                <a:rPr lang="en-US" sz="2401">
                  <a:solidFill>
                    <a:srgbClr val="F4F4F4"/>
                  </a:solidFill>
                  <a:latin typeface="Helios"/>
                  <a:ea typeface="Helios"/>
                  <a:cs typeface="Helios"/>
                  <a:sym typeface="Helios"/>
                </a:rPr>
                <a:t>Date: 3rd July 2025</a:t>
              </a:r>
            </a:p>
          </p:txBody>
        </p:sp>
      </p:grpSp>
      <p:sp>
        <p:nvSpPr>
          <p:cNvPr name="Freeform 6" id="6"/>
          <p:cNvSpPr/>
          <p:nvPr/>
        </p:nvSpPr>
        <p:spPr>
          <a:xfrm flipH="false" flipV="false" rot="0">
            <a:off x="-3407200" y="4432068"/>
            <a:ext cx="5764383" cy="5764383"/>
          </a:xfrm>
          <a:custGeom>
            <a:avLst/>
            <a:gdLst/>
            <a:ahLst/>
            <a:cxnLst/>
            <a:rect r="r" b="b" t="t" l="l"/>
            <a:pathLst>
              <a:path h="5764383" w="5764383">
                <a:moveTo>
                  <a:pt x="0" y="0"/>
                </a:moveTo>
                <a:lnTo>
                  <a:pt x="5764383" y="0"/>
                </a:lnTo>
                <a:lnTo>
                  <a:pt x="5764383" y="5764383"/>
                </a:lnTo>
                <a:lnTo>
                  <a:pt x="0" y="5764383"/>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57078" y="7902203"/>
            <a:ext cx="5764383" cy="5764383"/>
          </a:xfrm>
          <a:custGeom>
            <a:avLst/>
            <a:gdLst/>
            <a:ahLst/>
            <a:cxnLst/>
            <a:rect r="r" b="b" t="t" l="l"/>
            <a:pathLst>
              <a:path h="5764383" w="5764383">
                <a:moveTo>
                  <a:pt x="0" y="0"/>
                </a:moveTo>
                <a:lnTo>
                  <a:pt x="5764383" y="0"/>
                </a:lnTo>
                <a:lnTo>
                  <a:pt x="5764383" y="5764382"/>
                </a:lnTo>
                <a:lnTo>
                  <a:pt x="0" y="5764382"/>
                </a:lnTo>
                <a:lnTo>
                  <a:pt x="0" y="0"/>
                </a:lnTo>
                <a:close/>
              </a:path>
            </a:pathLst>
          </a:custGeom>
          <a:blipFill>
            <a:blip r:embed="rId2">
              <a:alphaModFix amt="80000"/>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7233543" y="3441776"/>
            <a:ext cx="11153468" cy="6180514"/>
            <a:chOff x="0" y="0"/>
            <a:chExt cx="14871290" cy="8240685"/>
          </a:xfrm>
        </p:grpSpPr>
        <p:sp>
          <p:nvSpPr>
            <p:cNvPr name="TextBox 9" id="9"/>
            <p:cNvSpPr txBox="true"/>
            <p:nvPr/>
          </p:nvSpPr>
          <p:spPr>
            <a:xfrm rot="0">
              <a:off x="0" y="0"/>
              <a:ext cx="14871290" cy="7277100"/>
            </a:xfrm>
            <a:prstGeom prst="rect">
              <a:avLst/>
            </a:prstGeom>
          </p:spPr>
          <p:txBody>
            <a:bodyPr anchor="t" rtlCol="false" tIns="0" lIns="0" bIns="0" rIns="0">
              <a:spAutoFit/>
            </a:bodyPr>
            <a:lstStyle/>
            <a:p>
              <a:pPr algn="l">
                <a:lnSpc>
                  <a:spcPts val="14399"/>
                </a:lnSpc>
              </a:pPr>
              <a:r>
                <a:rPr lang="en-US" sz="11999" b="true">
                  <a:solidFill>
                    <a:srgbClr val="2A2E3A"/>
                  </a:solidFill>
                  <a:latin typeface="Klein Bold"/>
                  <a:ea typeface="Klein Bold"/>
                  <a:cs typeface="Klein Bold"/>
                  <a:sym typeface="Klein Bold"/>
                </a:rPr>
                <a:t>Student Management </a:t>
              </a:r>
              <a:r>
                <a:rPr lang="en-US" sz="11999" b="true">
                  <a:solidFill>
                    <a:srgbClr val="718BAB"/>
                  </a:solidFill>
                  <a:latin typeface="Klein Bold"/>
                  <a:ea typeface="Klein Bold"/>
                  <a:cs typeface="Klein Bold"/>
                  <a:sym typeface="Klein Bold"/>
                </a:rPr>
                <a:t>Application</a:t>
              </a:r>
              <a:r>
                <a:rPr lang="en-US" sz="11999" b="true">
                  <a:solidFill>
                    <a:srgbClr val="2A2E3A"/>
                  </a:solidFill>
                  <a:latin typeface="Klein Bold"/>
                  <a:ea typeface="Klein Bold"/>
                  <a:cs typeface="Klein Bold"/>
                  <a:sym typeface="Klein Bold"/>
                </a:rPr>
                <a:t> </a:t>
              </a:r>
            </a:p>
          </p:txBody>
        </p:sp>
        <p:sp>
          <p:nvSpPr>
            <p:cNvPr name="TextBox 10" id="10"/>
            <p:cNvSpPr txBox="true"/>
            <p:nvPr/>
          </p:nvSpPr>
          <p:spPr>
            <a:xfrm rot="0">
              <a:off x="0" y="7533083"/>
              <a:ext cx="14429531" cy="707602"/>
            </a:xfrm>
            <a:prstGeom prst="rect">
              <a:avLst/>
            </a:prstGeom>
          </p:spPr>
          <p:txBody>
            <a:bodyPr anchor="t" rtlCol="false" tIns="0" lIns="0" bIns="0" rIns="0">
              <a:spAutoFit/>
            </a:bodyPr>
            <a:lstStyle/>
            <a:p>
              <a:pPr algn="l">
                <a:lnSpc>
                  <a:spcPts val="4479"/>
                </a:lnSpc>
              </a:pPr>
              <a:r>
                <a:rPr lang="en-US" sz="3199">
                  <a:solidFill>
                    <a:srgbClr val="2A2E3A"/>
                  </a:solidFill>
                  <a:latin typeface="Helios"/>
                  <a:ea typeface="Helios"/>
                  <a:cs typeface="Helios"/>
                  <a:sym typeface="Helios"/>
                </a:rPr>
                <a:t>Prepared By: Anushk Porwal </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340491"/>
            <a:chOff x="0" y="0"/>
            <a:chExt cx="4816593" cy="616426"/>
          </a:xfrm>
        </p:grpSpPr>
        <p:sp>
          <p:nvSpPr>
            <p:cNvPr name="Freeform 3" id="3"/>
            <p:cNvSpPr/>
            <p:nvPr/>
          </p:nvSpPr>
          <p:spPr>
            <a:xfrm flipH="false" flipV="false" rot="0">
              <a:off x="0" y="0"/>
              <a:ext cx="4816592" cy="616426"/>
            </a:xfrm>
            <a:custGeom>
              <a:avLst/>
              <a:gdLst/>
              <a:ahLst/>
              <a:cxnLst/>
              <a:rect r="r" b="b" t="t" l="l"/>
              <a:pathLst>
                <a:path h="616426" w="4816592">
                  <a:moveTo>
                    <a:pt x="0" y="0"/>
                  </a:moveTo>
                  <a:lnTo>
                    <a:pt x="4816592" y="0"/>
                  </a:lnTo>
                  <a:lnTo>
                    <a:pt x="4816592" y="616426"/>
                  </a:lnTo>
                  <a:lnTo>
                    <a:pt x="0" y="616426"/>
                  </a:lnTo>
                  <a:close/>
                </a:path>
              </a:pathLst>
            </a:custGeom>
            <a:solidFill>
              <a:srgbClr val="153969"/>
            </a:solidFill>
          </p:spPr>
        </p:sp>
        <p:sp>
          <p:nvSpPr>
            <p:cNvPr name="TextBox 4" id="4"/>
            <p:cNvSpPr txBox="true"/>
            <p:nvPr/>
          </p:nvSpPr>
          <p:spPr>
            <a:xfrm>
              <a:off x="0" y="-57150"/>
              <a:ext cx="4816593" cy="673576"/>
            </a:xfrm>
            <a:prstGeom prst="rect">
              <a:avLst/>
            </a:prstGeom>
          </p:spPr>
          <p:txBody>
            <a:bodyPr anchor="ctr" rtlCol="false" tIns="50800" lIns="50800" bIns="50800" rIns="50800"/>
            <a:lstStyle/>
            <a:p>
              <a:pPr algn="ctr">
                <a:lnSpc>
                  <a:spcPts val="3639"/>
                </a:lnSpc>
              </a:pPr>
            </a:p>
          </p:txBody>
        </p:sp>
      </p:grpSp>
      <p:sp>
        <p:nvSpPr>
          <p:cNvPr name="TextBox 5" id="5"/>
          <p:cNvSpPr txBox="true"/>
          <p:nvPr/>
        </p:nvSpPr>
        <p:spPr>
          <a:xfrm rot="0">
            <a:off x="567813" y="144839"/>
            <a:ext cx="11484210" cy="2117489"/>
          </a:xfrm>
          <a:prstGeom prst="rect">
            <a:avLst/>
          </a:prstGeom>
        </p:spPr>
        <p:txBody>
          <a:bodyPr anchor="t" rtlCol="false" tIns="0" lIns="0" bIns="0" rIns="0">
            <a:spAutoFit/>
          </a:bodyPr>
          <a:lstStyle/>
          <a:p>
            <a:pPr algn="l">
              <a:lnSpc>
                <a:spcPts val="8474"/>
              </a:lnSpc>
            </a:pPr>
            <a:r>
              <a:rPr lang="en-US" sz="6518" b="true">
                <a:solidFill>
                  <a:srgbClr val="FFFFFF"/>
                </a:solidFill>
                <a:latin typeface="Klein Bold"/>
                <a:ea typeface="Klein Bold"/>
                <a:cs typeface="Klein Bold"/>
                <a:sym typeface="Klein Bold"/>
              </a:rPr>
              <a:t>M</a:t>
            </a:r>
            <a:r>
              <a:rPr lang="en-US" b="true" sz="6518">
                <a:solidFill>
                  <a:srgbClr val="FFFFFF"/>
                </a:solidFill>
                <a:latin typeface="Klein Bold"/>
                <a:ea typeface="Klein Bold"/>
                <a:cs typeface="Klein Bold"/>
                <a:sym typeface="Klein Bold"/>
              </a:rPr>
              <a:t>ethods/Approach</a:t>
            </a:r>
            <a:r>
              <a:rPr lang="en-US" b="true" sz="6518">
                <a:solidFill>
                  <a:srgbClr val="2A2E3A"/>
                </a:solidFill>
                <a:latin typeface="Klein Bold"/>
                <a:ea typeface="Klein Bold"/>
                <a:cs typeface="Klein Bold"/>
                <a:sym typeface="Klein Bold"/>
              </a:rPr>
              <a:t> </a:t>
            </a:r>
            <a:r>
              <a:rPr lang="en-US" b="true" sz="6518">
                <a:solidFill>
                  <a:srgbClr val="FFFFFF"/>
                </a:solidFill>
                <a:latin typeface="Klein Bold"/>
                <a:ea typeface="Klein Bold"/>
                <a:cs typeface="Klein Bold"/>
                <a:sym typeface="Klein Bold"/>
              </a:rPr>
              <a:t>-</a:t>
            </a:r>
            <a:r>
              <a:rPr lang="en-US" b="true" sz="6518">
                <a:solidFill>
                  <a:srgbClr val="2A2E3A"/>
                </a:solidFill>
                <a:latin typeface="Klein Bold"/>
                <a:ea typeface="Klein Bold"/>
                <a:cs typeface="Klein Bold"/>
                <a:sym typeface="Klein Bold"/>
              </a:rPr>
              <a:t> </a:t>
            </a:r>
            <a:r>
              <a:rPr lang="en-US" b="true" sz="6518">
                <a:solidFill>
                  <a:srgbClr val="FFFFFF"/>
                </a:solidFill>
                <a:latin typeface="Klein Bold"/>
                <a:ea typeface="Klein Bold"/>
                <a:cs typeface="Klein Bold"/>
                <a:sym typeface="Klein Bold"/>
              </a:rPr>
              <a:t>Using</a:t>
            </a:r>
            <a:r>
              <a:rPr lang="en-US" b="true" sz="6518">
                <a:solidFill>
                  <a:srgbClr val="2A2E3A"/>
                </a:solidFill>
                <a:latin typeface="Klein Bold"/>
                <a:ea typeface="Klein Bold"/>
                <a:cs typeface="Klein Bold"/>
                <a:sym typeface="Klein Bold"/>
              </a:rPr>
              <a:t> </a:t>
            </a:r>
            <a:r>
              <a:rPr lang="en-US" b="true" sz="6518">
                <a:solidFill>
                  <a:srgbClr val="718BAB"/>
                </a:solidFill>
                <a:latin typeface="Klein Bold"/>
                <a:ea typeface="Klein Bold"/>
                <a:cs typeface="Klein Bold"/>
                <a:sym typeface="Klein Bold"/>
              </a:rPr>
              <a:t>Waterfall Model</a:t>
            </a:r>
          </a:p>
        </p:txBody>
      </p:sp>
      <p:sp>
        <p:nvSpPr>
          <p:cNvPr name="Freeform 6" id="6"/>
          <p:cNvSpPr/>
          <p:nvPr/>
        </p:nvSpPr>
        <p:spPr>
          <a:xfrm flipH="false" flipV="false" rot="0">
            <a:off x="821245" y="3207948"/>
            <a:ext cx="414910" cy="414910"/>
          </a:xfrm>
          <a:custGeom>
            <a:avLst/>
            <a:gdLst/>
            <a:ahLst/>
            <a:cxnLst/>
            <a:rect r="r" b="b" t="t" l="l"/>
            <a:pathLst>
              <a:path h="414910" w="414910">
                <a:moveTo>
                  <a:pt x="0" y="0"/>
                </a:moveTo>
                <a:lnTo>
                  <a:pt x="414910" y="0"/>
                </a:lnTo>
                <a:lnTo>
                  <a:pt x="414910" y="414910"/>
                </a:lnTo>
                <a:lnTo>
                  <a:pt x="0" y="4149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0" y="0"/>
            <a:ext cx="18288000" cy="2340491"/>
            <a:chOff x="0" y="0"/>
            <a:chExt cx="24384000" cy="3120655"/>
          </a:xfrm>
        </p:grpSpPr>
        <p:pic>
          <p:nvPicPr>
            <p:cNvPr name="Picture 8" id="8"/>
            <p:cNvPicPr>
              <a:picLocks noChangeAspect="true"/>
            </p:cNvPicPr>
            <p:nvPr/>
          </p:nvPicPr>
          <p:blipFill>
            <a:blip r:embed="rId4">
              <a:alphaModFix amt="14000"/>
            </a:blip>
            <a:srcRect l="0" t="51181" r="0" b="40286"/>
            <a:stretch>
              <a:fillRect/>
            </a:stretch>
          </p:blipFill>
          <p:spPr>
            <a:xfrm flipH="false" flipV="false">
              <a:off x="0" y="0"/>
              <a:ext cx="24384000" cy="3120655"/>
            </a:xfrm>
            <a:prstGeom prst="rect">
              <a:avLst/>
            </a:prstGeom>
          </p:spPr>
        </p:pic>
      </p:grpSp>
      <p:grpSp>
        <p:nvGrpSpPr>
          <p:cNvPr name="Group 9" id="9"/>
          <p:cNvGrpSpPr/>
          <p:nvPr/>
        </p:nvGrpSpPr>
        <p:grpSpPr>
          <a:xfrm rot="0">
            <a:off x="1799388" y="2659049"/>
            <a:ext cx="7344612" cy="3172586"/>
            <a:chOff x="0" y="0"/>
            <a:chExt cx="3035408" cy="1311178"/>
          </a:xfrm>
        </p:grpSpPr>
        <p:sp>
          <p:nvSpPr>
            <p:cNvPr name="Freeform 10" id="10"/>
            <p:cNvSpPr/>
            <p:nvPr/>
          </p:nvSpPr>
          <p:spPr>
            <a:xfrm flipH="false" flipV="false" rot="0">
              <a:off x="0" y="0"/>
              <a:ext cx="3035408" cy="1311178"/>
            </a:xfrm>
            <a:custGeom>
              <a:avLst/>
              <a:gdLst/>
              <a:ahLst/>
              <a:cxnLst/>
              <a:rect r="r" b="b" t="t" l="l"/>
              <a:pathLst>
                <a:path h="1311178" w="3035408">
                  <a:moveTo>
                    <a:pt x="21082" y="0"/>
                  </a:moveTo>
                  <a:lnTo>
                    <a:pt x="3014326" y="0"/>
                  </a:lnTo>
                  <a:cubicBezTo>
                    <a:pt x="3025969" y="0"/>
                    <a:pt x="3035408" y="9439"/>
                    <a:pt x="3035408" y="21082"/>
                  </a:cubicBezTo>
                  <a:lnTo>
                    <a:pt x="3035408" y="1290096"/>
                  </a:lnTo>
                  <a:cubicBezTo>
                    <a:pt x="3035408" y="1301739"/>
                    <a:pt x="3025969" y="1311178"/>
                    <a:pt x="3014326" y="1311178"/>
                  </a:cubicBezTo>
                  <a:lnTo>
                    <a:pt x="21082" y="1311178"/>
                  </a:lnTo>
                  <a:cubicBezTo>
                    <a:pt x="9439" y="1311178"/>
                    <a:pt x="0" y="1301739"/>
                    <a:pt x="0" y="1290096"/>
                  </a:cubicBezTo>
                  <a:lnTo>
                    <a:pt x="0" y="21082"/>
                  </a:lnTo>
                  <a:cubicBezTo>
                    <a:pt x="0" y="9439"/>
                    <a:pt x="9439" y="0"/>
                    <a:pt x="21082" y="0"/>
                  </a:cubicBezTo>
                  <a:close/>
                </a:path>
              </a:pathLst>
            </a:custGeom>
            <a:solidFill>
              <a:srgbClr val="718BAB"/>
            </a:solidFill>
          </p:spPr>
        </p:sp>
        <p:sp>
          <p:nvSpPr>
            <p:cNvPr name="TextBox 11" id="11"/>
            <p:cNvSpPr txBox="true"/>
            <p:nvPr/>
          </p:nvSpPr>
          <p:spPr>
            <a:xfrm>
              <a:off x="0" y="-38100"/>
              <a:ext cx="3035408" cy="1349278"/>
            </a:xfrm>
            <a:prstGeom prst="rect">
              <a:avLst/>
            </a:prstGeom>
          </p:spPr>
          <p:txBody>
            <a:bodyPr anchor="ctr" rtlCol="false" tIns="254000" lIns="254000" bIns="254000" rIns="254000"/>
            <a:lstStyle/>
            <a:p>
              <a:pPr algn="ctr">
                <a:lnSpc>
                  <a:spcPts val="2100"/>
                </a:lnSpc>
              </a:pPr>
            </a:p>
          </p:txBody>
        </p:sp>
      </p:grpSp>
      <p:sp>
        <p:nvSpPr>
          <p:cNvPr name="TextBox 12" id="12"/>
          <p:cNvSpPr txBox="true"/>
          <p:nvPr/>
        </p:nvSpPr>
        <p:spPr>
          <a:xfrm rot="0">
            <a:off x="2058756" y="3096987"/>
            <a:ext cx="6483868" cy="2141763"/>
          </a:xfrm>
          <a:prstGeom prst="rect">
            <a:avLst/>
          </a:prstGeom>
        </p:spPr>
        <p:txBody>
          <a:bodyPr anchor="t" rtlCol="false" tIns="0" lIns="0" bIns="0" rIns="0">
            <a:spAutoFit/>
          </a:bodyPr>
          <a:lstStyle/>
          <a:p>
            <a:pPr algn="l">
              <a:lnSpc>
                <a:spcPts val="3415"/>
              </a:lnSpc>
            </a:pPr>
            <a:r>
              <a:rPr lang="en-US" sz="2439" b="true">
                <a:solidFill>
                  <a:srgbClr val="FFFFFF"/>
                </a:solidFill>
                <a:latin typeface="Helios Bold"/>
                <a:ea typeface="Helios Bold"/>
                <a:cs typeface="Helios Bold"/>
                <a:sym typeface="Helios Bold"/>
              </a:rPr>
              <a:t>Project R</a:t>
            </a:r>
            <a:r>
              <a:rPr lang="en-US" sz="2439" b="true">
                <a:solidFill>
                  <a:srgbClr val="FFFFFF"/>
                </a:solidFill>
                <a:latin typeface="Helios Bold"/>
                <a:ea typeface="Helios Bold"/>
                <a:cs typeface="Helios Bold"/>
                <a:sym typeface="Helios Bold"/>
              </a:rPr>
              <a:t>eview:</a:t>
            </a:r>
          </a:p>
          <a:p>
            <a:pPr algn="l" marL="526795" indent="-263398" lvl="1">
              <a:lnSpc>
                <a:spcPts val="3415"/>
              </a:lnSpc>
              <a:buFont typeface="Arial"/>
              <a:buChar char="•"/>
            </a:pPr>
            <a:r>
              <a:rPr lang="en-US" sz="2439">
                <a:solidFill>
                  <a:srgbClr val="FFFFFF"/>
                </a:solidFill>
                <a:latin typeface="Helios"/>
                <a:ea typeface="Helios"/>
                <a:cs typeface="Helios"/>
                <a:sym typeface="Helios"/>
              </a:rPr>
              <a:t>After the completion of the project, conduct a thorough review to assess the p</a:t>
            </a:r>
            <a:r>
              <a:rPr lang="en-US" sz="2439">
                <a:solidFill>
                  <a:srgbClr val="FFFFFF"/>
                </a:solidFill>
                <a:latin typeface="Helios"/>
                <a:ea typeface="Helios"/>
                <a:cs typeface="Helios"/>
                <a:sym typeface="Helios"/>
              </a:rPr>
              <a:t>r</a:t>
            </a:r>
            <a:r>
              <a:rPr lang="en-US" sz="2439">
                <a:solidFill>
                  <a:srgbClr val="FFFFFF"/>
                </a:solidFill>
                <a:latin typeface="Helios"/>
                <a:ea typeface="Helios"/>
                <a:cs typeface="Helios"/>
                <a:sym typeface="Helios"/>
              </a:rPr>
              <a:t>oject's success and identify areas for improvement.</a:t>
            </a:r>
          </a:p>
        </p:txBody>
      </p:sp>
      <p:grpSp>
        <p:nvGrpSpPr>
          <p:cNvPr name="Group 13" id="13"/>
          <p:cNvGrpSpPr/>
          <p:nvPr/>
        </p:nvGrpSpPr>
        <p:grpSpPr>
          <a:xfrm rot="0">
            <a:off x="1736783" y="6443954"/>
            <a:ext cx="7344612" cy="3172586"/>
            <a:chOff x="0" y="0"/>
            <a:chExt cx="3035408" cy="1311178"/>
          </a:xfrm>
        </p:grpSpPr>
        <p:sp>
          <p:nvSpPr>
            <p:cNvPr name="Freeform 14" id="14"/>
            <p:cNvSpPr/>
            <p:nvPr/>
          </p:nvSpPr>
          <p:spPr>
            <a:xfrm flipH="false" flipV="false" rot="0">
              <a:off x="0" y="0"/>
              <a:ext cx="3035408" cy="1311178"/>
            </a:xfrm>
            <a:custGeom>
              <a:avLst/>
              <a:gdLst/>
              <a:ahLst/>
              <a:cxnLst/>
              <a:rect r="r" b="b" t="t" l="l"/>
              <a:pathLst>
                <a:path h="1311178" w="3035408">
                  <a:moveTo>
                    <a:pt x="21082" y="0"/>
                  </a:moveTo>
                  <a:lnTo>
                    <a:pt x="3014326" y="0"/>
                  </a:lnTo>
                  <a:cubicBezTo>
                    <a:pt x="3025969" y="0"/>
                    <a:pt x="3035408" y="9439"/>
                    <a:pt x="3035408" y="21082"/>
                  </a:cubicBezTo>
                  <a:lnTo>
                    <a:pt x="3035408" y="1290096"/>
                  </a:lnTo>
                  <a:cubicBezTo>
                    <a:pt x="3035408" y="1301739"/>
                    <a:pt x="3025969" y="1311178"/>
                    <a:pt x="3014326" y="1311178"/>
                  </a:cubicBezTo>
                  <a:lnTo>
                    <a:pt x="21082" y="1311178"/>
                  </a:lnTo>
                  <a:cubicBezTo>
                    <a:pt x="9439" y="1311178"/>
                    <a:pt x="0" y="1301739"/>
                    <a:pt x="0" y="1290096"/>
                  </a:cubicBezTo>
                  <a:lnTo>
                    <a:pt x="0" y="21082"/>
                  </a:lnTo>
                  <a:cubicBezTo>
                    <a:pt x="0" y="9439"/>
                    <a:pt x="9439" y="0"/>
                    <a:pt x="21082" y="0"/>
                  </a:cubicBezTo>
                  <a:close/>
                </a:path>
              </a:pathLst>
            </a:custGeom>
            <a:solidFill>
              <a:srgbClr val="718BAB"/>
            </a:solidFill>
          </p:spPr>
        </p:sp>
        <p:sp>
          <p:nvSpPr>
            <p:cNvPr name="TextBox 15" id="15"/>
            <p:cNvSpPr txBox="true"/>
            <p:nvPr/>
          </p:nvSpPr>
          <p:spPr>
            <a:xfrm>
              <a:off x="0" y="-38100"/>
              <a:ext cx="3035408" cy="1349278"/>
            </a:xfrm>
            <a:prstGeom prst="rect">
              <a:avLst/>
            </a:prstGeom>
          </p:spPr>
          <p:txBody>
            <a:bodyPr anchor="ctr" rtlCol="false" tIns="254000" lIns="254000" bIns="254000" rIns="254000"/>
            <a:lstStyle/>
            <a:p>
              <a:pPr algn="ctr">
                <a:lnSpc>
                  <a:spcPts val="2100"/>
                </a:lnSpc>
              </a:pPr>
            </a:p>
          </p:txBody>
        </p:sp>
      </p:grpSp>
      <p:sp>
        <p:nvSpPr>
          <p:cNvPr name="TextBox 16" id="16"/>
          <p:cNvSpPr txBox="true"/>
          <p:nvPr/>
        </p:nvSpPr>
        <p:spPr>
          <a:xfrm rot="0">
            <a:off x="2058756" y="6902225"/>
            <a:ext cx="6483868" cy="2141763"/>
          </a:xfrm>
          <a:prstGeom prst="rect">
            <a:avLst/>
          </a:prstGeom>
        </p:spPr>
        <p:txBody>
          <a:bodyPr anchor="t" rtlCol="false" tIns="0" lIns="0" bIns="0" rIns="0">
            <a:spAutoFit/>
          </a:bodyPr>
          <a:lstStyle/>
          <a:p>
            <a:pPr algn="l">
              <a:lnSpc>
                <a:spcPts val="3415"/>
              </a:lnSpc>
            </a:pPr>
            <a:r>
              <a:rPr lang="en-US" sz="2439" b="true">
                <a:solidFill>
                  <a:srgbClr val="FFFFFF"/>
                </a:solidFill>
                <a:latin typeface="Helios Bold"/>
                <a:ea typeface="Helios Bold"/>
                <a:cs typeface="Helios Bold"/>
                <a:sym typeface="Helios Bold"/>
              </a:rPr>
              <a:t>Presentation and Handover</a:t>
            </a:r>
            <a:r>
              <a:rPr lang="en-US" sz="2439">
                <a:solidFill>
                  <a:srgbClr val="FFFFFF"/>
                </a:solidFill>
                <a:latin typeface="Helios"/>
                <a:ea typeface="Helios"/>
                <a:cs typeface="Helios"/>
                <a:sym typeface="Helios"/>
              </a:rPr>
              <a:t>:</a:t>
            </a:r>
          </a:p>
          <a:p>
            <a:pPr algn="l" marL="526795" indent="-263398" lvl="1">
              <a:lnSpc>
                <a:spcPts val="3415"/>
              </a:lnSpc>
              <a:buFont typeface="Arial"/>
              <a:buChar char="•"/>
            </a:pPr>
            <a:r>
              <a:rPr lang="en-US" sz="2439">
                <a:solidFill>
                  <a:srgbClr val="FFFFFF"/>
                </a:solidFill>
                <a:latin typeface="Helios"/>
                <a:ea typeface="Helios"/>
                <a:cs typeface="Helios"/>
                <a:sym typeface="Helios"/>
              </a:rPr>
              <a:t>Prepare a presentation of the completed project to stakeholders and end-users.</a:t>
            </a:r>
          </a:p>
          <a:p>
            <a:pPr algn="l" marL="526795" indent="-263398" lvl="1">
              <a:lnSpc>
                <a:spcPts val="3415"/>
              </a:lnSpc>
              <a:buFont typeface="Arial"/>
              <a:buChar char="•"/>
            </a:pPr>
            <a:r>
              <a:rPr lang="en-US" sz="2439">
                <a:solidFill>
                  <a:srgbClr val="FFFFFF"/>
                </a:solidFill>
                <a:latin typeface="Helios"/>
                <a:ea typeface="Helios"/>
                <a:cs typeface="Helios"/>
                <a:sym typeface="Helios"/>
              </a:rPr>
              <a:t>Hand over the project to the administrative team for real-world implementation.</a:t>
            </a:r>
          </a:p>
        </p:txBody>
      </p:sp>
      <p:sp>
        <p:nvSpPr>
          <p:cNvPr name="Freeform 17" id="17"/>
          <p:cNvSpPr/>
          <p:nvPr/>
        </p:nvSpPr>
        <p:spPr>
          <a:xfrm flipH="false" flipV="false" rot="0">
            <a:off x="821245" y="6931804"/>
            <a:ext cx="414910" cy="414910"/>
          </a:xfrm>
          <a:custGeom>
            <a:avLst/>
            <a:gdLst/>
            <a:ahLst/>
            <a:cxnLst/>
            <a:rect r="r" b="b" t="t" l="l"/>
            <a:pathLst>
              <a:path h="414910" w="414910">
                <a:moveTo>
                  <a:pt x="0" y="0"/>
                </a:moveTo>
                <a:lnTo>
                  <a:pt x="414910" y="0"/>
                </a:lnTo>
                <a:lnTo>
                  <a:pt x="414910" y="414909"/>
                </a:lnTo>
                <a:lnTo>
                  <a:pt x="0" y="4149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8" id="18"/>
          <p:cNvGrpSpPr/>
          <p:nvPr/>
        </p:nvGrpSpPr>
        <p:grpSpPr>
          <a:xfrm rot="0">
            <a:off x="9144000" y="8946079"/>
            <a:ext cx="18288000" cy="1340921"/>
            <a:chOff x="0" y="0"/>
            <a:chExt cx="24384000" cy="1787894"/>
          </a:xfrm>
        </p:grpSpPr>
        <p:pic>
          <p:nvPicPr>
            <p:cNvPr name="Picture 19" id="19"/>
            <p:cNvPicPr>
              <a:picLocks noChangeAspect="true"/>
            </p:cNvPicPr>
            <p:nvPr/>
          </p:nvPicPr>
          <p:blipFill>
            <a:blip r:embed="rId4">
              <a:alphaModFix amt="14000"/>
            </a:blip>
            <a:srcRect l="0" t="53003" r="0" b="42108"/>
            <a:stretch>
              <a:fillRect/>
            </a:stretch>
          </p:blipFill>
          <p:spPr>
            <a:xfrm flipH="false" flipV="false">
              <a:off x="0" y="0"/>
              <a:ext cx="24384000" cy="1787894"/>
            </a:xfrm>
            <a:prstGeom prst="rect">
              <a:avLst/>
            </a:prstGeom>
          </p:spPr>
        </p:pic>
      </p:grpSp>
      <p:grpSp>
        <p:nvGrpSpPr>
          <p:cNvPr name="Group 20" id="20"/>
          <p:cNvGrpSpPr/>
          <p:nvPr/>
        </p:nvGrpSpPr>
        <p:grpSpPr>
          <a:xfrm rot="0">
            <a:off x="11600834" y="7602264"/>
            <a:ext cx="18288000" cy="1340921"/>
            <a:chOff x="0" y="0"/>
            <a:chExt cx="24384000" cy="1787894"/>
          </a:xfrm>
        </p:grpSpPr>
        <p:pic>
          <p:nvPicPr>
            <p:cNvPr name="Picture 21" id="21"/>
            <p:cNvPicPr>
              <a:picLocks noChangeAspect="true"/>
            </p:cNvPicPr>
            <p:nvPr/>
          </p:nvPicPr>
          <p:blipFill>
            <a:blip r:embed="rId4">
              <a:alphaModFix amt="14000"/>
            </a:blip>
            <a:srcRect l="0" t="53003" r="0" b="42108"/>
            <a:stretch>
              <a:fillRect/>
            </a:stretch>
          </p:blipFill>
          <p:spPr>
            <a:xfrm flipH="false" flipV="false">
              <a:off x="0" y="0"/>
              <a:ext cx="24384000" cy="1787894"/>
            </a:xfrm>
            <a:prstGeom prst="rect">
              <a:avLst/>
            </a:prstGeom>
          </p:spPr>
        </p:pic>
      </p:grpSp>
      <p:grpSp>
        <p:nvGrpSpPr>
          <p:cNvPr name="Group 22" id="22"/>
          <p:cNvGrpSpPr/>
          <p:nvPr/>
        </p:nvGrpSpPr>
        <p:grpSpPr>
          <a:xfrm rot="0">
            <a:off x="14117823" y="6261343"/>
            <a:ext cx="18288000" cy="1340921"/>
            <a:chOff x="0" y="0"/>
            <a:chExt cx="24384000" cy="1787894"/>
          </a:xfrm>
        </p:grpSpPr>
        <p:pic>
          <p:nvPicPr>
            <p:cNvPr name="Picture 23" id="23"/>
            <p:cNvPicPr>
              <a:picLocks noChangeAspect="true"/>
            </p:cNvPicPr>
            <p:nvPr/>
          </p:nvPicPr>
          <p:blipFill>
            <a:blip r:embed="rId4">
              <a:alphaModFix amt="14000"/>
            </a:blip>
            <a:srcRect l="0" t="53003" r="0" b="42108"/>
            <a:stretch>
              <a:fillRect/>
            </a:stretch>
          </p:blipFill>
          <p:spPr>
            <a:xfrm flipH="false" flipV="false">
              <a:off x="0" y="0"/>
              <a:ext cx="24384000" cy="1787894"/>
            </a:xfrm>
            <a:prstGeom prst="rect">
              <a:avLst/>
            </a:prstGeom>
          </p:spPr>
        </p:pic>
      </p:grpSp>
      <p:sp>
        <p:nvSpPr>
          <p:cNvPr name="Freeform 24" id="24"/>
          <p:cNvSpPr/>
          <p:nvPr/>
        </p:nvSpPr>
        <p:spPr>
          <a:xfrm flipH="false" flipV="false" rot="0">
            <a:off x="15339064" y="-601527"/>
            <a:ext cx="4577892" cy="4577892"/>
          </a:xfrm>
          <a:custGeom>
            <a:avLst/>
            <a:gdLst/>
            <a:ahLst/>
            <a:cxnLst/>
            <a:rect r="r" b="b" t="t" l="l"/>
            <a:pathLst>
              <a:path h="4577892" w="4577892">
                <a:moveTo>
                  <a:pt x="0" y="0"/>
                </a:moveTo>
                <a:lnTo>
                  <a:pt x="4577892" y="0"/>
                </a:lnTo>
                <a:lnTo>
                  <a:pt x="4577892" y="4577892"/>
                </a:lnTo>
                <a:lnTo>
                  <a:pt x="0" y="45778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5" id="25"/>
          <p:cNvGrpSpPr/>
          <p:nvPr/>
        </p:nvGrpSpPr>
        <p:grpSpPr>
          <a:xfrm rot="0">
            <a:off x="16721726" y="4809271"/>
            <a:ext cx="18288000" cy="1340921"/>
            <a:chOff x="0" y="0"/>
            <a:chExt cx="24384000" cy="1787894"/>
          </a:xfrm>
        </p:grpSpPr>
        <p:pic>
          <p:nvPicPr>
            <p:cNvPr name="Picture 26" id="26"/>
            <p:cNvPicPr>
              <a:picLocks noChangeAspect="true"/>
            </p:cNvPicPr>
            <p:nvPr/>
          </p:nvPicPr>
          <p:blipFill>
            <a:blip r:embed="rId4">
              <a:alphaModFix amt="14000"/>
            </a:blip>
            <a:srcRect l="0" t="53003" r="0" b="42108"/>
            <a:stretch>
              <a:fillRect/>
            </a:stretch>
          </p:blipFill>
          <p:spPr>
            <a:xfrm flipH="false" flipV="false">
              <a:off x="0" y="0"/>
              <a:ext cx="24384000" cy="1787894"/>
            </a:xfrm>
            <a:prstGeom prst="rect">
              <a:avLst/>
            </a:prstGeom>
          </p:spPr>
        </p:pic>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288244">
            <a:off x="-11581338" y="-2845897"/>
            <a:ext cx="15978794" cy="15978794"/>
          </a:xfrm>
          <a:custGeom>
            <a:avLst/>
            <a:gdLst/>
            <a:ahLst/>
            <a:cxnLst/>
            <a:rect r="r" b="b" t="t" l="l"/>
            <a:pathLst>
              <a:path h="15978794" w="15978794">
                <a:moveTo>
                  <a:pt x="0" y="0"/>
                </a:moveTo>
                <a:lnTo>
                  <a:pt x="15978794" y="0"/>
                </a:lnTo>
                <a:lnTo>
                  <a:pt x="15978794" y="15978794"/>
                </a:lnTo>
                <a:lnTo>
                  <a:pt x="0" y="159787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18905" y="4330727"/>
            <a:ext cx="4719586" cy="856724"/>
          </a:xfrm>
          <a:prstGeom prst="rect">
            <a:avLst/>
          </a:prstGeom>
        </p:spPr>
        <p:txBody>
          <a:bodyPr anchor="t" rtlCol="false" tIns="0" lIns="0" bIns="0" rIns="0">
            <a:spAutoFit/>
          </a:bodyPr>
          <a:lstStyle/>
          <a:p>
            <a:pPr algn="l">
              <a:lnSpc>
                <a:spcPts val="6840"/>
              </a:lnSpc>
            </a:pPr>
            <a:r>
              <a:rPr lang="en-US" sz="5262" b="true">
                <a:solidFill>
                  <a:srgbClr val="FFFFFF"/>
                </a:solidFill>
                <a:latin typeface="Klein Bold"/>
                <a:ea typeface="Klein Bold"/>
                <a:cs typeface="Klein Bold"/>
                <a:sym typeface="Klein Bold"/>
              </a:rPr>
              <a:t>Resources </a:t>
            </a:r>
          </a:p>
        </p:txBody>
      </p:sp>
      <p:sp>
        <p:nvSpPr>
          <p:cNvPr name="TextBox 4" id="4"/>
          <p:cNvSpPr txBox="true"/>
          <p:nvPr/>
        </p:nvSpPr>
        <p:spPr>
          <a:xfrm rot="0">
            <a:off x="4411633" y="732886"/>
            <a:ext cx="11617195" cy="8851981"/>
          </a:xfrm>
          <a:prstGeom prst="rect">
            <a:avLst/>
          </a:prstGeom>
        </p:spPr>
        <p:txBody>
          <a:bodyPr anchor="t" rtlCol="false" tIns="0" lIns="0" bIns="0" rIns="0">
            <a:spAutoFit/>
          </a:bodyPr>
          <a:lstStyle/>
          <a:p>
            <a:pPr algn="l">
              <a:lnSpc>
                <a:spcPts val="4124"/>
              </a:lnSpc>
            </a:pPr>
            <a:r>
              <a:rPr lang="en-US" b="true" sz="2945" u="sng">
                <a:solidFill>
                  <a:srgbClr val="2A2E3A"/>
                </a:solidFill>
                <a:latin typeface="Helios Bold"/>
                <a:ea typeface="Helios Bold"/>
                <a:cs typeface="Helios Bold"/>
                <a:sym typeface="Helios Bold"/>
              </a:rPr>
              <a:t>Project team</a:t>
            </a:r>
            <a:r>
              <a:rPr lang="en-US" sz="2945">
                <a:solidFill>
                  <a:srgbClr val="2A2E3A"/>
                </a:solidFill>
                <a:latin typeface="Helios"/>
                <a:ea typeface="Helios"/>
                <a:cs typeface="Helios"/>
                <a:sym typeface="Helios"/>
              </a:rPr>
              <a:t>:</a:t>
            </a:r>
            <a:r>
              <a:rPr lang="en-US" sz="2945">
                <a:solidFill>
                  <a:srgbClr val="2A2E3A"/>
                </a:solidFill>
                <a:latin typeface="Helios"/>
                <a:ea typeface="Helios"/>
                <a:cs typeface="Helios"/>
                <a:sym typeface="Helios"/>
              </a:rPr>
              <a:t>Project manager, Business Analyst, Software Developers, Administrative Staff/Faculty, Subject Matter Experts (SME from academic/admin), Training Specialists, Testers,Technical Support &amp; Security Advisor.</a:t>
            </a:r>
          </a:p>
          <a:p>
            <a:pPr algn="l">
              <a:lnSpc>
                <a:spcPts val="4124"/>
              </a:lnSpc>
            </a:pPr>
          </a:p>
          <a:p>
            <a:pPr algn="l">
              <a:lnSpc>
                <a:spcPts val="4124"/>
              </a:lnSpc>
            </a:pPr>
            <a:r>
              <a:rPr lang="en-US" sz="2945" u="sng" b="true">
                <a:solidFill>
                  <a:srgbClr val="2A2E3A"/>
                </a:solidFill>
                <a:latin typeface="Helios Bold"/>
                <a:ea typeface="Helios Bold"/>
                <a:cs typeface="Helios Bold"/>
                <a:sym typeface="Helios Bold"/>
              </a:rPr>
              <a:t>Time</a:t>
            </a:r>
            <a:r>
              <a:rPr lang="en-US" sz="2945">
                <a:solidFill>
                  <a:srgbClr val="2A2E3A"/>
                </a:solidFill>
                <a:latin typeface="Helios"/>
                <a:ea typeface="Helios"/>
                <a:cs typeface="Helios"/>
                <a:sym typeface="Helios"/>
              </a:rPr>
              <a:t>: Timeline for Implementation: The project aims to complete within 9 months.</a:t>
            </a:r>
          </a:p>
          <a:p>
            <a:pPr algn="l" marL="636010" indent="-318005" lvl="1">
              <a:lnSpc>
                <a:spcPts val="4124"/>
              </a:lnSpc>
              <a:buFont typeface="Arial"/>
              <a:buChar char="•"/>
            </a:pPr>
            <a:r>
              <a:rPr lang="en-US" sz="2945">
                <a:solidFill>
                  <a:srgbClr val="2A2E3A"/>
                </a:solidFill>
                <a:latin typeface="Helios"/>
                <a:ea typeface="Helios"/>
                <a:cs typeface="Helios"/>
                <a:sym typeface="Helios"/>
              </a:rPr>
              <a:t>Requirement Gathering and Analysis: 1 month</a:t>
            </a:r>
          </a:p>
          <a:p>
            <a:pPr algn="l" marL="636010" indent="-318005" lvl="1">
              <a:lnSpc>
                <a:spcPts val="4124"/>
              </a:lnSpc>
              <a:buFont typeface="Arial"/>
              <a:buChar char="•"/>
            </a:pPr>
            <a:r>
              <a:rPr lang="en-US" sz="2945">
                <a:solidFill>
                  <a:srgbClr val="2A2E3A"/>
                </a:solidFill>
                <a:latin typeface="Helios"/>
                <a:ea typeface="Helios"/>
                <a:cs typeface="Helios"/>
                <a:sym typeface="Helios"/>
              </a:rPr>
              <a:t>System Design: 1 month</a:t>
            </a:r>
          </a:p>
          <a:p>
            <a:pPr algn="l" marL="636010" indent="-318005" lvl="1">
              <a:lnSpc>
                <a:spcPts val="4124"/>
              </a:lnSpc>
              <a:buFont typeface="Arial"/>
              <a:buChar char="•"/>
            </a:pPr>
            <a:r>
              <a:rPr lang="en-US" sz="2945">
                <a:solidFill>
                  <a:srgbClr val="2A2E3A"/>
                </a:solidFill>
                <a:latin typeface="Helios"/>
                <a:ea typeface="Helios"/>
                <a:cs typeface="Helios"/>
                <a:sym typeface="Helios"/>
              </a:rPr>
              <a:t>Development: 3 months</a:t>
            </a:r>
          </a:p>
          <a:p>
            <a:pPr algn="l" marL="636010" indent="-318005" lvl="1">
              <a:lnSpc>
                <a:spcPts val="4124"/>
              </a:lnSpc>
              <a:buFont typeface="Arial"/>
              <a:buChar char="•"/>
            </a:pPr>
            <a:r>
              <a:rPr lang="en-US" sz="2945">
                <a:solidFill>
                  <a:srgbClr val="2A2E3A"/>
                </a:solidFill>
                <a:latin typeface="Helios"/>
                <a:ea typeface="Helios"/>
                <a:cs typeface="Helios"/>
                <a:sym typeface="Helios"/>
              </a:rPr>
              <a:t>Testing:1-1.5 months</a:t>
            </a:r>
          </a:p>
          <a:p>
            <a:pPr algn="l" marL="636010" indent="-318005" lvl="1">
              <a:lnSpc>
                <a:spcPts val="4124"/>
              </a:lnSpc>
              <a:buFont typeface="Arial"/>
              <a:buChar char="•"/>
            </a:pPr>
            <a:r>
              <a:rPr lang="en-US" sz="2945">
                <a:solidFill>
                  <a:srgbClr val="2A2E3A"/>
                </a:solidFill>
                <a:latin typeface="Helios"/>
                <a:ea typeface="Helios"/>
                <a:cs typeface="Helios"/>
                <a:sym typeface="Helios"/>
              </a:rPr>
              <a:t>Deployment and Go-live:1 month</a:t>
            </a:r>
          </a:p>
          <a:p>
            <a:pPr algn="l" marL="636010" indent="-318005" lvl="1">
              <a:lnSpc>
                <a:spcPts val="4124"/>
              </a:lnSpc>
              <a:buFont typeface="Arial"/>
              <a:buChar char="•"/>
            </a:pPr>
            <a:r>
              <a:rPr lang="en-US" sz="2945">
                <a:solidFill>
                  <a:srgbClr val="2A2E3A"/>
                </a:solidFill>
                <a:latin typeface="Helios"/>
                <a:ea typeface="Helios"/>
                <a:cs typeface="Helios"/>
                <a:sym typeface="Helios"/>
              </a:rPr>
              <a:t>Support and Stabilization: 1-2 months post deployment</a:t>
            </a:r>
          </a:p>
          <a:p>
            <a:pPr algn="l">
              <a:lnSpc>
                <a:spcPts val="4124"/>
              </a:lnSpc>
            </a:pPr>
          </a:p>
          <a:p>
            <a:pPr algn="l">
              <a:lnSpc>
                <a:spcPts val="4124"/>
              </a:lnSpc>
            </a:pPr>
            <a:r>
              <a:rPr lang="en-US" b="true" sz="2945" u="sng">
                <a:solidFill>
                  <a:srgbClr val="2A2E3A"/>
                </a:solidFill>
                <a:latin typeface="Helios Bold"/>
                <a:ea typeface="Helios Bold"/>
                <a:cs typeface="Helios Bold"/>
                <a:sym typeface="Helios Bold"/>
              </a:rPr>
              <a:t>Budget</a:t>
            </a:r>
            <a:r>
              <a:rPr lang="en-US" sz="2945">
                <a:solidFill>
                  <a:srgbClr val="2A2E3A"/>
                </a:solidFill>
                <a:latin typeface="Helios"/>
                <a:ea typeface="Helios"/>
                <a:cs typeface="Helios"/>
                <a:sym typeface="Helios"/>
              </a:rPr>
              <a:t>: Ensure the overall project cost does not exceed Rs. 15,00,000</a:t>
            </a:r>
          </a:p>
        </p:txBody>
      </p:sp>
      <p:sp>
        <p:nvSpPr>
          <p:cNvPr name="Freeform 5" id="5"/>
          <p:cNvSpPr/>
          <p:nvPr/>
        </p:nvSpPr>
        <p:spPr>
          <a:xfrm flipH="false" flipV="false" rot="9949824">
            <a:off x="14631128" y="2159492"/>
            <a:ext cx="5256344" cy="5256344"/>
          </a:xfrm>
          <a:custGeom>
            <a:avLst/>
            <a:gdLst/>
            <a:ahLst/>
            <a:cxnLst/>
            <a:rect r="r" b="b" t="t" l="l"/>
            <a:pathLst>
              <a:path h="5256344" w="5256344">
                <a:moveTo>
                  <a:pt x="0" y="0"/>
                </a:moveTo>
                <a:lnTo>
                  <a:pt x="5256344" y="0"/>
                </a:lnTo>
                <a:lnTo>
                  <a:pt x="5256344" y="5256344"/>
                </a:lnTo>
                <a:lnTo>
                  <a:pt x="0" y="52563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277905">
            <a:off x="13522989" y="-405896"/>
            <a:ext cx="12703496" cy="13332850"/>
            <a:chOff x="0" y="0"/>
            <a:chExt cx="6350000" cy="6664590"/>
          </a:xfrm>
        </p:grpSpPr>
        <p:sp>
          <p:nvSpPr>
            <p:cNvPr name="Freeform 7" id="7"/>
            <p:cNvSpPr/>
            <p:nvPr/>
          </p:nvSpPr>
          <p:spPr>
            <a:xfrm flipH="false" flipV="false" rot="0">
              <a:off x="-68580" y="0"/>
              <a:ext cx="6417310" cy="6664591"/>
            </a:xfrm>
            <a:custGeom>
              <a:avLst/>
              <a:gdLst/>
              <a:ahLst/>
              <a:cxnLst/>
              <a:rect r="r" b="b" t="t" l="l"/>
              <a:pathLst>
                <a:path h="6664591" w="6417310">
                  <a:moveTo>
                    <a:pt x="1215390" y="453851"/>
                  </a:moveTo>
                  <a:lnTo>
                    <a:pt x="177800" y="2471124"/>
                  </a:lnTo>
                  <a:cubicBezTo>
                    <a:pt x="0" y="2816166"/>
                    <a:pt x="43180" y="3251404"/>
                    <a:pt x="283210" y="3544904"/>
                  </a:cubicBezTo>
                  <a:lnTo>
                    <a:pt x="2594610" y="6371091"/>
                  </a:lnTo>
                  <a:cubicBezTo>
                    <a:pt x="2747010" y="6558645"/>
                    <a:pt x="2962910" y="6664591"/>
                    <a:pt x="3187700" y="6664591"/>
                  </a:cubicBezTo>
                  <a:lnTo>
                    <a:pt x="5609590" y="6664591"/>
                  </a:lnTo>
                  <a:cubicBezTo>
                    <a:pt x="6055360" y="6664591"/>
                    <a:pt x="6417310" y="6256554"/>
                    <a:pt x="6417310" y="5754026"/>
                  </a:cubicBezTo>
                  <a:lnTo>
                    <a:pt x="6417310" y="2131810"/>
                  </a:lnTo>
                  <a:cubicBezTo>
                    <a:pt x="6417310" y="1944257"/>
                    <a:pt x="6366510" y="1760998"/>
                    <a:pt x="6269990" y="1607806"/>
                  </a:cubicBezTo>
                  <a:lnTo>
                    <a:pt x="5507990" y="386561"/>
                  </a:lnTo>
                  <a:cubicBezTo>
                    <a:pt x="5356860" y="144602"/>
                    <a:pt x="5110480" y="0"/>
                    <a:pt x="4847590" y="0"/>
                  </a:cubicBezTo>
                  <a:lnTo>
                    <a:pt x="1913890" y="0"/>
                  </a:lnTo>
                  <a:cubicBezTo>
                    <a:pt x="1625600" y="0"/>
                    <a:pt x="1358900" y="173236"/>
                    <a:pt x="1215390" y="453851"/>
                  </a:cubicBezTo>
                  <a:close/>
                </a:path>
              </a:pathLst>
            </a:custGeom>
            <a:blipFill>
              <a:blip r:embed="rId4">
                <a:alphaModFix amt="39000"/>
              </a:blip>
              <a:stretch>
                <a:fillRect l="-28734" t="0" r="-28735" b="0"/>
              </a:stretch>
            </a:blipFill>
          </p:spPr>
        </p:sp>
      </p:grpSp>
      <p:sp>
        <p:nvSpPr>
          <p:cNvPr name="Freeform 8" id="8"/>
          <p:cNvSpPr/>
          <p:nvPr/>
        </p:nvSpPr>
        <p:spPr>
          <a:xfrm flipH="false" flipV="false" rot="0">
            <a:off x="0" y="-3172267"/>
            <a:ext cx="18288000" cy="3608707"/>
          </a:xfrm>
          <a:custGeom>
            <a:avLst/>
            <a:gdLst/>
            <a:ahLst/>
            <a:cxnLst/>
            <a:rect r="r" b="b" t="t" l="l"/>
            <a:pathLst>
              <a:path h="3608707" w="18288000">
                <a:moveTo>
                  <a:pt x="0" y="0"/>
                </a:moveTo>
                <a:lnTo>
                  <a:pt x="18288000" y="0"/>
                </a:lnTo>
                <a:lnTo>
                  <a:pt x="18288000" y="3608707"/>
                </a:lnTo>
                <a:lnTo>
                  <a:pt x="0" y="3608707"/>
                </a:lnTo>
                <a:lnTo>
                  <a:pt x="0" y="0"/>
                </a:lnTo>
                <a:close/>
              </a:path>
            </a:pathLst>
          </a:custGeom>
          <a:blipFill>
            <a:blip r:embed="rId5">
              <a:extLst>
                <a:ext uri="{96DAC541-7B7A-43D3-8B79-37D633B846F1}">
                  <asvg:svgBlip xmlns:asvg="http://schemas.microsoft.com/office/drawing/2016/SVG/main" r:embed="rId6"/>
                </a:ext>
              </a:extLst>
            </a:blip>
            <a:stretch>
              <a:fillRect l="0" t="-184715" r="0" b="0"/>
            </a:stretch>
          </a:blipFill>
        </p:spPr>
      </p:sp>
      <p:sp>
        <p:nvSpPr>
          <p:cNvPr name="Freeform 9" id="9"/>
          <p:cNvSpPr/>
          <p:nvPr/>
        </p:nvSpPr>
        <p:spPr>
          <a:xfrm flipH="false" flipV="false" rot="0">
            <a:off x="0" y="9937292"/>
            <a:ext cx="18288000" cy="3608707"/>
          </a:xfrm>
          <a:custGeom>
            <a:avLst/>
            <a:gdLst/>
            <a:ahLst/>
            <a:cxnLst/>
            <a:rect r="r" b="b" t="t" l="l"/>
            <a:pathLst>
              <a:path h="3608707" w="18288000">
                <a:moveTo>
                  <a:pt x="0" y="0"/>
                </a:moveTo>
                <a:lnTo>
                  <a:pt x="18288000" y="0"/>
                </a:lnTo>
                <a:lnTo>
                  <a:pt x="18288000" y="3608707"/>
                </a:lnTo>
                <a:lnTo>
                  <a:pt x="0" y="3608707"/>
                </a:lnTo>
                <a:lnTo>
                  <a:pt x="0" y="0"/>
                </a:lnTo>
                <a:close/>
              </a:path>
            </a:pathLst>
          </a:custGeom>
          <a:blipFill>
            <a:blip r:embed="rId5">
              <a:extLst>
                <a:ext uri="{96DAC541-7B7A-43D3-8B79-37D633B846F1}">
                  <asvg:svgBlip xmlns:asvg="http://schemas.microsoft.com/office/drawing/2016/SVG/main" r:embed="rId6"/>
                </a:ext>
              </a:extLst>
            </a:blip>
            <a:stretch>
              <a:fillRect l="0" t="-184715" r="0" b="0"/>
            </a:stretch>
          </a:blipFill>
        </p:spPr>
      </p:sp>
    </p:spTree>
  </p:cSld>
  <p:clrMapOvr>
    <a:masterClrMapping/>
  </p:clrMapOvr>
</p:sld>
</file>

<file path=ppt/slides/slide12.xml><?xml version="1.0" encoding="utf-8"?>
<p:sld xmlns:p="http://schemas.openxmlformats.org/presentationml/2006/main" xmlns:a="http://schemas.openxmlformats.org/drawingml/2006/main">
  <p:cSld>
    <p:bg>
      <p:bgPr>
        <a:solidFill>
          <a:srgbClr val="153969"/>
        </a:solidFill>
      </p:bgPr>
    </p:bg>
    <p:spTree>
      <p:nvGrpSpPr>
        <p:cNvPr id="1" name=""/>
        <p:cNvGrpSpPr/>
        <p:nvPr/>
      </p:nvGrpSpPr>
      <p:grpSpPr>
        <a:xfrm>
          <a:off x="0" y="0"/>
          <a:ext cx="0" cy="0"/>
          <a:chOff x="0" y="0"/>
          <a:chExt cx="0" cy="0"/>
        </a:xfrm>
      </p:grpSpPr>
      <p:grpSp>
        <p:nvGrpSpPr>
          <p:cNvPr name="Group 2" id="2"/>
          <p:cNvGrpSpPr/>
          <p:nvPr/>
        </p:nvGrpSpPr>
        <p:grpSpPr>
          <a:xfrm rot="0">
            <a:off x="514350" y="485775"/>
            <a:ext cx="17259300" cy="9286429"/>
            <a:chOff x="0" y="0"/>
            <a:chExt cx="4545659" cy="2445808"/>
          </a:xfrm>
        </p:grpSpPr>
        <p:sp>
          <p:nvSpPr>
            <p:cNvPr name="Freeform 3" id="3"/>
            <p:cNvSpPr/>
            <p:nvPr/>
          </p:nvSpPr>
          <p:spPr>
            <a:xfrm flipH="false" flipV="false" rot="0">
              <a:off x="0" y="0"/>
              <a:ext cx="4545659" cy="2445808"/>
            </a:xfrm>
            <a:custGeom>
              <a:avLst/>
              <a:gdLst/>
              <a:ahLst/>
              <a:cxnLst/>
              <a:rect r="r" b="b" t="t" l="l"/>
              <a:pathLst>
                <a:path h="2445808" w="4545659">
                  <a:moveTo>
                    <a:pt x="0" y="0"/>
                  </a:moveTo>
                  <a:lnTo>
                    <a:pt x="4545659" y="0"/>
                  </a:lnTo>
                  <a:lnTo>
                    <a:pt x="4545659" y="2445808"/>
                  </a:lnTo>
                  <a:lnTo>
                    <a:pt x="0" y="2445808"/>
                  </a:lnTo>
                  <a:close/>
                </a:path>
              </a:pathLst>
            </a:custGeom>
            <a:solidFill>
              <a:srgbClr val="FFFFFF"/>
            </a:solidFill>
          </p:spPr>
        </p:sp>
        <p:sp>
          <p:nvSpPr>
            <p:cNvPr name="TextBox 4" id="4"/>
            <p:cNvSpPr txBox="true"/>
            <p:nvPr/>
          </p:nvSpPr>
          <p:spPr>
            <a:xfrm>
              <a:off x="0" y="-47625"/>
              <a:ext cx="4545659" cy="2493433"/>
            </a:xfrm>
            <a:prstGeom prst="rect">
              <a:avLst/>
            </a:prstGeom>
          </p:spPr>
          <p:txBody>
            <a:bodyPr anchor="ctr" rtlCol="false" tIns="50800" lIns="50800" bIns="50800" rIns="50800"/>
            <a:lstStyle/>
            <a:p>
              <a:pPr algn="ctr">
                <a:lnSpc>
                  <a:spcPts val="3499"/>
                </a:lnSpc>
              </a:pPr>
            </a:p>
          </p:txBody>
        </p:sp>
      </p:grpSp>
      <p:grpSp>
        <p:nvGrpSpPr>
          <p:cNvPr name="Group 5" id="5"/>
          <p:cNvGrpSpPr/>
          <p:nvPr/>
        </p:nvGrpSpPr>
        <p:grpSpPr>
          <a:xfrm rot="0">
            <a:off x="14251400" y="1299556"/>
            <a:ext cx="2506383" cy="1451986"/>
            <a:chOff x="0" y="0"/>
            <a:chExt cx="1035847" cy="600082"/>
          </a:xfrm>
        </p:grpSpPr>
        <p:sp>
          <p:nvSpPr>
            <p:cNvPr name="Freeform 6" id="6"/>
            <p:cNvSpPr/>
            <p:nvPr/>
          </p:nvSpPr>
          <p:spPr>
            <a:xfrm flipH="false" flipV="false" rot="0">
              <a:off x="0" y="0"/>
              <a:ext cx="1035847" cy="600082"/>
            </a:xfrm>
            <a:custGeom>
              <a:avLst/>
              <a:gdLst/>
              <a:ahLst/>
              <a:cxnLst/>
              <a:rect r="r" b="b" t="t" l="l"/>
              <a:pathLst>
                <a:path h="600082" w="1035847">
                  <a:moveTo>
                    <a:pt x="61778" y="0"/>
                  </a:moveTo>
                  <a:lnTo>
                    <a:pt x="974070" y="0"/>
                  </a:lnTo>
                  <a:cubicBezTo>
                    <a:pt x="990454" y="0"/>
                    <a:pt x="1006167" y="6509"/>
                    <a:pt x="1017753" y="18094"/>
                  </a:cubicBezTo>
                  <a:cubicBezTo>
                    <a:pt x="1029338" y="29680"/>
                    <a:pt x="1035847" y="45393"/>
                    <a:pt x="1035847" y="61778"/>
                  </a:cubicBezTo>
                  <a:lnTo>
                    <a:pt x="1035847" y="538304"/>
                  </a:lnTo>
                  <a:cubicBezTo>
                    <a:pt x="1035847" y="554689"/>
                    <a:pt x="1029338" y="570402"/>
                    <a:pt x="1017753" y="581988"/>
                  </a:cubicBezTo>
                  <a:cubicBezTo>
                    <a:pt x="1006167" y="593573"/>
                    <a:pt x="990454" y="600082"/>
                    <a:pt x="974070" y="600082"/>
                  </a:cubicBezTo>
                  <a:lnTo>
                    <a:pt x="61778" y="600082"/>
                  </a:lnTo>
                  <a:cubicBezTo>
                    <a:pt x="27659" y="600082"/>
                    <a:pt x="0" y="572423"/>
                    <a:pt x="0" y="538304"/>
                  </a:cubicBezTo>
                  <a:lnTo>
                    <a:pt x="0" y="61778"/>
                  </a:lnTo>
                  <a:cubicBezTo>
                    <a:pt x="0" y="45393"/>
                    <a:pt x="6509" y="29680"/>
                    <a:pt x="18094" y="18094"/>
                  </a:cubicBezTo>
                  <a:cubicBezTo>
                    <a:pt x="29680" y="6509"/>
                    <a:pt x="45393" y="0"/>
                    <a:pt x="61778" y="0"/>
                  </a:cubicBezTo>
                  <a:close/>
                </a:path>
              </a:pathLst>
            </a:custGeom>
            <a:solidFill>
              <a:srgbClr val="718BAB"/>
            </a:solidFill>
          </p:spPr>
        </p:sp>
        <p:sp>
          <p:nvSpPr>
            <p:cNvPr name="TextBox 7" id="7"/>
            <p:cNvSpPr txBox="true"/>
            <p:nvPr/>
          </p:nvSpPr>
          <p:spPr>
            <a:xfrm>
              <a:off x="0" y="-38100"/>
              <a:ext cx="1035847" cy="638182"/>
            </a:xfrm>
            <a:prstGeom prst="rect">
              <a:avLst/>
            </a:prstGeom>
          </p:spPr>
          <p:txBody>
            <a:bodyPr anchor="ctr" rtlCol="false" tIns="254000" lIns="254000" bIns="254000" rIns="254000"/>
            <a:lstStyle/>
            <a:p>
              <a:pPr algn="ctr">
                <a:lnSpc>
                  <a:spcPts val="2100"/>
                </a:lnSpc>
              </a:pPr>
            </a:p>
          </p:txBody>
        </p:sp>
      </p:grpSp>
      <p:sp>
        <p:nvSpPr>
          <p:cNvPr name="TextBox 8" id="8"/>
          <p:cNvSpPr txBox="true"/>
          <p:nvPr/>
        </p:nvSpPr>
        <p:spPr>
          <a:xfrm rot="0">
            <a:off x="1056353" y="689610"/>
            <a:ext cx="5171318" cy="1068705"/>
          </a:xfrm>
          <a:prstGeom prst="rect">
            <a:avLst/>
          </a:prstGeom>
        </p:spPr>
        <p:txBody>
          <a:bodyPr anchor="t" rtlCol="false" tIns="0" lIns="0" bIns="0" rIns="0">
            <a:spAutoFit/>
          </a:bodyPr>
          <a:lstStyle/>
          <a:p>
            <a:pPr algn="l">
              <a:lnSpc>
                <a:spcPts val="8580"/>
              </a:lnSpc>
            </a:pPr>
            <a:r>
              <a:rPr lang="en-US" b="true" sz="6600">
                <a:solidFill>
                  <a:srgbClr val="2A2E3A"/>
                </a:solidFill>
                <a:latin typeface="Klein Bold"/>
                <a:ea typeface="Klein Bold"/>
                <a:cs typeface="Klein Bold"/>
                <a:sym typeface="Klein Bold"/>
              </a:rPr>
              <a:t>Risks...</a:t>
            </a:r>
          </a:p>
        </p:txBody>
      </p:sp>
      <p:grpSp>
        <p:nvGrpSpPr>
          <p:cNvPr name="Group 9" id="9"/>
          <p:cNvGrpSpPr/>
          <p:nvPr/>
        </p:nvGrpSpPr>
        <p:grpSpPr>
          <a:xfrm rot="0">
            <a:off x="1056353" y="2025548"/>
            <a:ext cx="15259732" cy="7250070"/>
            <a:chOff x="0" y="0"/>
            <a:chExt cx="11512162" cy="5469557"/>
          </a:xfrm>
        </p:grpSpPr>
        <p:sp>
          <p:nvSpPr>
            <p:cNvPr name="Freeform 10" id="10"/>
            <p:cNvSpPr/>
            <p:nvPr/>
          </p:nvSpPr>
          <p:spPr>
            <a:xfrm flipH="false" flipV="false" rot="0">
              <a:off x="0" y="0"/>
              <a:ext cx="11512162" cy="5469557"/>
            </a:xfrm>
            <a:custGeom>
              <a:avLst/>
              <a:gdLst/>
              <a:ahLst/>
              <a:cxnLst/>
              <a:rect r="r" b="b" t="t" l="l"/>
              <a:pathLst>
                <a:path h="5469557" w="11512162">
                  <a:moveTo>
                    <a:pt x="15220" y="0"/>
                  </a:moveTo>
                  <a:lnTo>
                    <a:pt x="11496942" y="0"/>
                  </a:lnTo>
                  <a:cubicBezTo>
                    <a:pt x="11500978" y="0"/>
                    <a:pt x="11504850" y="1604"/>
                    <a:pt x="11507704" y="4458"/>
                  </a:cubicBezTo>
                  <a:cubicBezTo>
                    <a:pt x="11510558" y="7312"/>
                    <a:pt x="11512162" y="11184"/>
                    <a:pt x="11512162" y="15220"/>
                  </a:cubicBezTo>
                  <a:lnTo>
                    <a:pt x="11512162" y="5454336"/>
                  </a:lnTo>
                  <a:cubicBezTo>
                    <a:pt x="11512162" y="5462743"/>
                    <a:pt x="11505347" y="5469557"/>
                    <a:pt x="11496942" y="5469557"/>
                  </a:cubicBezTo>
                  <a:lnTo>
                    <a:pt x="15220" y="5469557"/>
                  </a:lnTo>
                  <a:cubicBezTo>
                    <a:pt x="6814" y="5469557"/>
                    <a:pt x="0" y="5462743"/>
                    <a:pt x="0" y="5454336"/>
                  </a:cubicBezTo>
                  <a:lnTo>
                    <a:pt x="0" y="15220"/>
                  </a:lnTo>
                  <a:cubicBezTo>
                    <a:pt x="0" y="6814"/>
                    <a:pt x="6814" y="0"/>
                    <a:pt x="15220" y="0"/>
                  </a:cubicBezTo>
                  <a:close/>
                </a:path>
              </a:pathLst>
            </a:custGeom>
            <a:solidFill>
              <a:srgbClr val="F4F4F4"/>
            </a:solidFill>
            <a:ln cap="rnd">
              <a:noFill/>
              <a:prstDash val="sysDot"/>
              <a:round/>
            </a:ln>
          </p:spPr>
        </p:sp>
        <p:sp>
          <p:nvSpPr>
            <p:cNvPr name="TextBox 11" id="11"/>
            <p:cNvSpPr txBox="true"/>
            <p:nvPr/>
          </p:nvSpPr>
          <p:spPr>
            <a:xfrm>
              <a:off x="0" y="-57150"/>
              <a:ext cx="11512162" cy="5526707"/>
            </a:xfrm>
            <a:prstGeom prst="rect">
              <a:avLst/>
            </a:prstGeom>
          </p:spPr>
          <p:txBody>
            <a:bodyPr anchor="ctr" rtlCol="false" tIns="190500" lIns="190500" bIns="190500" rIns="190500"/>
            <a:lstStyle/>
            <a:p>
              <a:pPr algn="l">
                <a:lnSpc>
                  <a:spcPts val="3640"/>
                </a:lnSpc>
              </a:pPr>
              <a:r>
                <a:rPr lang="en-US" sz="2600" b="true">
                  <a:solidFill>
                    <a:srgbClr val="2A2E3A"/>
                  </a:solidFill>
                  <a:latin typeface="Helios Bold"/>
                  <a:ea typeface="Helios Bold"/>
                  <a:cs typeface="Helios Bold"/>
                  <a:sym typeface="Helios Bold"/>
                </a:rPr>
                <a:t>1. Technical Complexity</a:t>
              </a:r>
              <a:r>
                <a:rPr lang="en-US" sz="2600">
                  <a:solidFill>
                    <a:srgbClr val="2A2E3A"/>
                  </a:solidFill>
                  <a:latin typeface="Helios"/>
                  <a:ea typeface="Helios"/>
                  <a:cs typeface="Helios"/>
                  <a:sym typeface="Helios"/>
                </a:rPr>
                <a:t>: The development of the Student Management Application</a:t>
              </a:r>
            </a:p>
            <a:p>
              <a:pPr algn="l">
                <a:lnSpc>
                  <a:spcPts val="3640"/>
                </a:lnSpc>
              </a:pPr>
              <a:r>
                <a:rPr lang="en-US" sz="2600">
                  <a:solidFill>
                    <a:srgbClr val="2A2E3A"/>
                  </a:solidFill>
                  <a:latin typeface="Helios"/>
                  <a:ea typeface="Helios"/>
                  <a:cs typeface="Helios"/>
                  <a:sym typeface="Helios"/>
                </a:rPr>
                <a:t>may encounter technical challenges, such as integrating with existing systems,</a:t>
              </a:r>
            </a:p>
            <a:p>
              <a:pPr algn="l">
                <a:lnSpc>
                  <a:spcPts val="3640"/>
                </a:lnSpc>
              </a:pPr>
              <a:r>
                <a:rPr lang="en-US" sz="2600">
                  <a:solidFill>
                    <a:srgbClr val="2A2E3A"/>
                  </a:solidFill>
                  <a:latin typeface="Helios"/>
                  <a:ea typeface="Helios"/>
                  <a:cs typeface="Helios"/>
                  <a:sym typeface="Helios"/>
                </a:rPr>
                <a:t>ensuring data security, or scalability issues.</a:t>
              </a:r>
            </a:p>
            <a:p>
              <a:pPr algn="l">
                <a:lnSpc>
                  <a:spcPts val="3640"/>
                </a:lnSpc>
              </a:pPr>
              <a:r>
                <a:rPr lang="en-US" sz="2600">
                  <a:solidFill>
                    <a:srgbClr val="2A2E3A"/>
                  </a:solidFill>
                  <a:latin typeface="Helios"/>
                  <a:ea typeface="Helios"/>
                  <a:cs typeface="Helios"/>
                  <a:sym typeface="Helios"/>
                </a:rPr>
                <a:t>2. </a:t>
              </a:r>
              <a:r>
                <a:rPr lang="en-US" sz="2600" b="true">
                  <a:solidFill>
                    <a:srgbClr val="2A2E3A"/>
                  </a:solidFill>
                  <a:latin typeface="Helios Bold"/>
                  <a:ea typeface="Helios Bold"/>
                  <a:cs typeface="Helios Bold"/>
                  <a:sym typeface="Helios Bold"/>
                </a:rPr>
                <a:t>Unclear Requirements</a:t>
              </a:r>
              <a:r>
                <a:rPr lang="en-US" sz="2600">
                  <a:solidFill>
                    <a:srgbClr val="2A2E3A"/>
                  </a:solidFill>
                  <a:latin typeface="Helios"/>
                  <a:ea typeface="Helios"/>
                  <a:cs typeface="Helios"/>
                  <a:sym typeface="Helios"/>
                </a:rPr>
                <a:t>: Ambiguous or changing requirements may result in</a:t>
              </a:r>
            </a:p>
            <a:p>
              <a:pPr algn="l">
                <a:lnSpc>
                  <a:spcPts val="3640"/>
                </a:lnSpc>
              </a:pPr>
              <a:r>
                <a:rPr lang="en-US" sz="2600">
                  <a:solidFill>
                    <a:srgbClr val="2A2E3A"/>
                  </a:solidFill>
                  <a:latin typeface="Helios"/>
                  <a:ea typeface="Helios"/>
                  <a:cs typeface="Helios"/>
                  <a:sym typeface="Helios"/>
                </a:rPr>
                <a:t>misunderstandings and potential rework during the development phase, impacting</a:t>
              </a:r>
            </a:p>
            <a:p>
              <a:pPr algn="l">
                <a:lnSpc>
                  <a:spcPts val="3640"/>
                </a:lnSpc>
              </a:pPr>
              <a:r>
                <a:rPr lang="en-US" sz="2600">
                  <a:solidFill>
                    <a:srgbClr val="2A2E3A"/>
                  </a:solidFill>
                  <a:latin typeface="Helios"/>
                  <a:ea typeface="Helios"/>
                  <a:cs typeface="Helios"/>
                  <a:sym typeface="Helios"/>
                </a:rPr>
                <a:t>project timelines.</a:t>
              </a:r>
            </a:p>
            <a:p>
              <a:pPr algn="l">
                <a:lnSpc>
                  <a:spcPts val="3640"/>
                </a:lnSpc>
              </a:pPr>
              <a:r>
                <a:rPr lang="en-US" sz="2600">
                  <a:solidFill>
                    <a:srgbClr val="2A2E3A"/>
                  </a:solidFill>
                  <a:latin typeface="Helios"/>
                  <a:ea typeface="Helios"/>
                  <a:cs typeface="Helios"/>
                  <a:sym typeface="Helios"/>
                </a:rPr>
                <a:t>3. </a:t>
              </a:r>
              <a:r>
                <a:rPr lang="en-US" sz="2600" b="true">
                  <a:solidFill>
                    <a:srgbClr val="2A2E3A"/>
                  </a:solidFill>
                  <a:latin typeface="Helios Bold"/>
                  <a:ea typeface="Helios Bold"/>
                  <a:cs typeface="Helios Bold"/>
                  <a:sym typeface="Helios Bold"/>
                </a:rPr>
                <a:t>User Adoption Resistance</a:t>
              </a:r>
              <a:r>
                <a:rPr lang="en-US" sz="2600">
                  <a:solidFill>
                    <a:srgbClr val="2A2E3A"/>
                  </a:solidFill>
                  <a:latin typeface="Helios"/>
                  <a:ea typeface="Helios"/>
                  <a:cs typeface="Helios"/>
                  <a:sym typeface="Helios"/>
                </a:rPr>
                <a:t>: The administrative staff, faculty, and students may be</a:t>
              </a:r>
            </a:p>
            <a:p>
              <a:pPr algn="l">
                <a:lnSpc>
                  <a:spcPts val="3640"/>
                </a:lnSpc>
              </a:pPr>
              <a:r>
                <a:rPr lang="en-US" sz="2600">
                  <a:solidFill>
                    <a:srgbClr val="2A2E3A"/>
                  </a:solidFill>
                  <a:latin typeface="Helios"/>
                  <a:ea typeface="Helios"/>
                  <a:cs typeface="Helios"/>
                  <a:sym typeface="Helios"/>
                </a:rPr>
                <a:t>resistant to adopting the new system, leading to a slower rollout and potential user</a:t>
              </a:r>
            </a:p>
            <a:p>
              <a:pPr algn="l">
                <a:lnSpc>
                  <a:spcPts val="3640"/>
                </a:lnSpc>
              </a:pPr>
              <a:r>
                <a:rPr lang="en-US" sz="2600">
                  <a:solidFill>
                    <a:srgbClr val="2A2E3A"/>
                  </a:solidFill>
                  <a:latin typeface="Helios"/>
                  <a:ea typeface="Helios"/>
                  <a:cs typeface="Helios"/>
                  <a:sym typeface="Helios"/>
                </a:rPr>
                <a:t>dissatisfaction.</a:t>
              </a:r>
            </a:p>
            <a:p>
              <a:pPr algn="l">
                <a:lnSpc>
                  <a:spcPts val="3640"/>
                </a:lnSpc>
              </a:pPr>
              <a:r>
                <a:rPr lang="en-US" sz="2600">
                  <a:solidFill>
                    <a:srgbClr val="2A2E3A"/>
                  </a:solidFill>
                  <a:latin typeface="Helios"/>
                  <a:ea typeface="Helios"/>
                  <a:cs typeface="Helios"/>
                  <a:sym typeface="Helios"/>
                </a:rPr>
                <a:t>4. </a:t>
              </a:r>
              <a:r>
                <a:rPr lang="en-US" sz="2600" b="true">
                  <a:solidFill>
                    <a:srgbClr val="2A2E3A"/>
                  </a:solidFill>
                  <a:latin typeface="Helios Bold"/>
                  <a:ea typeface="Helios Bold"/>
                  <a:cs typeface="Helios Bold"/>
                  <a:sym typeface="Helios Bold"/>
                </a:rPr>
                <a:t>Data Migration Issues:</a:t>
              </a:r>
              <a:r>
                <a:rPr lang="en-US" sz="2600">
                  <a:solidFill>
                    <a:srgbClr val="2A2E3A"/>
                  </a:solidFill>
                  <a:latin typeface="Helios"/>
                  <a:ea typeface="Helios"/>
                  <a:cs typeface="Helios"/>
                  <a:sym typeface="Helios"/>
                </a:rPr>
                <a:t> During data migration from the old system to the new one,</a:t>
              </a:r>
            </a:p>
            <a:p>
              <a:pPr algn="l">
                <a:lnSpc>
                  <a:spcPts val="3640"/>
                </a:lnSpc>
              </a:pPr>
              <a:r>
                <a:rPr lang="en-US" sz="2600">
                  <a:solidFill>
                    <a:srgbClr val="2A2E3A"/>
                  </a:solidFill>
                  <a:latin typeface="Helios"/>
                  <a:ea typeface="Helios"/>
                  <a:cs typeface="Helios"/>
                  <a:sym typeface="Helios"/>
                </a:rPr>
                <a:t>there could be data integrity problems or data loss, affecting the accuracy of student</a:t>
              </a:r>
            </a:p>
            <a:p>
              <a:pPr algn="l">
                <a:lnSpc>
                  <a:spcPts val="3640"/>
                </a:lnSpc>
              </a:pPr>
              <a:r>
                <a:rPr lang="en-US" sz="2600">
                  <a:solidFill>
                    <a:srgbClr val="2A2E3A"/>
                  </a:solidFill>
                  <a:latin typeface="Helios"/>
                  <a:ea typeface="Helios"/>
                  <a:cs typeface="Helios"/>
                  <a:sym typeface="Helios"/>
                </a:rPr>
                <a:t>information.</a:t>
              </a:r>
            </a:p>
            <a:p>
              <a:pPr algn="l">
                <a:lnSpc>
                  <a:spcPts val="3640"/>
                </a:lnSpc>
              </a:pPr>
              <a:r>
                <a:rPr lang="en-US" sz="2600">
                  <a:solidFill>
                    <a:srgbClr val="2A2E3A"/>
                  </a:solidFill>
                  <a:latin typeface="Helios"/>
                  <a:ea typeface="Helios"/>
                  <a:cs typeface="Helios"/>
                  <a:sym typeface="Helios"/>
                </a:rPr>
                <a:t>5. </a:t>
              </a:r>
              <a:r>
                <a:rPr lang="en-US" sz="2600" b="true">
                  <a:solidFill>
                    <a:srgbClr val="2A2E3A"/>
                  </a:solidFill>
                  <a:latin typeface="Helios Bold"/>
                  <a:ea typeface="Helios Bold"/>
                  <a:cs typeface="Helios Bold"/>
                  <a:sym typeface="Helios Bold"/>
                </a:rPr>
                <a:t>Resource Constraints</a:t>
              </a:r>
              <a:r>
                <a:rPr lang="en-US" sz="2600">
                  <a:solidFill>
                    <a:srgbClr val="2A2E3A"/>
                  </a:solidFill>
                  <a:latin typeface="Helios"/>
                  <a:ea typeface="Helios"/>
                  <a:cs typeface="Helios"/>
                  <a:sym typeface="Helios"/>
                </a:rPr>
                <a:t>: Shortages of skilled personnel, lack of domain expertise,</a:t>
              </a:r>
            </a:p>
            <a:p>
              <a:pPr algn="l">
                <a:lnSpc>
                  <a:spcPts val="3640"/>
                </a:lnSpc>
              </a:pPr>
              <a:r>
                <a:rPr lang="en-US" sz="2600">
                  <a:solidFill>
                    <a:srgbClr val="2A2E3A"/>
                  </a:solidFill>
                  <a:latin typeface="Helios"/>
                  <a:ea typeface="Helios"/>
                  <a:cs typeface="Helios"/>
                  <a:sym typeface="Helios"/>
                </a:rPr>
                <a:t>or competing priorities could impact project progress.</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53969"/>
        </a:solidFill>
      </p:bgPr>
    </p:bg>
    <p:spTree>
      <p:nvGrpSpPr>
        <p:cNvPr id="1" name=""/>
        <p:cNvGrpSpPr/>
        <p:nvPr/>
      </p:nvGrpSpPr>
      <p:grpSpPr>
        <a:xfrm>
          <a:off x="0" y="0"/>
          <a:ext cx="0" cy="0"/>
          <a:chOff x="0" y="0"/>
          <a:chExt cx="0" cy="0"/>
        </a:xfrm>
      </p:grpSpPr>
      <p:grpSp>
        <p:nvGrpSpPr>
          <p:cNvPr name="Group 2" id="2"/>
          <p:cNvGrpSpPr/>
          <p:nvPr/>
        </p:nvGrpSpPr>
        <p:grpSpPr>
          <a:xfrm rot="0">
            <a:off x="0" y="-1109791"/>
            <a:ext cx="18288000" cy="3773114"/>
            <a:chOff x="0" y="0"/>
            <a:chExt cx="24384000" cy="5030819"/>
          </a:xfrm>
        </p:grpSpPr>
        <p:pic>
          <p:nvPicPr>
            <p:cNvPr name="Picture 3" id="3"/>
            <p:cNvPicPr>
              <a:picLocks noChangeAspect="true"/>
            </p:cNvPicPr>
            <p:nvPr/>
          </p:nvPicPr>
          <p:blipFill>
            <a:blip r:embed="rId2">
              <a:alphaModFix amt="14000"/>
            </a:blip>
            <a:srcRect l="0" t="27933" r="0" b="41099"/>
            <a:stretch>
              <a:fillRect/>
            </a:stretch>
          </p:blipFill>
          <p:spPr>
            <a:xfrm flipH="false" flipV="false">
              <a:off x="0" y="0"/>
              <a:ext cx="24384000" cy="5030819"/>
            </a:xfrm>
            <a:prstGeom prst="rect">
              <a:avLst/>
            </a:prstGeom>
          </p:spPr>
        </p:pic>
      </p:grpSp>
      <p:grpSp>
        <p:nvGrpSpPr>
          <p:cNvPr name="Group 4" id="4"/>
          <p:cNvGrpSpPr/>
          <p:nvPr/>
        </p:nvGrpSpPr>
        <p:grpSpPr>
          <a:xfrm rot="0">
            <a:off x="0" y="2085874"/>
            <a:ext cx="18288000" cy="8201126"/>
            <a:chOff x="0" y="0"/>
            <a:chExt cx="4816593" cy="2159967"/>
          </a:xfrm>
        </p:grpSpPr>
        <p:sp>
          <p:nvSpPr>
            <p:cNvPr name="Freeform 5" id="5"/>
            <p:cNvSpPr/>
            <p:nvPr/>
          </p:nvSpPr>
          <p:spPr>
            <a:xfrm flipH="false" flipV="false" rot="0">
              <a:off x="0" y="0"/>
              <a:ext cx="4816592" cy="2159967"/>
            </a:xfrm>
            <a:custGeom>
              <a:avLst/>
              <a:gdLst/>
              <a:ahLst/>
              <a:cxnLst/>
              <a:rect r="r" b="b" t="t" l="l"/>
              <a:pathLst>
                <a:path h="2159967" w="4816592">
                  <a:moveTo>
                    <a:pt x="0" y="0"/>
                  </a:moveTo>
                  <a:lnTo>
                    <a:pt x="4816592" y="0"/>
                  </a:lnTo>
                  <a:lnTo>
                    <a:pt x="4816592" y="2159967"/>
                  </a:lnTo>
                  <a:lnTo>
                    <a:pt x="0" y="2159967"/>
                  </a:lnTo>
                  <a:close/>
                </a:path>
              </a:pathLst>
            </a:custGeom>
            <a:solidFill>
              <a:srgbClr val="F4F4F4"/>
            </a:solidFill>
          </p:spPr>
        </p:sp>
        <p:sp>
          <p:nvSpPr>
            <p:cNvPr name="TextBox 6" id="6"/>
            <p:cNvSpPr txBox="true"/>
            <p:nvPr/>
          </p:nvSpPr>
          <p:spPr>
            <a:xfrm>
              <a:off x="0" y="-57150"/>
              <a:ext cx="4816593" cy="2217117"/>
            </a:xfrm>
            <a:prstGeom prst="rect">
              <a:avLst/>
            </a:prstGeom>
          </p:spPr>
          <p:txBody>
            <a:bodyPr anchor="ctr" rtlCol="false" tIns="50800" lIns="50800" bIns="50800" rIns="50800"/>
            <a:lstStyle/>
            <a:p>
              <a:pPr algn="ctr">
                <a:lnSpc>
                  <a:spcPts val="3639"/>
                </a:lnSpc>
              </a:pPr>
            </a:p>
          </p:txBody>
        </p:sp>
      </p:grpSp>
      <p:sp>
        <p:nvSpPr>
          <p:cNvPr name="TextBox 7" id="7"/>
          <p:cNvSpPr txBox="true"/>
          <p:nvPr/>
        </p:nvSpPr>
        <p:spPr>
          <a:xfrm rot="0">
            <a:off x="-675788" y="420687"/>
            <a:ext cx="9008992" cy="1139825"/>
          </a:xfrm>
          <a:prstGeom prst="rect">
            <a:avLst/>
          </a:prstGeom>
        </p:spPr>
        <p:txBody>
          <a:bodyPr anchor="t" rtlCol="false" tIns="0" lIns="0" bIns="0" rIns="0">
            <a:spAutoFit/>
          </a:bodyPr>
          <a:lstStyle/>
          <a:p>
            <a:pPr algn="ctr">
              <a:lnSpc>
                <a:spcPts val="9099"/>
              </a:lnSpc>
            </a:pPr>
            <a:r>
              <a:rPr lang="en-US" b="true" sz="6999">
                <a:solidFill>
                  <a:srgbClr val="FFFFFF"/>
                </a:solidFill>
                <a:latin typeface="Klein Bold"/>
                <a:ea typeface="Klein Bold"/>
                <a:cs typeface="Klein Bold"/>
                <a:sym typeface="Klein Bold"/>
              </a:rPr>
              <a:t>Dependencies </a:t>
            </a:r>
          </a:p>
        </p:txBody>
      </p:sp>
      <p:sp>
        <p:nvSpPr>
          <p:cNvPr name="Freeform 8" id="8"/>
          <p:cNvSpPr/>
          <p:nvPr/>
        </p:nvSpPr>
        <p:spPr>
          <a:xfrm flipH="false" flipV="false" rot="0">
            <a:off x="8333203" y="-1109791"/>
            <a:ext cx="1621594" cy="1621594"/>
          </a:xfrm>
          <a:custGeom>
            <a:avLst/>
            <a:gdLst/>
            <a:ahLst/>
            <a:cxnLst/>
            <a:rect r="r" b="b" t="t" l="l"/>
            <a:pathLst>
              <a:path h="1621594" w="1621594">
                <a:moveTo>
                  <a:pt x="0" y="0"/>
                </a:moveTo>
                <a:lnTo>
                  <a:pt x="1621594" y="0"/>
                </a:lnTo>
                <a:lnTo>
                  <a:pt x="1621594" y="1621594"/>
                </a:lnTo>
                <a:lnTo>
                  <a:pt x="0" y="16215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8333203" y="9678747"/>
            <a:ext cx="1621594" cy="1621594"/>
          </a:xfrm>
          <a:custGeom>
            <a:avLst/>
            <a:gdLst/>
            <a:ahLst/>
            <a:cxnLst/>
            <a:rect r="r" b="b" t="t" l="l"/>
            <a:pathLst>
              <a:path h="1621594" w="1621594">
                <a:moveTo>
                  <a:pt x="0" y="0"/>
                </a:moveTo>
                <a:lnTo>
                  <a:pt x="1621594" y="0"/>
                </a:lnTo>
                <a:lnTo>
                  <a:pt x="1621594" y="1621594"/>
                </a:lnTo>
                <a:lnTo>
                  <a:pt x="0" y="16215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1028700" y="2615699"/>
            <a:ext cx="12397843" cy="5582392"/>
          </a:xfrm>
          <a:prstGeom prst="rect">
            <a:avLst/>
          </a:prstGeom>
        </p:spPr>
        <p:txBody>
          <a:bodyPr anchor="t" rtlCol="false" tIns="0" lIns="0" bIns="0" rIns="0">
            <a:spAutoFit/>
          </a:bodyPr>
          <a:lstStyle/>
          <a:p>
            <a:pPr algn="l" marL="524013" indent="-262006" lvl="1">
              <a:lnSpc>
                <a:spcPts val="3397"/>
              </a:lnSpc>
              <a:buFont typeface="Arial"/>
              <a:buChar char="•"/>
            </a:pPr>
            <a:r>
              <a:rPr lang="en-US" b="true" sz="2427">
                <a:solidFill>
                  <a:srgbClr val="2A2E3A"/>
                </a:solidFill>
                <a:latin typeface="Helios Bold"/>
                <a:ea typeface="Helios Bold"/>
                <a:cs typeface="Helios Bold"/>
                <a:sym typeface="Helios Bold"/>
              </a:rPr>
              <a:t>Resource Availability</a:t>
            </a:r>
            <a:r>
              <a:rPr lang="en-US" sz="2427">
                <a:solidFill>
                  <a:srgbClr val="2A2E3A"/>
                </a:solidFill>
                <a:latin typeface="Helios"/>
                <a:ea typeface="Helios"/>
                <a:cs typeface="Helios"/>
                <a:sym typeface="Helios"/>
              </a:rPr>
              <a:t>: The project's success depends on the availability and</a:t>
            </a:r>
            <a:r>
              <a:rPr lang="en-US" sz="2427">
                <a:solidFill>
                  <a:srgbClr val="2A2E3A"/>
                </a:solidFill>
                <a:latin typeface="Helios"/>
                <a:ea typeface="Helios"/>
                <a:cs typeface="Helios"/>
                <a:sym typeface="Helios"/>
              </a:rPr>
              <a:t>commitment of project team members from the institution's administration, faculty,and IT.</a:t>
            </a:r>
          </a:p>
          <a:p>
            <a:pPr algn="l" marL="524013" indent="-262006" lvl="1">
              <a:lnSpc>
                <a:spcPts val="3397"/>
              </a:lnSpc>
              <a:buFont typeface="Arial"/>
              <a:buChar char="•"/>
            </a:pPr>
            <a:r>
              <a:rPr lang="en-US" b="true" sz="2427">
                <a:solidFill>
                  <a:srgbClr val="2A2E3A"/>
                </a:solidFill>
                <a:latin typeface="Helios Bold"/>
                <a:ea typeface="Helios Bold"/>
                <a:cs typeface="Helios Bold"/>
                <a:sym typeface="Helios Bold"/>
              </a:rPr>
              <a:t>T</a:t>
            </a:r>
            <a:r>
              <a:rPr lang="en-US" b="true" sz="2427">
                <a:solidFill>
                  <a:srgbClr val="2A2E3A"/>
                </a:solidFill>
                <a:latin typeface="Helios Bold"/>
                <a:ea typeface="Helios Bold"/>
                <a:cs typeface="Helios Bold"/>
                <a:sym typeface="Helios Bold"/>
              </a:rPr>
              <a:t>imely Decision-Making</a:t>
            </a:r>
            <a:r>
              <a:rPr lang="en-US" sz="2427">
                <a:solidFill>
                  <a:srgbClr val="2A2E3A"/>
                </a:solidFill>
                <a:latin typeface="Helios"/>
                <a:ea typeface="Helios"/>
                <a:cs typeface="Helios"/>
                <a:sym typeface="Helios"/>
              </a:rPr>
              <a:t>: Timely decision-making by stakeholders is crucial forresolving any project-related issues or changes promptly.</a:t>
            </a:r>
          </a:p>
          <a:p>
            <a:pPr algn="l" marL="524013" indent="-262006" lvl="1">
              <a:lnSpc>
                <a:spcPts val="3397"/>
              </a:lnSpc>
              <a:buFont typeface="Arial"/>
              <a:buChar char="•"/>
            </a:pPr>
            <a:r>
              <a:rPr lang="en-US" b="true" sz="2427">
                <a:solidFill>
                  <a:srgbClr val="2A2E3A"/>
                </a:solidFill>
                <a:latin typeface="Helios Bold"/>
                <a:ea typeface="Helios Bold"/>
                <a:cs typeface="Helios Bold"/>
                <a:sym typeface="Helios Bold"/>
              </a:rPr>
              <a:t>Th</a:t>
            </a:r>
            <a:r>
              <a:rPr lang="en-US" b="true" sz="2427">
                <a:solidFill>
                  <a:srgbClr val="2A2E3A"/>
                </a:solidFill>
                <a:latin typeface="Helios Bold"/>
                <a:ea typeface="Helios Bold"/>
                <a:cs typeface="Helios Bold"/>
                <a:sym typeface="Helios Bold"/>
              </a:rPr>
              <a:t>ird-Party Software Integration</a:t>
            </a:r>
            <a:r>
              <a:rPr lang="en-US" sz="2427">
                <a:solidFill>
                  <a:srgbClr val="2A2E3A"/>
                </a:solidFill>
                <a:latin typeface="Helios"/>
                <a:ea typeface="Helios"/>
                <a:cs typeface="Helios"/>
                <a:sym typeface="Helios"/>
              </a:rPr>
              <a:t>: Successful integration with third-party softwarerelies on the cooperation and support of external vendors.</a:t>
            </a:r>
          </a:p>
          <a:p>
            <a:pPr algn="l" marL="524013" indent="-262006" lvl="1">
              <a:lnSpc>
                <a:spcPts val="3397"/>
              </a:lnSpc>
              <a:buFont typeface="Arial"/>
              <a:buChar char="•"/>
            </a:pPr>
            <a:r>
              <a:rPr lang="en-US" b="true" sz="2427">
                <a:solidFill>
                  <a:srgbClr val="2A2E3A"/>
                </a:solidFill>
                <a:latin typeface="Helios Bold"/>
                <a:ea typeface="Helios Bold"/>
                <a:cs typeface="Helios Bold"/>
                <a:sym typeface="Helios Bold"/>
              </a:rPr>
              <a:t>U</a:t>
            </a:r>
            <a:r>
              <a:rPr lang="en-US" b="true" sz="2427">
                <a:solidFill>
                  <a:srgbClr val="2A2E3A"/>
                </a:solidFill>
                <a:latin typeface="Helios Bold"/>
                <a:ea typeface="Helios Bold"/>
                <a:cs typeface="Helios Bold"/>
                <a:sym typeface="Helios Bold"/>
              </a:rPr>
              <a:t>ser Training:</a:t>
            </a:r>
            <a:r>
              <a:rPr lang="en-US" sz="2427">
                <a:solidFill>
                  <a:srgbClr val="2A2E3A"/>
                </a:solidFill>
                <a:latin typeface="Helios"/>
                <a:ea typeface="Helios"/>
                <a:cs typeface="Helios"/>
                <a:sym typeface="Helios"/>
              </a:rPr>
              <a:t> The effectiveness of the system depends on the training provided toadministrative staff, faculty, and students to ensure they can use the systemeffectively</a:t>
            </a:r>
          </a:p>
          <a:p>
            <a:pPr algn="l" marL="524013" indent="-262006" lvl="1">
              <a:lnSpc>
                <a:spcPts val="3397"/>
              </a:lnSpc>
              <a:buFont typeface="Arial"/>
              <a:buChar char="•"/>
            </a:pPr>
            <a:r>
              <a:rPr lang="en-US" b="true" sz="2427">
                <a:solidFill>
                  <a:srgbClr val="2A2E3A"/>
                </a:solidFill>
                <a:latin typeface="Helios Bold"/>
                <a:ea typeface="Helios Bold"/>
                <a:cs typeface="Helios Bold"/>
                <a:sym typeface="Helios Bold"/>
              </a:rPr>
              <a:t>Compliance and Approvals:</a:t>
            </a:r>
            <a:r>
              <a:rPr lang="en-US" sz="2427">
                <a:solidFill>
                  <a:srgbClr val="2A2E3A"/>
                </a:solidFill>
                <a:latin typeface="Helios"/>
                <a:ea typeface="Helios"/>
                <a:cs typeface="Helios"/>
                <a:sym typeface="Helios"/>
              </a:rPr>
              <a:t> The project may require compliance with specificregulations and approvals from relevant authorities (e.g., educational boards,government bodies).</a:t>
            </a:r>
          </a:p>
        </p:txBody>
      </p:sp>
      <p:sp>
        <p:nvSpPr>
          <p:cNvPr name="TextBox 11" id="11"/>
          <p:cNvSpPr txBox="true"/>
          <p:nvPr/>
        </p:nvSpPr>
        <p:spPr>
          <a:xfrm rot="0">
            <a:off x="1028700" y="8977803"/>
            <a:ext cx="7813955" cy="494319"/>
          </a:xfrm>
          <a:prstGeom prst="rect">
            <a:avLst/>
          </a:prstGeom>
        </p:spPr>
        <p:txBody>
          <a:bodyPr anchor="t" rtlCol="false" tIns="0" lIns="0" bIns="0" rIns="0">
            <a:spAutoFit/>
          </a:bodyPr>
          <a:lstStyle/>
          <a:p>
            <a:pPr algn="l">
              <a:lnSpc>
                <a:spcPts val="3919"/>
              </a:lnSpc>
            </a:pPr>
            <a:r>
              <a:rPr lang="en-US" b="true" sz="2799">
                <a:solidFill>
                  <a:srgbClr val="2A2E3A"/>
                </a:solidFill>
                <a:latin typeface="Helios Bold"/>
                <a:ea typeface="Helios Bold"/>
                <a:cs typeface="Helios Bold"/>
                <a:sym typeface="Helios Bold"/>
              </a:rPr>
              <a:t>Project Sponsor ___________________</a:t>
            </a:r>
          </a:p>
        </p:txBody>
      </p:sp>
      <p:sp>
        <p:nvSpPr>
          <p:cNvPr name="TextBox 12" id="12"/>
          <p:cNvSpPr txBox="true"/>
          <p:nvPr/>
        </p:nvSpPr>
        <p:spPr>
          <a:xfrm rot="0">
            <a:off x="9954797" y="8977803"/>
            <a:ext cx="7813955" cy="494319"/>
          </a:xfrm>
          <a:prstGeom prst="rect">
            <a:avLst/>
          </a:prstGeom>
        </p:spPr>
        <p:txBody>
          <a:bodyPr anchor="t" rtlCol="false" tIns="0" lIns="0" bIns="0" rIns="0">
            <a:spAutoFit/>
          </a:bodyPr>
          <a:lstStyle/>
          <a:p>
            <a:pPr algn="l">
              <a:lnSpc>
                <a:spcPts val="3919"/>
              </a:lnSpc>
            </a:pPr>
            <a:r>
              <a:rPr lang="en-US" b="true" sz="2799">
                <a:solidFill>
                  <a:srgbClr val="2A2E3A"/>
                </a:solidFill>
                <a:latin typeface="Helios Bold"/>
                <a:ea typeface="Helios Bold"/>
                <a:cs typeface="Helios Bold"/>
                <a:sym typeface="Helios Bold"/>
              </a:rPr>
              <a:t>Project Manager ___________________</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53969"/>
        </a:solidFill>
      </p:bgPr>
    </p:bg>
    <p:spTree>
      <p:nvGrpSpPr>
        <p:cNvPr id="1" name=""/>
        <p:cNvGrpSpPr/>
        <p:nvPr/>
      </p:nvGrpSpPr>
      <p:grpSpPr>
        <a:xfrm>
          <a:off x="0" y="0"/>
          <a:ext cx="0" cy="0"/>
          <a:chOff x="0" y="0"/>
          <a:chExt cx="0" cy="0"/>
        </a:xfrm>
      </p:grpSpPr>
      <p:grpSp>
        <p:nvGrpSpPr>
          <p:cNvPr name="Group 2" id="2"/>
          <p:cNvGrpSpPr/>
          <p:nvPr/>
        </p:nvGrpSpPr>
        <p:grpSpPr>
          <a:xfrm rot="0">
            <a:off x="9525" y="0"/>
            <a:ext cx="18288000" cy="3773114"/>
            <a:chOff x="0" y="0"/>
            <a:chExt cx="24384000" cy="5030819"/>
          </a:xfrm>
        </p:grpSpPr>
        <p:pic>
          <p:nvPicPr>
            <p:cNvPr name="Picture 3" id="3"/>
            <p:cNvPicPr>
              <a:picLocks noChangeAspect="true"/>
            </p:cNvPicPr>
            <p:nvPr/>
          </p:nvPicPr>
          <p:blipFill>
            <a:blip r:embed="rId2">
              <a:alphaModFix amt="14000"/>
            </a:blip>
            <a:srcRect l="0" t="27933" r="0" b="41099"/>
            <a:stretch>
              <a:fillRect/>
            </a:stretch>
          </p:blipFill>
          <p:spPr>
            <a:xfrm flipH="false" flipV="false">
              <a:off x="0" y="0"/>
              <a:ext cx="24384000" cy="5030819"/>
            </a:xfrm>
            <a:prstGeom prst="rect">
              <a:avLst/>
            </a:prstGeom>
          </p:spPr>
        </p:pic>
      </p:grpSp>
      <p:grpSp>
        <p:nvGrpSpPr>
          <p:cNvPr name="Group 4" id="4"/>
          <p:cNvGrpSpPr/>
          <p:nvPr/>
        </p:nvGrpSpPr>
        <p:grpSpPr>
          <a:xfrm rot="0">
            <a:off x="0" y="3773114"/>
            <a:ext cx="18288000" cy="6513886"/>
            <a:chOff x="0" y="0"/>
            <a:chExt cx="4816593" cy="1715591"/>
          </a:xfrm>
        </p:grpSpPr>
        <p:sp>
          <p:nvSpPr>
            <p:cNvPr name="Freeform 5" id="5"/>
            <p:cNvSpPr/>
            <p:nvPr/>
          </p:nvSpPr>
          <p:spPr>
            <a:xfrm flipH="false" flipV="false" rot="0">
              <a:off x="0" y="0"/>
              <a:ext cx="4816592" cy="1715591"/>
            </a:xfrm>
            <a:custGeom>
              <a:avLst/>
              <a:gdLst/>
              <a:ahLst/>
              <a:cxnLst/>
              <a:rect r="r" b="b" t="t" l="l"/>
              <a:pathLst>
                <a:path h="1715591" w="4816592">
                  <a:moveTo>
                    <a:pt x="0" y="0"/>
                  </a:moveTo>
                  <a:lnTo>
                    <a:pt x="4816592" y="0"/>
                  </a:lnTo>
                  <a:lnTo>
                    <a:pt x="4816592" y="1715591"/>
                  </a:lnTo>
                  <a:lnTo>
                    <a:pt x="0" y="1715591"/>
                  </a:lnTo>
                  <a:close/>
                </a:path>
              </a:pathLst>
            </a:custGeom>
            <a:solidFill>
              <a:srgbClr val="F4F4F4"/>
            </a:solidFill>
          </p:spPr>
        </p:sp>
        <p:sp>
          <p:nvSpPr>
            <p:cNvPr name="TextBox 6" id="6"/>
            <p:cNvSpPr txBox="true"/>
            <p:nvPr/>
          </p:nvSpPr>
          <p:spPr>
            <a:xfrm>
              <a:off x="0" y="-57150"/>
              <a:ext cx="4816593" cy="1772741"/>
            </a:xfrm>
            <a:prstGeom prst="rect">
              <a:avLst/>
            </a:prstGeom>
          </p:spPr>
          <p:txBody>
            <a:bodyPr anchor="ctr" rtlCol="false" tIns="50800" lIns="50800" bIns="50800" rIns="50800"/>
            <a:lstStyle/>
            <a:p>
              <a:pPr algn="ctr">
                <a:lnSpc>
                  <a:spcPts val="3639"/>
                </a:lnSpc>
              </a:pPr>
            </a:p>
          </p:txBody>
        </p:sp>
      </p:grpSp>
      <p:sp>
        <p:nvSpPr>
          <p:cNvPr name="TextBox 7" id="7"/>
          <p:cNvSpPr txBox="true"/>
          <p:nvPr/>
        </p:nvSpPr>
        <p:spPr>
          <a:xfrm rot="0">
            <a:off x="4639504" y="1391465"/>
            <a:ext cx="9008992" cy="1139825"/>
          </a:xfrm>
          <a:prstGeom prst="rect">
            <a:avLst/>
          </a:prstGeom>
        </p:spPr>
        <p:txBody>
          <a:bodyPr anchor="t" rtlCol="false" tIns="0" lIns="0" bIns="0" rIns="0">
            <a:spAutoFit/>
          </a:bodyPr>
          <a:lstStyle/>
          <a:p>
            <a:pPr algn="ctr">
              <a:lnSpc>
                <a:spcPts val="9099"/>
              </a:lnSpc>
            </a:pPr>
            <a:r>
              <a:rPr lang="en-US" b="true" sz="6999">
                <a:solidFill>
                  <a:srgbClr val="FFFFFF"/>
                </a:solidFill>
                <a:latin typeface="Klein Bold"/>
                <a:ea typeface="Klein Bold"/>
                <a:cs typeface="Klein Bold"/>
                <a:sym typeface="Klein Bold"/>
              </a:rPr>
              <a:t>SITUATION </a:t>
            </a:r>
          </a:p>
        </p:txBody>
      </p:sp>
      <p:sp>
        <p:nvSpPr>
          <p:cNvPr name="Freeform 8" id="8"/>
          <p:cNvSpPr/>
          <p:nvPr/>
        </p:nvSpPr>
        <p:spPr>
          <a:xfrm flipH="false" flipV="false" rot="0">
            <a:off x="8333203" y="-1109791"/>
            <a:ext cx="1621594" cy="1621594"/>
          </a:xfrm>
          <a:custGeom>
            <a:avLst/>
            <a:gdLst/>
            <a:ahLst/>
            <a:cxnLst/>
            <a:rect r="r" b="b" t="t" l="l"/>
            <a:pathLst>
              <a:path h="1621594" w="1621594">
                <a:moveTo>
                  <a:pt x="0" y="0"/>
                </a:moveTo>
                <a:lnTo>
                  <a:pt x="1621594" y="0"/>
                </a:lnTo>
                <a:lnTo>
                  <a:pt x="1621594" y="1621594"/>
                </a:lnTo>
                <a:lnTo>
                  <a:pt x="0" y="16215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8333203" y="9678747"/>
            <a:ext cx="1621594" cy="1621594"/>
          </a:xfrm>
          <a:custGeom>
            <a:avLst/>
            <a:gdLst/>
            <a:ahLst/>
            <a:cxnLst/>
            <a:rect r="r" b="b" t="t" l="l"/>
            <a:pathLst>
              <a:path h="1621594" w="1621594">
                <a:moveTo>
                  <a:pt x="0" y="0"/>
                </a:moveTo>
                <a:lnTo>
                  <a:pt x="1621594" y="0"/>
                </a:lnTo>
                <a:lnTo>
                  <a:pt x="1621594" y="1621594"/>
                </a:lnTo>
                <a:lnTo>
                  <a:pt x="0" y="16215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600091" y="5265392"/>
            <a:ext cx="17087818" cy="3462655"/>
          </a:xfrm>
          <a:prstGeom prst="rect">
            <a:avLst/>
          </a:prstGeom>
        </p:spPr>
        <p:txBody>
          <a:bodyPr anchor="t" rtlCol="false" tIns="0" lIns="0" bIns="0" rIns="0">
            <a:spAutoFit/>
          </a:bodyPr>
          <a:lstStyle/>
          <a:p>
            <a:pPr algn="l" marL="604519" indent="-302260" lvl="1">
              <a:lnSpc>
                <a:spcPts val="3919"/>
              </a:lnSpc>
              <a:buFont typeface="Arial"/>
              <a:buChar char="•"/>
            </a:pPr>
            <a:r>
              <a:rPr lang="en-US" sz="2799">
                <a:solidFill>
                  <a:srgbClr val="2A2E3A"/>
                </a:solidFill>
                <a:latin typeface="Helios"/>
                <a:ea typeface="Helios"/>
                <a:cs typeface="Helios"/>
                <a:sym typeface="Helios"/>
              </a:rPr>
              <a:t>More manual workload in student administration.</a:t>
            </a:r>
          </a:p>
          <a:p>
            <a:pPr algn="l" marL="604519" indent="-302260" lvl="1">
              <a:lnSpc>
                <a:spcPts val="3919"/>
              </a:lnSpc>
              <a:buFont typeface="Arial"/>
              <a:buChar char="•"/>
            </a:pPr>
            <a:r>
              <a:rPr lang="en-US" sz="2799">
                <a:solidFill>
                  <a:srgbClr val="2A2E3A"/>
                </a:solidFill>
                <a:latin typeface="Helios"/>
                <a:ea typeface="Helios"/>
                <a:cs typeface="Helios"/>
                <a:sym typeface="Helios"/>
              </a:rPr>
              <a:t>Educational institutions are experiencing an increased volume of student data and administrative tasks.</a:t>
            </a:r>
          </a:p>
          <a:p>
            <a:pPr algn="l" marL="604519" indent="-302260" lvl="1">
              <a:lnSpc>
                <a:spcPts val="3919"/>
              </a:lnSpc>
              <a:buFont typeface="Arial"/>
              <a:buChar char="•"/>
            </a:pPr>
            <a:r>
              <a:rPr lang="en-US" sz="2799">
                <a:solidFill>
                  <a:srgbClr val="2A2E3A"/>
                </a:solidFill>
                <a:latin typeface="Helios"/>
                <a:ea typeface="Helios"/>
                <a:cs typeface="Helios"/>
                <a:sym typeface="Helios"/>
              </a:rPr>
              <a:t>Current systems are often outdated, leading to inefficient management of student information. </a:t>
            </a:r>
          </a:p>
          <a:p>
            <a:pPr algn="l" marL="604519" indent="-302260" lvl="1">
              <a:lnSpc>
                <a:spcPts val="3919"/>
              </a:lnSpc>
              <a:buFont typeface="Arial"/>
              <a:buChar char="•"/>
            </a:pPr>
            <a:r>
              <a:rPr lang="en-US" sz="2799">
                <a:solidFill>
                  <a:srgbClr val="2A2E3A"/>
                </a:solidFill>
                <a:latin typeface="Helios"/>
                <a:ea typeface="Helios"/>
                <a:cs typeface="Helios"/>
                <a:sym typeface="Helios"/>
              </a:rPr>
              <a:t>This results in administrative bottlenecks, difficulty in accessing real-time student data, and potential for errors. </a:t>
            </a:r>
          </a:p>
          <a:p>
            <a:pPr algn="l" marL="604519" indent="-302260" lvl="1">
              <a:lnSpc>
                <a:spcPts val="3919"/>
              </a:lnSpc>
              <a:buFont typeface="Arial"/>
              <a:buChar char="•"/>
            </a:pPr>
            <a:r>
              <a:rPr lang="en-US" sz="2799">
                <a:solidFill>
                  <a:srgbClr val="2A2E3A"/>
                </a:solidFill>
                <a:latin typeface="Helios"/>
                <a:ea typeface="Helios"/>
                <a:cs typeface="Helios"/>
                <a:sym typeface="Helios"/>
              </a:rPr>
              <a:t>There is an urgent need for an advanced and efficient Student Management Application to handle these difficulties.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573203" y="4646614"/>
            <a:ext cx="10686097" cy="3957955"/>
          </a:xfrm>
          <a:prstGeom prst="rect">
            <a:avLst/>
          </a:prstGeom>
        </p:spPr>
        <p:txBody>
          <a:bodyPr anchor="t" rtlCol="false" tIns="0" lIns="0" bIns="0" rIns="0">
            <a:spAutoFit/>
          </a:bodyPr>
          <a:lstStyle/>
          <a:p>
            <a:pPr algn="l" marL="604519" indent="-302260" lvl="1">
              <a:lnSpc>
                <a:spcPts val="3919"/>
              </a:lnSpc>
              <a:buFont typeface="Arial"/>
              <a:buChar char="•"/>
            </a:pPr>
            <a:r>
              <a:rPr lang="en-US" sz="2799">
                <a:solidFill>
                  <a:srgbClr val="2A2E3A"/>
                </a:solidFill>
                <a:latin typeface="Helios"/>
                <a:ea typeface="Helios"/>
                <a:cs typeface="Helios"/>
                <a:sym typeface="Helios"/>
              </a:rPr>
              <a:t>As of now, current student management methods only help to track minimum a</a:t>
            </a:r>
            <a:r>
              <a:rPr lang="en-US" sz="2799">
                <a:solidFill>
                  <a:srgbClr val="2A2E3A"/>
                </a:solidFill>
                <a:latin typeface="Helios"/>
                <a:ea typeface="Helios"/>
                <a:cs typeface="Helios"/>
                <a:sym typeface="Helios"/>
              </a:rPr>
              <a:t>cademic information, which leads to high administrative burden and more time spent on manual data entry for various student-related activities.</a:t>
            </a:r>
          </a:p>
          <a:p>
            <a:pPr algn="l">
              <a:lnSpc>
                <a:spcPts val="3919"/>
              </a:lnSpc>
            </a:pPr>
          </a:p>
          <a:p>
            <a:pPr algn="l" marL="604519" indent="-302260" lvl="1">
              <a:lnSpc>
                <a:spcPts val="3919"/>
              </a:lnSpc>
              <a:spcBef>
                <a:spcPct val="0"/>
              </a:spcBef>
              <a:buFont typeface="Arial"/>
              <a:buChar char="•"/>
            </a:pPr>
            <a:r>
              <a:rPr lang="en-US" sz="2799">
                <a:solidFill>
                  <a:srgbClr val="2A2E3A"/>
                </a:solidFill>
                <a:latin typeface="Helios"/>
                <a:ea typeface="Helios"/>
                <a:cs typeface="Helios"/>
                <a:sym typeface="Helios"/>
              </a:rPr>
              <a:t>Manual tracing of student information has to be done through physical files and various </a:t>
            </a:r>
            <a:r>
              <a:rPr lang="en-US" sz="2799">
                <a:solidFill>
                  <a:srgbClr val="2A2E3A"/>
                </a:solidFill>
                <a:latin typeface="Helios"/>
                <a:ea typeface="Helios"/>
                <a:cs typeface="Helios"/>
                <a:sym typeface="Helios"/>
              </a:rPr>
              <a:t>rious disconnected databases, which is less accurate and a time-consuming activity.</a:t>
            </a:r>
          </a:p>
        </p:txBody>
      </p:sp>
      <p:sp>
        <p:nvSpPr>
          <p:cNvPr name="Freeform 3" id="3"/>
          <p:cNvSpPr/>
          <p:nvPr/>
        </p:nvSpPr>
        <p:spPr>
          <a:xfrm flipH="false" flipV="false" rot="0">
            <a:off x="0" y="-775653"/>
            <a:ext cx="18288000" cy="3608707"/>
          </a:xfrm>
          <a:custGeom>
            <a:avLst/>
            <a:gdLst/>
            <a:ahLst/>
            <a:cxnLst/>
            <a:rect r="r" b="b" t="t" l="l"/>
            <a:pathLst>
              <a:path h="3608707" w="18288000">
                <a:moveTo>
                  <a:pt x="0" y="0"/>
                </a:moveTo>
                <a:lnTo>
                  <a:pt x="18288000" y="0"/>
                </a:lnTo>
                <a:lnTo>
                  <a:pt x="18288000" y="3608706"/>
                </a:lnTo>
                <a:lnTo>
                  <a:pt x="0" y="3608706"/>
                </a:lnTo>
                <a:lnTo>
                  <a:pt x="0" y="0"/>
                </a:lnTo>
                <a:close/>
              </a:path>
            </a:pathLst>
          </a:custGeom>
          <a:blipFill>
            <a:blip r:embed="rId2">
              <a:extLst>
                <a:ext uri="{96DAC541-7B7A-43D3-8B79-37D633B846F1}">
                  <asvg:svgBlip xmlns:asvg="http://schemas.microsoft.com/office/drawing/2016/SVG/main" r:embed="rId3"/>
                </a:ext>
              </a:extLst>
            </a:blip>
            <a:stretch>
              <a:fillRect l="0" t="-184715" r="0" b="0"/>
            </a:stretch>
          </a:blipFill>
        </p:spPr>
      </p:sp>
      <p:sp>
        <p:nvSpPr>
          <p:cNvPr name="Freeform 4" id="4"/>
          <p:cNvSpPr/>
          <p:nvPr/>
        </p:nvSpPr>
        <p:spPr>
          <a:xfrm flipH="false" flipV="false" rot="0">
            <a:off x="-8430875" y="-1836715"/>
            <a:ext cx="13960430" cy="13960430"/>
          </a:xfrm>
          <a:custGeom>
            <a:avLst/>
            <a:gdLst/>
            <a:ahLst/>
            <a:cxnLst/>
            <a:rect r="r" b="b" t="t" l="l"/>
            <a:pathLst>
              <a:path h="13960430" w="13960430">
                <a:moveTo>
                  <a:pt x="0" y="0"/>
                </a:moveTo>
                <a:lnTo>
                  <a:pt x="13960430" y="0"/>
                </a:lnTo>
                <a:lnTo>
                  <a:pt x="13960430" y="13960430"/>
                </a:lnTo>
                <a:lnTo>
                  <a:pt x="0" y="139604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0227525" y="952500"/>
            <a:ext cx="5534402" cy="1139825"/>
          </a:xfrm>
          <a:prstGeom prst="rect">
            <a:avLst/>
          </a:prstGeom>
        </p:spPr>
        <p:txBody>
          <a:bodyPr anchor="t" rtlCol="false" tIns="0" lIns="0" bIns="0" rIns="0">
            <a:spAutoFit/>
          </a:bodyPr>
          <a:lstStyle/>
          <a:p>
            <a:pPr algn="l">
              <a:lnSpc>
                <a:spcPts val="9099"/>
              </a:lnSpc>
            </a:pPr>
            <a:r>
              <a:rPr lang="en-US" sz="6999" b="true">
                <a:solidFill>
                  <a:srgbClr val="FFFFFF"/>
                </a:solidFill>
                <a:latin typeface="Klein Bold"/>
                <a:ea typeface="Klein Bold"/>
                <a:cs typeface="Klein Bold"/>
                <a:sym typeface="Klein Bold"/>
              </a:rPr>
              <a:t>Problems</a:t>
            </a:r>
          </a:p>
        </p:txBody>
      </p:sp>
      <p:sp>
        <p:nvSpPr>
          <p:cNvPr name="Freeform 6" id="6"/>
          <p:cNvSpPr/>
          <p:nvPr/>
        </p:nvSpPr>
        <p:spPr>
          <a:xfrm flipH="false" flipV="false" rot="0">
            <a:off x="-13286241" y="-2845897"/>
            <a:ext cx="15978794" cy="15978794"/>
          </a:xfrm>
          <a:custGeom>
            <a:avLst/>
            <a:gdLst/>
            <a:ahLst/>
            <a:cxnLst/>
            <a:rect r="r" b="b" t="t" l="l"/>
            <a:pathLst>
              <a:path h="15978794" w="15978794">
                <a:moveTo>
                  <a:pt x="0" y="0"/>
                </a:moveTo>
                <a:lnTo>
                  <a:pt x="15978795" y="0"/>
                </a:lnTo>
                <a:lnTo>
                  <a:pt x="15978795" y="15978794"/>
                </a:lnTo>
                <a:lnTo>
                  <a:pt x="0" y="159787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340491"/>
            <a:chOff x="0" y="0"/>
            <a:chExt cx="4816593" cy="616426"/>
          </a:xfrm>
        </p:grpSpPr>
        <p:sp>
          <p:nvSpPr>
            <p:cNvPr name="Freeform 3" id="3"/>
            <p:cNvSpPr/>
            <p:nvPr/>
          </p:nvSpPr>
          <p:spPr>
            <a:xfrm flipH="false" flipV="false" rot="0">
              <a:off x="0" y="0"/>
              <a:ext cx="4816592" cy="616426"/>
            </a:xfrm>
            <a:custGeom>
              <a:avLst/>
              <a:gdLst/>
              <a:ahLst/>
              <a:cxnLst/>
              <a:rect r="r" b="b" t="t" l="l"/>
              <a:pathLst>
                <a:path h="616426" w="4816592">
                  <a:moveTo>
                    <a:pt x="0" y="0"/>
                  </a:moveTo>
                  <a:lnTo>
                    <a:pt x="4816592" y="0"/>
                  </a:lnTo>
                  <a:lnTo>
                    <a:pt x="4816592" y="616426"/>
                  </a:lnTo>
                  <a:lnTo>
                    <a:pt x="0" y="616426"/>
                  </a:lnTo>
                  <a:close/>
                </a:path>
              </a:pathLst>
            </a:custGeom>
            <a:solidFill>
              <a:srgbClr val="153969"/>
            </a:solidFill>
          </p:spPr>
        </p:sp>
        <p:sp>
          <p:nvSpPr>
            <p:cNvPr name="TextBox 4" id="4"/>
            <p:cNvSpPr txBox="true"/>
            <p:nvPr/>
          </p:nvSpPr>
          <p:spPr>
            <a:xfrm>
              <a:off x="0" y="-57150"/>
              <a:ext cx="4816593" cy="673576"/>
            </a:xfrm>
            <a:prstGeom prst="rect">
              <a:avLst/>
            </a:prstGeom>
          </p:spPr>
          <p:txBody>
            <a:bodyPr anchor="ctr" rtlCol="false" tIns="50800" lIns="50800" bIns="50800" rIns="50800"/>
            <a:lstStyle/>
            <a:p>
              <a:pPr algn="ctr">
                <a:lnSpc>
                  <a:spcPts val="3639"/>
                </a:lnSpc>
              </a:pPr>
            </a:p>
          </p:txBody>
        </p:sp>
      </p:grpSp>
      <p:sp>
        <p:nvSpPr>
          <p:cNvPr name="TextBox 5" id="5"/>
          <p:cNvSpPr txBox="true"/>
          <p:nvPr/>
        </p:nvSpPr>
        <p:spPr>
          <a:xfrm rot="0">
            <a:off x="6121595" y="562233"/>
            <a:ext cx="6044810" cy="1139825"/>
          </a:xfrm>
          <a:prstGeom prst="rect">
            <a:avLst/>
          </a:prstGeom>
        </p:spPr>
        <p:txBody>
          <a:bodyPr anchor="t" rtlCol="false" tIns="0" lIns="0" bIns="0" rIns="0">
            <a:spAutoFit/>
          </a:bodyPr>
          <a:lstStyle/>
          <a:p>
            <a:pPr algn="l">
              <a:lnSpc>
                <a:spcPts val="9099"/>
              </a:lnSpc>
            </a:pPr>
            <a:r>
              <a:rPr lang="en-US" sz="6999" b="true">
                <a:solidFill>
                  <a:srgbClr val="FFFFFF"/>
                </a:solidFill>
                <a:latin typeface="Klein Bold"/>
                <a:ea typeface="Klein Bold"/>
                <a:cs typeface="Klein Bold"/>
                <a:sym typeface="Klein Bold"/>
              </a:rPr>
              <a:t>Opportunity</a:t>
            </a:r>
          </a:p>
        </p:txBody>
      </p:sp>
      <p:sp>
        <p:nvSpPr>
          <p:cNvPr name="TextBox 6" id="6"/>
          <p:cNvSpPr txBox="true"/>
          <p:nvPr/>
        </p:nvSpPr>
        <p:spPr>
          <a:xfrm rot="0">
            <a:off x="825910" y="3670186"/>
            <a:ext cx="16636181" cy="4453255"/>
          </a:xfrm>
          <a:prstGeom prst="rect">
            <a:avLst/>
          </a:prstGeom>
        </p:spPr>
        <p:txBody>
          <a:bodyPr anchor="t" rtlCol="false" tIns="0" lIns="0" bIns="0" rIns="0">
            <a:spAutoFit/>
          </a:bodyPr>
          <a:lstStyle/>
          <a:p>
            <a:pPr algn="l" marL="604519" indent="-302260" lvl="1">
              <a:lnSpc>
                <a:spcPts val="3919"/>
              </a:lnSpc>
              <a:buFont typeface="Arial"/>
              <a:buChar char="•"/>
            </a:pPr>
            <a:r>
              <a:rPr lang="en-US" sz="2799">
                <a:solidFill>
                  <a:srgbClr val="2A2E3A"/>
                </a:solidFill>
                <a:latin typeface="Helios"/>
                <a:ea typeface="Helios"/>
                <a:cs typeface="Helios"/>
                <a:sym typeface="Helios"/>
              </a:rPr>
              <a:t>Real-time data access for student information. </a:t>
            </a:r>
          </a:p>
          <a:p>
            <a:pPr algn="l" marL="604519" indent="-302260" lvl="1">
              <a:lnSpc>
                <a:spcPts val="3919"/>
              </a:lnSpc>
              <a:buFont typeface="Arial"/>
              <a:buChar char="•"/>
            </a:pPr>
            <a:r>
              <a:rPr lang="en-US" sz="2799">
                <a:solidFill>
                  <a:srgbClr val="2A2E3A"/>
                </a:solidFill>
                <a:latin typeface="Helios"/>
                <a:ea typeface="Helios"/>
                <a:cs typeface="Helios"/>
                <a:sym typeface="Helios"/>
              </a:rPr>
              <a:t>Enhanced data retrieving mechanism for academic and administrative records.  </a:t>
            </a:r>
          </a:p>
          <a:p>
            <a:pPr algn="l" marL="604519" indent="-302260" lvl="1">
              <a:lnSpc>
                <a:spcPts val="3919"/>
              </a:lnSpc>
              <a:buFont typeface="Arial"/>
              <a:buChar char="•"/>
            </a:pPr>
            <a:r>
              <a:rPr lang="en-US" sz="2799">
                <a:solidFill>
                  <a:srgbClr val="2A2E3A"/>
                </a:solidFill>
                <a:latin typeface="Helios"/>
                <a:ea typeface="Helios"/>
                <a:cs typeface="Helios"/>
                <a:sym typeface="Helios"/>
              </a:rPr>
              <a:t>Increased data security for sensitive student information. </a:t>
            </a:r>
          </a:p>
          <a:p>
            <a:pPr algn="l" marL="604519" indent="-302260" lvl="1">
              <a:lnSpc>
                <a:spcPts val="3919"/>
              </a:lnSpc>
              <a:buFont typeface="Arial"/>
              <a:buChar char="•"/>
            </a:pPr>
            <a:r>
              <a:rPr lang="en-US" sz="2799">
                <a:solidFill>
                  <a:srgbClr val="2A2E3A"/>
                </a:solidFill>
                <a:latin typeface="Helios"/>
                <a:ea typeface="Helios"/>
                <a:cs typeface="Helios"/>
                <a:sym typeface="Helios"/>
              </a:rPr>
              <a:t>One Go-To source for student data gathering.</a:t>
            </a:r>
          </a:p>
          <a:p>
            <a:pPr algn="l" marL="604519" indent="-302260" lvl="1">
              <a:lnSpc>
                <a:spcPts val="3919"/>
              </a:lnSpc>
              <a:buFont typeface="Arial"/>
              <a:buChar char="•"/>
            </a:pPr>
            <a:r>
              <a:rPr lang="en-US" sz="2799">
                <a:solidFill>
                  <a:srgbClr val="2A2E3A"/>
                </a:solidFill>
                <a:latin typeface="Helios"/>
                <a:ea typeface="Helios"/>
                <a:cs typeface="Helios"/>
                <a:sym typeface="Helios"/>
              </a:rPr>
              <a:t>Better payment solution platform (e.g., fee management) - all under one roof. </a:t>
            </a:r>
          </a:p>
          <a:p>
            <a:pPr algn="l" marL="604519" indent="-302260" lvl="1">
              <a:lnSpc>
                <a:spcPts val="3919"/>
              </a:lnSpc>
              <a:buFont typeface="Arial"/>
              <a:buChar char="•"/>
            </a:pPr>
            <a:r>
              <a:rPr lang="en-US" sz="2799">
                <a:solidFill>
                  <a:srgbClr val="2A2E3A"/>
                </a:solidFill>
                <a:latin typeface="Helios"/>
                <a:ea typeface="Helios"/>
                <a:cs typeface="Helios"/>
                <a:sym typeface="Helios"/>
              </a:rPr>
              <a:t>Better academic and course management system. </a:t>
            </a:r>
          </a:p>
          <a:p>
            <a:pPr algn="l" marL="604519" indent="-302260" lvl="1">
              <a:lnSpc>
                <a:spcPts val="3919"/>
              </a:lnSpc>
              <a:buFont typeface="Arial"/>
              <a:buChar char="•"/>
            </a:pPr>
            <a:r>
              <a:rPr lang="en-US" sz="2799">
                <a:solidFill>
                  <a:srgbClr val="2A2E3A"/>
                </a:solidFill>
                <a:latin typeface="Helios"/>
                <a:ea typeface="Helios"/>
                <a:cs typeface="Helios"/>
                <a:sym typeface="Helios"/>
              </a:rPr>
              <a:t>Efficient student query resolution - for academic and administrative inquiries. </a:t>
            </a:r>
          </a:p>
          <a:p>
            <a:pPr algn="l" marL="604519" indent="-302260" lvl="1">
              <a:lnSpc>
                <a:spcPts val="3919"/>
              </a:lnSpc>
              <a:buFont typeface="Arial"/>
              <a:buChar char="•"/>
            </a:pPr>
            <a:r>
              <a:rPr lang="en-US" sz="2799">
                <a:solidFill>
                  <a:srgbClr val="2A2E3A"/>
                </a:solidFill>
                <a:latin typeface="Helios"/>
                <a:ea typeface="Helios"/>
                <a:cs typeface="Helios"/>
                <a:sym typeface="Helios"/>
              </a:rPr>
              <a:t>Pitching up for new opportunities available to students can be done - increasing </a:t>
            </a:r>
          </a:p>
          <a:p>
            <a:pPr algn="l" marL="604519" indent="-302260" lvl="1">
              <a:lnSpc>
                <a:spcPts val="3919"/>
              </a:lnSpc>
              <a:buFont typeface="Arial"/>
              <a:buChar char="•"/>
            </a:pPr>
            <a:r>
              <a:rPr lang="en-US" sz="2799">
                <a:solidFill>
                  <a:srgbClr val="2A2E3A"/>
                </a:solidFill>
                <a:latin typeface="Helios"/>
                <a:ea typeface="Helios"/>
                <a:cs typeface="Helios"/>
                <a:sym typeface="Helios"/>
              </a:rPr>
              <a:t>student engagement and success.</a:t>
            </a:r>
          </a:p>
        </p:txBody>
      </p:sp>
      <p:grpSp>
        <p:nvGrpSpPr>
          <p:cNvPr name="Group 7" id="7"/>
          <p:cNvGrpSpPr/>
          <p:nvPr/>
        </p:nvGrpSpPr>
        <p:grpSpPr>
          <a:xfrm rot="0">
            <a:off x="0" y="0"/>
            <a:ext cx="18288000" cy="2340491"/>
            <a:chOff x="0" y="0"/>
            <a:chExt cx="24384000" cy="3120655"/>
          </a:xfrm>
        </p:grpSpPr>
        <p:pic>
          <p:nvPicPr>
            <p:cNvPr name="Picture 8" id="8"/>
            <p:cNvPicPr>
              <a:picLocks noChangeAspect="true"/>
            </p:cNvPicPr>
            <p:nvPr/>
          </p:nvPicPr>
          <p:blipFill>
            <a:blip r:embed="rId2">
              <a:alphaModFix amt="14000"/>
            </a:blip>
            <a:srcRect l="0" t="45734" r="0" b="45734"/>
            <a:stretch>
              <a:fillRect/>
            </a:stretch>
          </p:blipFill>
          <p:spPr>
            <a:xfrm flipH="false" flipV="false">
              <a:off x="0" y="0"/>
              <a:ext cx="24384000" cy="3120655"/>
            </a:xfrm>
            <a:prstGeom prst="rect">
              <a:avLst/>
            </a:prstGeom>
          </p:spPr>
        </p:pic>
      </p:grpSp>
      <p:sp>
        <p:nvSpPr>
          <p:cNvPr name="Freeform 9" id="9"/>
          <p:cNvSpPr/>
          <p:nvPr/>
        </p:nvSpPr>
        <p:spPr>
          <a:xfrm flipH="false" flipV="false" rot="-1376457">
            <a:off x="15557020" y="8584720"/>
            <a:ext cx="3404560" cy="3404560"/>
          </a:xfrm>
          <a:custGeom>
            <a:avLst/>
            <a:gdLst/>
            <a:ahLst/>
            <a:cxnLst/>
            <a:rect r="r" b="b" t="t" l="l"/>
            <a:pathLst>
              <a:path h="3404560" w="3404560">
                <a:moveTo>
                  <a:pt x="0" y="0"/>
                </a:moveTo>
                <a:lnTo>
                  <a:pt x="3404560" y="0"/>
                </a:lnTo>
                <a:lnTo>
                  <a:pt x="3404560" y="3404560"/>
                </a:lnTo>
                <a:lnTo>
                  <a:pt x="0" y="34045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1376457">
            <a:off x="12765541" y="8865977"/>
            <a:ext cx="4779924" cy="4779924"/>
          </a:xfrm>
          <a:custGeom>
            <a:avLst/>
            <a:gdLst/>
            <a:ahLst/>
            <a:cxnLst/>
            <a:rect r="r" b="b" t="t" l="l"/>
            <a:pathLst>
              <a:path h="4779924" w="4779924">
                <a:moveTo>
                  <a:pt x="0" y="0"/>
                </a:moveTo>
                <a:lnTo>
                  <a:pt x="4779923" y="0"/>
                </a:lnTo>
                <a:lnTo>
                  <a:pt x="4779923" y="4779923"/>
                </a:lnTo>
                <a:lnTo>
                  <a:pt x="0" y="47799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Freeform 2" id="2"/>
          <p:cNvSpPr/>
          <p:nvPr/>
        </p:nvSpPr>
        <p:spPr>
          <a:xfrm flipH="false" flipV="false" rot="0">
            <a:off x="5017102" y="9476203"/>
            <a:ext cx="1621594" cy="1621594"/>
          </a:xfrm>
          <a:custGeom>
            <a:avLst/>
            <a:gdLst/>
            <a:ahLst/>
            <a:cxnLst/>
            <a:rect r="r" b="b" t="t" l="l"/>
            <a:pathLst>
              <a:path h="1621594" w="1621594">
                <a:moveTo>
                  <a:pt x="0" y="0"/>
                </a:moveTo>
                <a:lnTo>
                  <a:pt x="1621594" y="0"/>
                </a:lnTo>
                <a:lnTo>
                  <a:pt x="1621594" y="1621594"/>
                </a:lnTo>
                <a:lnTo>
                  <a:pt x="0" y="16215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9931084" y="2102425"/>
            <a:ext cx="7328216" cy="2967355"/>
          </a:xfrm>
          <a:prstGeom prst="rect">
            <a:avLst/>
          </a:prstGeom>
        </p:spPr>
        <p:txBody>
          <a:bodyPr anchor="t" rtlCol="false" tIns="0" lIns="0" bIns="0" rIns="0">
            <a:spAutoFit/>
          </a:bodyPr>
          <a:lstStyle/>
          <a:p>
            <a:pPr algn="l" marL="0" indent="0" lvl="0">
              <a:lnSpc>
                <a:spcPts val="3919"/>
              </a:lnSpc>
              <a:spcBef>
                <a:spcPct val="0"/>
              </a:spcBef>
            </a:pPr>
            <a:r>
              <a:rPr lang="en-US" sz="2799">
                <a:solidFill>
                  <a:srgbClr val="2A2E3A"/>
                </a:solidFill>
                <a:latin typeface="Helios"/>
                <a:ea typeface="Helios"/>
                <a:cs typeface="Helios"/>
                <a:sym typeface="Helios"/>
              </a:rPr>
              <a:t>To develop and implement an enhanced version of a Student Management</a:t>
            </a:r>
            <a:r>
              <a:rPr lang="en-US" sz="2799">
                <a:solidFill>
                  <a:srgbClr val="2A2E3A"/>
                </a:solidFill>
                <a:latin typeface="Helios"/>
                <a:ea typeface="Helios"/>
                <a:cs typeface="Helios"/>
                <a:sym typeface="Helios"/>
              </a:rPr>
              <a:t>Application with more features added to it for reducing manual checking of application forms and improving the tracking and relationship management of students.</a:t>
            </a:r>
          </a:p>
        </p:txBody>
      </p:sp>
      <p:sp>
        <p:nvSpPr>
          <p:cNvPr name="Freeform 4" id="4"/>
          <p:cNvSpPr/>
          <p:nvPr/>
        </p:nvSpPr>
        <p:spPr>
          <a:xfrm flipH="false" flipV="false" rot="0">
            <a:off x="-8203221" y="-4141117"/>
            <a:ext cx="15978794" cy="15978794"/>
          </a:xfrm>
          <a:custGeom>
            <a:avLst/>
            <a:gdLst/>
            <a:ahLst/>
            <a:cxnLst/>
            <a:rect r="r" b="b" t="t" l="l"/>
            <a:pathLst>
              <a:path h="15978794" w="15978794">
                <a:moveTo>
                  <a:pt x="0" y="0"/>
                </a:moveTo>
                <a:lnTo>
                  <a:pt x="15978794" y="0"/>
                </a:lnTo>
                <a:lnTo>
                  <a:pt x="15978794" y="15978795"/>
                </a:lnTo>
                <a:lnTo>
                  <a:pt x="0" y="1597879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028700" y="3382962"/>
            <a:ext cx="6746873" cy="3444875"/>
          </a:xfrm>
          <a:prstGeom prst="rect">
            <a:avLst/>
          </a:prstGeom>
        </p:spPr>
        <p:txBody>
          <a:bodyPr anchor="t" rtlCol="false" tIns="0" lIns="0" bIns="0" rIns="0">
            <a:spAutoFit/>
          </a:bodyPr>
          <a:lstStyle/>
          <a:p>
            <a:pPr algn="l">
              <a:lnSpc>
                <a:spcPts val="9099"/>
              </a:lnSpc>
            </a:pPr>
            <a:r>
              <a:rPr lang="en-US" sz="6999" b="true">
                <a:solidFill>
                  <a:srgbClr val="FFFFFF"/>
                </a:solidFill>
                <a:latin typeface="Klein Bold"/>
                <a:ea typeface="Klein Bold"/>
                <a:cs typeface="Klein Bold"/>
                <a:sym typeface="Klein Bold"/>
              </a:rPr>
              <a:t>PURPOSE STATEMENT </a:t>
            </a:r>
            <a:r>
              <a:rPr lang="en-US" sz="6999" b="true">
                <a:solidFill>
                  <a:srgbClr val="718BAB"/>
                </a:solidFill>
                <a:latin typeface="Klein Bold"/>
                <a:ea typeface="Klein Bold"/>
                <a:cs typeface="Klein Bold"/>
                <a:sym typeface="Klein Bold"/>
              </a:rPr>
              <a:t>(GOAL)</a:t>
            </a:r>
          </a:p>
        </p:txBody>
      </p:sp>
      <p:sp>
        <p:nvSpPr>
          <p:cNvPr name="TextBox 6" id="6"/>
          <p:cNvSpPr txBox="true"/>
          <p:nvPr/>
        </p:nvSpPr>
        <p:spPr>
          <a:xfrm rot="0">
            <a:off x="9931084" y="5901055"/>
            <a:ext cx="7328216" cy="2657475"/>
          </a:xfrm>
          <a:prstGeom prst="rect">
            <a:avLst/>
          </a:prstGeom>
        </p:spPr>
        <p:txBody>
          <a:bodyPr anchor="t" rtlCol="false" tIns="0" lIns="0" bIns="0" rIns="0">
            <a:spAutoFit/>
          </a:bodyPr>
          <a:lstStyle/>
          <a:p>
            <a:pPr algn="l" marL="0" indent="0" lvl="0">
              <a:lnSpc>
                <a:spcPts val="4200"/>
              </a:lnSpc>
              <a:spcBef>
                <a:spcPct val="0"/>
              </a:spcBef>
            </a:pPr>
            <a:r>
              <a:rPr lang="en-US" sz="3000">
                <a:solidFill>
                  <a:srgbClr val="2A2E3A"/>
                </a:solidFill>
                <a:latin typeface="Helios"/>
                <a:ea typeface="Helios"/>
                <a:cs typeface="Helios"/>
                <a:sym typeface="Helios"/>
              </a:rPr>
              <a:t>This portal aims to enhance efficiency, accuracy, and user-friendliness to check all t</a:t>
            </a:r>
            <a:r>
              <a:rPr lang="en-US" sz="3000">
                <a:solidFill>
                  <a:srgbClr val="2A2E3A"/>
                </a:solidFill>
                <a:latin typeface="Helios"/>
                <a:ea typeface="Helios"/>
                <a:cs typeface="Helios"/>
                <a:sym typeface="Helios"/>
              </a:rPr>
              <a:t>he required information at one platform for reducing administrative burdens and improving student support.</a:t>
            </a:r>
          </a:p>
        </p:txBody>
      </p:sp>
      <p:sp>
        <p:nvSpPr>
          <p:cNvPr name="Freeform 7" id="7"/>
          <p:cNvSpPr/>
          <p:nvPr/>
        </p:nvSpPr>
        <p:spPr>
          <a:xfrm flipH="false" flipV="false" rot="0">
            <a:off x="9144000" y="2169100"/>
            <a:ext cx="478896" cy="478896"/>
          </a:xfrm>
          <a:custGeom>
            <a:avLst/>
            <a:gdLst/>
            <a:ahLst/>
            <a:cxnLst/>
            <a:rect r="r" b="b" t="t" l="l"/>
            <a:pathLst>
              <a:path h="478896" w="478896">
                <a:moveTo>
                  <a:pt x="0" y="0"/>
                </a:moveTo>
                <a:lnTo>
                  <a:pt x="478896" y="0"/>
                </a:lnTo>
                <a:lnTo>
                  <a:pt x="478896" y="478896"/>
                </a:lnTo>
                <a:lnTo>
                  <a:pt x="0" y="4788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144000" y="5967730"/>
            <a:ext cx="478896" cy="478896"/>
          </a:xfrm>
          <a:custGeom>
            <a:avLst/>
            <a:gdLst/>
            <a:ahLst/>
            <a:cxnLst/>
            <a:rect r="r" b="b" t="t" l="l"/>
            <a:pathLst>
              <a:path h="478896" w="478896">
                <a:moveTo>
                  <a:pt x="0" y="0"/>
                </a:moveTo>
                <a:lnTo>
                  <a:pt x="478896" y="0"/>
                </a:lnTo>
                <a:lnTo>
                  <a:pt x="478896" y="478896"/>
                </a:lnTo>
                <a:lnTo>
                  <a:pt x="0" y="4788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314566"/>
            <a:ext cx="18288000" cy="3622908"/>
            <a:chOff x="0" y="0"/>
            <a:chExt cx="4816593" cy="954181"/>
          </a:xfrm>
        </p:grpSpPr>
        <p:sp>
          <p:nvSpPr>
            <p:cNvPr name="Freeform 3" id="3"/>
            <p:cNvSpPr/>
            <p:nvPr/>
          </p:nvSpPr>
          <p:spPr>
            <a:xfrm flipH="false" flipV="false" rot="0">
              <a:off x="0" y="0"/>
              <a:ext cx="4816592" cy="954181"/>
            </a:xfrm>
            <a:custGeom>
              <a:avLst/>
              <a:gdLst/>
              <a:ahLst/>
              <a:cxnLst/>
              <a:rect r="r" b="b" t="t" l="l"/>
              <a:pathLst>
                <a:path h="954181" w="4816592">
                  <a:moveTo>
                    <a:pt x="0" y="0"/>
                  </a:moveTo>
                  <a:lnTo>
                    <a:pt x="4816592" y="0"/>
                  </a:lnTo>
                  <a:lnTo>
                    <a:pt x="4816592" y="954181"/>
                  </a:lnTo>
                  <a:lnTo>
                    <a:pt x="0" y="954181"/>
                  </a:lnTo>
                  <a:close/>
                </a:path>
              </a:pathLst>
            </a:custGeom>
            <a:solidFill>
              <a:srgbClr val="F4F4F4"/>
            </a:solidFill>
          </p:spPr>
        </p:sp>
        <p:sp>
          <p:nvSpPr>
            <p:cNvPr name="TextBox 4" id="4"/>
            <p:cNvSpPr txBox="true"/>
            <p:nvPr/>
          </p:nvSpPr>
          <p:spPr>
            <a:xfrm>
              <a:off x="0" y="-38100"/>
              <a:ext cx="4816593" cy="992281"/>
            </a:xfrm>
            <a:prstGeom prst="rect">
              <a:avLst/>
            </a:prstGeom>
          </p:spPr>
          <p:txBody>
            <a:bodyPr anchor="ctr" rtlCol="false" tIns="50800" lIns="50800" bIns="50800" rIns="50800"/>
            <a:lstStyle/>
            <a:p>
              <a:pPr algn="ctr">
                <a:lnSpc>
                  <a:spcPts val="2100"/>
                </a:lnSpc>
              </a:pPr>
            </a:p>
          </p:txBody>
        </p:sp>
      </p:grpSp>
      <p:sp>
        <p:nvSpPr>
          <p:cNvPr name="TextBox 5" id="5"/>
          <p:cNvSpPr txBox="true"/>
          <p:nvPr/>
        </p:nvSpPr>
        <p:spPr>
          <a:xfrm rot="0">
            <a:off x="2148268" y="663341"/>
            <a:ext cx="13991465" cy="1139825"/>
          </a:xfrm>
          <a:prstGeom prst="rect">
            <a:avLst/>
          </a:prstGeom>
        </p:spPr>
        <p:txBody>
          <a:bodyPr anchor="t" rtlCol="false" tIns="0" lIns="0" bIns="0" rIns="0">
            <a:spAutoFit/>
          </a:bodyPr>
          <a:lstStyle/>
          <a:p>
            <a:pPr algn="ctr">
              <a:lnSpc>
                <a:spcPts val="9099"/>
              </a:lnSpc>
            </a:pPr>
            <a:r>
              <a:rPr lang="en-US" b="true" sz="6999">
                <a:solidFill>
                  <a:srgbClr val="2A2E3A"/>
                </a:solidFill>
                <a:latin typeface="Klein Bold"/>
                <a:ea typeface="Klein Bold"/>
                <a:cs typeface="Klein Bold"/>
                <a:sym typeface="Klein Bold"/>
              </a:rPr>
              <a:t>Project </a:t>
            </a:r>
            <a:r>
              <a:rPr lang="en-US" b="true" sz="6999">
                <a:solidFill>
                  <a:srgbClr val="718BAB"/>
                </a:solidFill>
                <a:latin typeface="Klein Bold"/>
                <a:ea typeface="Klein Bold"/>
                <a:cs typeface="Klein Bold"/>
                <a:sym typeface="Klein Bold"/>
              </a:rPr>
              <a:t>Objectives</a:t>
            </a:r>
            <a:r>
              <a:rPr lang="en-US" b="true" sz="6999">
                <a:solidFill>
                  <a:srgbClr val="2A2E3A"/>
                </a:solidFill>
                <a:latin typeface="Klein Bold"/>
                <a:ea typeface="Klein Bold"/>
                <a:cs typeface="Klein Bold"/>
                <a:sym typeface="Klein Bold"/>
              </a:rPr>
              <a:t> </a:t>
            </a:r>
          </a:p>
        </p:txBody>
      </p:sp>
      <p:sp>
        <p:nvSpPr>
          <p:cNvPr name="TextBox 6" id="6"/>
          <p:cNvSpPr txBox="true"/>
          <p:nvPr/>
        </p:nvSpPr>
        <p:spPr>
          <a:xfrm rot="0">
            <a:off x="1028700" y="3367091"/>
            <a:ext cx="8115300" cy="5443855"/>
          </a:xfrm>
          <a:prstGeom prst="rect">
            <a:avLst/>
          </a:prstGeom>
        </p:spPr>
        <p:txBody>
          <a:bodyPr anchor="t" rtlCol="false" tIns="0" lIns="0" bIns="0" rIns="0">
            <a:spAutoFit/>
          </a:bodyPr>
          <a:lstStyle/>
          <a:p>
            <a:pPr algn="l" marL="604519" indent="-302260" lvl="1">
              <a:lnSpc>
                <a:spcPts val="3919"/>
              </a:lnSpc>
              <a:buFont typeface="Arial"/>
              <a:buChar char="•"/>
            </a:pPr>
            <a:r>
              <a:rPr lang="en-US" sz="2799">
                <a:solidFill>
                  <a:srgbClr val="2A2E3A"/>
                </a:solidFill>
                <a:latin typeface="Helios"/>
                <a:ea typeface="Helios"/>
                <a:cs typeface="Helios"/>
                <a:sym typeface="Helios"/>
              </a:rPr>
              <a:t>Provide a centralized platform for student multiple relationship details (e.g.,</a:t>
            </a:r>
            <a:r>
              <a:rPr lang="en-US" sz="2799">
                <a:solidFill>
                  <a:srgbClr val="2A2E3A"/>
                </a:solidFill>
                <a:latin typeface="Helios"/>
                <a:ea typeface="Helios"/>
                <a:cs typeface="Helios"/>
                <a:sym typeface="Helios"/>
              </a:rPr>
              <a:t>academic, financial, extracurricular).</a:t>
            </a:r>
          </a:p>
          <a:p>
            <a:pPr algn="l" marL="604519" indent="-302260" lvl="1">
              <a:lnSpc>
                <a:spcPts val="3919"/>
              </a:lnSpc>
              <a:buFont typeface="Arial"/>
              <a:buChar char="•"/>
            </a:pPr>
            <a:r>
              <a:rPr lang="en-US" sz="2799">
                <a:solidFill>
                  <a:srgbClr val="2A2E3A"/>
                </a:solidFill>
                <a:latin typeface="Helios"/>
                <a:ea typeface="Helios"/>
                <a:cs typeface="Helios"/>
                <a:sym typeface="Helios"/>
              </a:rPr>
              <a:t>Streamline academic history and administrative cycles (e.g., registration, attendance, grading).</a:t>
            </a:r>
          </a:p>
          <a:p>
            <a:pPr algn="l" marL="604519" indent="-302260" lvl="1">
              <a:lnSpc>
                <a:spcPts val="3919"/>
              </a:lnSpc>
              <a:buFont typeface="Arial"/>
              <a:buChar char="•"/>
            </a:pPr>
            <a:r>
              <a:rPr lang="en-US" sz="2799">
                <a:solidFill>
                  <a:srgbClr val="2A2E3A"/>
                </a:solidFill>
                <a:latin typeface="Helios"/>
                <a:ea typeface="Helios"/>
                <a:cs typeface="Helios"/>
                <a:sym typeface="Helios"/>
              </a:rPr>
              <a:t>Ensure robust data security for student records.</a:t>
            </a:r>
          </a:p>
          <a:p>
            <a:pPr algn="l" marL="604519" indent="-302260" lvl="1">
              <a:lnSpc>
                <a:spcPts val="3919"/>
              </a:lnSpc>
              <a:buFont typeface="Arial"/>
              <a:buChar char="•"/>
            </a:pPr>
            <a:r>
              <a:rPr lang="en-US" sz="2799" u="none">
                <a:solidFill>
                  <a:srgbClr val="2A2E3A"/>
                </a:solidFill>
                <a:latin typeface="Helios"/>
                <a:ea typeface="Helios"/>
                <a:cs typeface="Helios"/>
                <a:sym typeface="Helios"/>
              </a:rPr>
              <a:t>Optimize administrative operations and resources to achieve cost savings without compromising on the quality of student services.</a:t>
            </a:r>
          </a:p>
        </p:txBody>
      </p:sp>
      <p:sp>
        <p:nvSpPr>
          <p:cNvPr name="TextBox 7" id="7"/>
          <p:cNvSpPr txBox="true"/>
          <p:nvPr/>
        </p:nvSpPr>
        <p:spPr>
          <a:xfrm rot="0">
            <a:off x="9144000" y="3367091"/>
            <a:ext cx="8637135" cy="4948555"/>
          </a:xfrm>
          <a:prstGeom prst="rect">
            <a:avLst/>
          </a:prstGeom>
        </p:spPr>
        <p:txBody>
          <a:bodyPr anchor="t" rtlCol="false" tIns="0" lIns="0" bIns="0" rIns="0">
            <a:spAutoFit/>
          </a:bodyPr>
          <a:lstStyle/>
          <a:p>
            <a:pPr algn="l" marL="604519" indent="-302260" lvl="1">
              <a:lnSpc>
                <a:spcPts val="3919"/>
              </a:lnSpc>
              <a:buFont typeface="Arial"/>
              <a:buChar char="•"/>
            </a:pPr>
            <a:r>
              <a:rPr lang="en-US" sz="2799">
                <a:solidFill>
                  <a:srgbClr val="2A2E3A"/>
                </a:solidFill>
                <a:latin typeface="Helios"/>
                <a:ea typeface="Helios"/>
                <a:cs typeface="Helios"/>
                <a:sym typeface="Helios"/>
              </a:rPr>
              <a:t> Reduces manual checking of application and academic forms.</a:t>
            </a:r>
          </a:p>
          <a:p>
            <a:pPr algn="l" marL="604519" indent="-302260" lvl="1">
              <a:lnSpc>
                <a:spcPts val="3919"/>
              </a:lnSpc>
              <a:buFont typeface="Arial"/>
              <a:buChar char="•"/>
            </a:pPr>
            <a:r>
              <a:rPr lang="en-US" sz="2799">
                <a:solidFill>
                  <a:srgbClr val="2A2E3A"/>
                </a:solidFill>
                <a:latin typeface="Helios"/>
                <a:ea typeface="Helios"/>
                <a:cs typeface="Helios"/>
                <a:sym typeface="Helios"/>
              </a:rPr>
              <a:t> </a:t>
            </a:r>
            <a:r>
              <a:rPr lang="en-US" sz="2799">
                <a:solidFill>
                  <a:srgbClr val="2A2E3A"/>
                </a:solidFill>
                <a:latin typeface="Helios"/>
                <a:ea typeface="Helios"/>
                <a:cs typeface="Helios"/>
                <a:sym typeface="Helios"/>
              </a:rPr>
              <a:t>Easy tracking of student information with address and relevant photos/documents.</a:t>
            </a:r>
          </a:p>
          <a:p>
            <a:pPr algn="l" marL="604519" indent="-302260" lvl="1">
              <a:lnSpc>
                <a:spcPts val="3919"/>
              </a:lnSpc>
              <a:buFont typeface="Arial"/>
              <a:buChar char="•"/>
            </a:pPr>
            <a:r>
              <a:rPr lang="en-US" sz="2799">
                <a:solidFill>
                  <a:srgbClr val="2A2E3A"/>
                </a:solidFill>
                <a:latin typeface="Helios"/>
                <a:ea typeface="Helios"/>
                <a:cs typeface="Helios"/>
                <a:sym typeface="Helios"/>
              </a:rPr>
              <a:t>S</a:t>
            </a:r>
            <a:r>
              <a:rPr lang="en-US" sz="2799">
                <a:solidFill>
                  <a:srgbClr val="2A2E3A"/>
                </a:solidFill>
                <a:latin typeface="Helios"/>
                <a:ea typeface="Helios"/>
                <a:cs typeface="Helios"/>
                <a:sym typeface="Helios"/>
              </a:rPr>
              <a:t>ingle platform for multiple student-related inquiries and resolutions.</a:t>
            </a:r>
          </a:p>
          <a:p>
            <a:pPr algn="l" marL="604519" indent="-302260" lvl="1">
              <a:lnSpc>
                <a:spcPts val="3919"/>
              </a:lnSpc>
              <a:buFont typeface="Arial"/>
              <a:buChar char="•"/>
            </a:pPr>
            <a:r>
              <a:rPr lang="en-US" sz="2799" u="none">
                <a:solidFill>
                  <a:srgbClr val="2A2E3A"/>
                </a:solidFill>
                <a:latin typeface="Helios"/>
                <a:ea typeface="Helios"/>
                <a:cs typeface="Helios"/>
                <a:sym typeface="Helios"/>
              </a:rPr>
              <a:t>Introduce automation features such as student registration, attendance tracking, and grade management to optimize administrative processes.</a:t>
            </a:r>
          </a:p>
        </p:txBody>
      </p:sp>
      <p:sp>
        <p:nvSpPr>
          <p:cNvPr name="Freeform 8" id="8"/>
          <p:cNvSpPr/>
          <p:nvPr/>
        </p:nvSpPr>
        <p:spPr>
          <a:xfrm flipH="false" flipV="false" rot="0">
            <a:off x="15425183" y="7933773"/>
            <a:ext cx="3668235" cy="3668235"/>
          </a:xfrm>
          <a:custGeom>
            <a:avLst/>
            <a:gdLst/>
            <a:ahLst/>
            <a:cxnLst/>
            <a:rect r="r" b="b" t="t" l="l"/>
            <a:pathLst>
              <a:path h="3668235" w="3668235">
                <a:moveTo>
                  <a:pt x="0" y="0"/>
                </a:moveTo>
                <a:lnTo>
                  <a:pt x="3668234" y="0"/>
                </a:lnTo>
                <a:lnTo>
                  <a:pt x="3668234" y="3668235"/>
                </a:lnTo>
                <a:lnTo>
                  <a:pt x="0" y="36682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3462567" y="8643941"/>
            <a:ext cx="3668235" cy="3668235"/>
          </a:xfrm>
          <a:custGeom>
            <a:avLst/>
            <a:gdLst/>
            <a:ahLst/>
            <a:cxnLst/>
            <a:rect r="r" b="b" t="t" l="l"/>
            <a:pathLst>
              <a:path h="3668235" w="3668235">
                <a:moveTo>
                  <a:pt x="0" y="0"/>
                </a:moveTo>
                <a:lnTo>
                  <a:pt x="3668235" y="0"/>
                </a:lnTo>
                <a:lnTo>
                  <a:pt x="3668235" y="3668235"/>
                </a:lnTo>
                <a:lnTo>
                  <a:pt x="0" y="36682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805417" y="-562764"/>
            <a:ext cx="3668235" cy="3668235"/>
          </a:xfrm>
          <a:custGeom>
            <a:avLst/>
            <a:gdLst/>
            <a:ahLst/>
            <a:cxnLst/>
            <a:rect r="r" b="b" t="t" l="l"/>
            <a:pathLst>
              <a:path h="3668235" w="3668235">
                <a:moveTo>
                  <a:pt x="0" y="0"/>
                </a:moveTo>
                <a:lnTo>
                  <a:pt x="3668234" y="0"/>
                </a:lnTo>
                <a:lnTo>
                  <a:pt x="3668234" y="3668235"/>
                </a:lnTo>
                <a:lnTo>
                  <a:pt x="0" y="36682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683865">
            <a:off x="11655444" y="-2922195"/>
            <a:ext cx="13265113" cy="13265113"/>
          </a:xfrm>
          <a:custGeom>
            <a:avLst/>
            <a:gdLst/>
            <a:ahLst/>
            <a:cxnLst/>
            <a:rect r="r" b="b" t="t" l="l"/>
            <a:pathLst>
              <a:path h="13265113" w="13265113">
                <a:moveTo>
                  <a:pt x="0" y="0"/>
                </a:moveTo>
                <a:lnTo>
                  <a:pt x="13265112" y="0"/>
                </a:lnTo>
                <a:lnTo>
                  <a:pt x="13265112" y="13265112"/>
                </a:lnTo>
                <a:lnTo>
                  <a:pt x="0" y="132651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2853586" y="-636804"/>
            <a:ext cx="12417410" cy="11560608"/>
            <a:chOff x="0" y="0"/>
            <a:chExt cx="6350000" cy="5911850"/>
          </a:xfrm>
        </p:grpSpPr>
        <p:sp>
          <p:nvSpPr>
            <p:cNvPr name="Freeform 4" id="4"/>
            <p:cNvSpPr/>
            <p:nvPr/>
          </p:nvSpPr>
          <p:spPr>
            <a:xfrm flipH="false" flipV="false" rot="0">
              <a:off x="-68580" y="0"/>
              <a:ext cx="6417310" cy="5911850"/>
            </a:xfrm>
            <a:custGeom>
              <a:avLst/>
              <a:gdLst/>
              <a:ahLst/>
              <a:cxnLst/>
              <a:rect r="r" b="b" t="t" l="l"/>
              <a:pathLst>
                <a:path h="5911850" w="6417310">
                  <a:moveTo>
                    <a:pt x="1215390" y="402590"/>
                  </a:moveTo>
                  <a:lnTo>
                    <a:pt x="177800" y="2192020"/>
                  </a:lnTo>
                  <a:cubicBezTo>
                    <a:pt x="0" y="2498090"/>
                    <a:pt x="43180" y="2884170"/>
                    <a:pt x="283210" y="3144520"/>
                  </a:cubicBezTo>
                  <a:lnTo>
                    <a:pt x="2594610" y="5651500"/>
                  </a:lnTo>
                  <a:cubicBezTo>
                    <a:pt x="2747010" y="5817870"/>
                    <a:pt x="2962910" y="5911850"/>
                    <a:pt x="3187700" y="5911850"/>
                  </a:cubicBezTo>
                  <a:lnTo>
                    <a:pt x="5609590" y="5911850"/>
                  </a:lnTo>
                  <a:cubicBezTo>
                    <a:pt x="6055360" y="5911850"/>
                    <a:pt x="6417310" y="5549900"/>
                    <a:pt x="6417310" y="5104130"/>
                  </a:cubicBezTo>
                  <a:lnTo>
                    <a:pt x="6417310" y="1891030"/>
                  </a:lnTo>
                  <a:cubicBezTo>
                    <a:pt x="6417310" y="1724660"/>
                    <a:pt x="6366510" y="1562100"/>
                    <a:pt x="6269990" y="1426210"/>
                  </a:cubicBezTo>
                  <a:lnTo>
                    <a:pt x="5507990" y="342900"/>
                  </a:lnTo>
                  <a:cubicBezTo>
                    <a:pt x="5356860" y="128270"/>
                    <a:pt x="5110480" y="0"/>
                    <a:pt x="4847590" y="0"/>
                  </a:cubicBezTo>
                  <a:lnTo>
                    <a:pt x="1913890" y="0"/>
                  </a:lnTo>
                  <a:cubicBezTo>
                    <a:pt x="1625600" y="0"/>
                    <a:pt x="1358900" y="153670"/>
                    <a:pt x="1215390" y="402590"/>
                  </a:cubicBezTo>
                  <a:close/>
                </a:path>
              </a:pathLst>
            </a:custGeom>
            <a:blipFill>
              <a:blip r:embed="rId4">
                <a:alphaModFix amt="90000"/>
              </a:blip>
              <a:stretch>
                <a:fillRect l="-19842" t="0" r="-19842" b="0"/>
              </a:stretch>
            </a:blipFill>
          </p:spPr>
        </p:sp>
      </p:grpSp>
      <p:sp>
        <p:nvSpPr>
          <p:cNvPr name="TextBox 5" id="5"/>
          <p:cNvSpPr txBox="true"/>
          <p:nvPr/>
        </p:nvSpPr>
        <p:spPr>
          <a:xfrm rot="0">
            <a:off x="1028700" y="952500"/>
            <a:ext cx="8433944" cy="1139825"/>
          </a:xfrm>
          <a:prstGeom prst="rect">
            <a:avLst/>
          </a:prstGeom>
        </p:spPr>
        <p:txBody>
          <a:bodyPr anchor="t" rtlCol="false" tIns="0" lIns="0" bIns="0" rIns="0">
            <a:spAutoFit/>
          </a:bodyPr>
          <a:lstStyle/>
          <a:p>
            <a:pPr algn="l">
              <a:lnSpc>
                <a:spcPts val="9099"/>
              </a:lnSpc>
            </a:pPr>
            <a:r>
              <a:rPr lang="en-US" sz="6999" b="true">
                <a:solidFill>
                  <a:srgbClr val="718BAB"/>
                </a:solidFill>
                <a:latin typeface="Klein Bold"/>
                <a:ea typeface="Klein Bold"/>
                <a:cs typeface="Klein Bold"/>
                <a:sym typeface="Klein Bold"/>
              </a:rPr>
              <a:t>SUCCESS </a:t>
            </a:r>
            <a:r>
              <a:rPr lang="en-US" sz="6999" b="true">
                <a:solidFill>
                  <a:srgbClr val="153969"/>
                </a:solidFill>
                <a:latin typeface="Klein Bold"/>
                <a:ea typeface="Klein Bold"/>
                <a:cs typeface="Klein Bold"/>
                <a:sym typeface="Klein Bold"/>
              </a:rPr>
              <a:t>CRITERIA</a:t>
            </a:r>
          </a:p>
        </p:txBody>
      </p:sp>
      <p:sp>
        <p:nvSpPr>
          <p:cNvPr name="TextBox 6" id="6"/>
          <p:cNvSpPr txBox="true"/>
          <p:nvPr/>
        </p:nvSpPr>
        <p:spPr>
          <a:xfrm rot="0">
            <a:off x="683989" y="2509295"/>
            <a:ext cx="10104941" cy="5939155"/>
          </a:xfrm>
          <a:prstGeom prst="rect">
            <a:avLst/>
          </a:prstGeom>
        </p:spPr>
        <p:txBody>
          <a:bodyPr anchor="t" rtlCol="false" tIns="0" lIns="0" bIns="0" rIns="0">
            <a:spAutoFit/>
          </a:bodyPr>
          <a:lstStyle/>
          <a:p>
            <a:pPr algn="l" marL="604519" indent="-302260" lvl="1">
              <a:lnSpc>
                <a:spcPts val="3919"/>
              </a:lnSpc>
              <a:buFont typeface="Arial"/>
              <a:buChar char="•"/>
            </a:pPr>
            <a:r>
              <a:rPr lang="en-US" sz="2799">
                <a:solidFill>
                  <a:srgbClr val="2A2E3A"/>
                </a:solidFill>
                <a:latin typeface="Helios"/>
                <a:ea typeface="Helios"/>
                <a:cs typeface="Helios"/>
                <a:sym typeface="Helios"/>
              </a:rPr>
              <a:t>The success of the Student Management Application will be determined by its a</a:t>
            </a:r>
            <a:r>
              <a:rPr lang="en-US" sz="2799">
                <a:solidFill>
                  <a:srgbClr val="2A2E3A"/>
                </a:solidFill>
                <a:latin typeface="Helios"/>
                <a:ea typeface="Helios"/>
                <a:cs typeface="Helios"/>
                <a:sym typeface="Helios"/>
              </a:rPr>
              <a:t>bility to enhance its existing features by capturing all manual information from application forms and academic history of all students (enrolled and prospective) across multiple departments, not just basic information, with data accuracy and confidentiality.</a:t>
            </a:r>
          </a:p>
          <a:p>
            <a:pPr algn="l" marL="604519" indent="-302260" lvl="1">
              <a:lnSpc>
                <a:spcPts val="3919"/>
              </a:lnSpc>
              <a:buFont typeface="Arial"/>
              <a:buChar char="•"/>
            </a:pPr>
            <a:r>
              <a:rPr lang="en-US" sz="2799">
                <a:solidFill>
                  <a:srgbClr val="2A2E3A"/>
                </a:solidFill>
                <a:latin typeface="Helios"/>
                <a:ea typeface="Helios"/>
                <a:cs typeface="Helios"/>
                <a:sym typeface="Helios"/>
              </a:rPr>
              <a:t>To ensure it provides real-time access, offers robust reporting, and reduces manualchecking of student application data.</a:t>
            </a:r>
          </a:p>
          <a:p>
            <a:pPr algn="l" marL="604519" indent="-302260" lvl="1">
              <a:lnSpc>
                <a:spcPts val="3919"/>
              </a:lnSpc>
              <a:buFont typeface="Arial"/>
              <a:buChar char="•"/>
            </a:pPr>
            <a:r>
              <a:rPr lang="en-US" sz="2799">
                <a:solidFill>
                  <a:srgbClr val="2A2E3A"/>
                </a:solidFill>
                <a:latin typeface="Helios"/>
                <a:ea typeface="Helios"/>
                <a:cs typeface="Helios"/>
                <a:sym typeface="Helios"/>
              </a:rPr>
              <a:t>Meeting these criteria will signify the successful implementation and positive impact of the portal on student management.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340491"/>
            <a:chOff x="0" y="0"/>
            <a:chExt cx="4816593" cy="616426"/>
          </a:xfrm>
        </p:grpSpPr>
        <p:sp>
          <p:nvSpPr>
            <p:cNvPr name="Freeform 3" id="3"/>
            <p:cNvSpPr/>
            <p:nvPr/>
          </p:nvSpPr>
          <p:spPr>
            <a:xfrm flipH="false" flipV="false" rot="0">
              <a:off x="0" y="0"/>
              <a:ext cx="4816592" cy="616426"/>
            </a:xfrm>
            <a:custGeom>
              <a:avLst/>
              <a:gdLst/>
              <a:ahLst/>
              <a:cxnLst/>
              <a:rect r="r" b="b" t="t" l="l"/>
              <a:pathLst>
                <a:path h="616426" w="4816592">
                  <a:moveTo>
                    <a:pt x="0" y="0"/>
                  </a:moveTo>
                  <a:lnTo>
                    <a:pt x="4816592" y="0"/>
                  </a:lnTo>
                  <a:lnTo>
                    <a:pt x="4816592" y="616426"/>
                  </a:lnTo>
                  <a:lnTo>
                    <a:pt x="0" y="616426"/>
                  </a:lnTo>
                  <a:close/>
                </a:path>
              </a:pathLst>
            </a:custGeom>
            <a:solidFill>
              <a:srgbClr val="153969"/>
            </a:solidFill>
          </p:spPr>
        </p:sp>
        <p:sp>
          <p:nvSpPr>
            <p:cNvPr name="TextBox 4" id="4"/>
            <p:cNvSpPr txBox="true"/>
            <p:nvPr/>
          </p:nvSpPr>
          <p:spPr>
            <a:xfrm>
              <a:off x="0" y="-57150"/>
              <a:ext cx="4816593" cy="673576"/>
            </a:xfrm>
            <a:prstGeom prst="rect">
              <a:avLst/>
            </a:prstGeom>
          </p:spPr>
          <p:txBody>
            <a:bodyPr anchor="ctr" rtlCol="false" tIns="50800" lIns="50800" bIns="50800" rIns="50800"/>
            <a:lstStyle/>
            <a:p>
              <a:pPr algn="ctr">
                <a:lnSpc>
                  <a:spcPts val="3639"/>
                </a:lnSpc>
              </a:pPr>
            </a:p>
          </p:txBody>
        </p:sp>
      </p:grpSp>
      <p:sp>
        <p:nvSpPr>
          <p:cNvPr name="TextBox 5" id="5"/>
          <p:cNvSpPr txBox="true"/>
          <p:nvPr/>
        </p:nvSpPr>
        <p:spPr>
          <a:xfrm rot="0">
            <a:off x="567813" y="280157"/>
            <a:ext cx="9644622" cy="1779456"/>
          </a:xfrm>
          <a:prstGeom prst="rect">
            <a:avLst/>
          </a:prstGeom>
        </p:spPr>
        <p:txBody>
          <a:bodyPr anchor="t" rtlCol="false" tIns="0" lIns="0" bIns="0" rIns="0">
            <a:spAutoFit/>
          </a:bodyPr>
          <a:lstStyle/>
          <a:p>
            <a:pPr algn="l">
              <a:lnSpc>
                <a:spcPts val="7116"/>
              </a:lnSpc>
            </a:pPr>
            <a:r>
              <a:rPr lang="en-US" sz="5474" b="true">
                <a:solidFill>
                  <a:srgbClr val="FFFFFF"/>
                </a:solidFill>
                <a:latin typeface="Klein Bold"/>
                <a:ea typeface="Klein Bold"/>
                <a:cs typeface="Klein Bold"/>
                <a:sym typeface="Klein Bold"/>
              </a:rPr>
              <a:t>M</a:t>
            </a:r>
            <a:r>
              <a:rPr lang="en-US" b="true" sz="5474">
                <a:solidFill>
                  <a:srgbClr val="FFFFFF"/>
                </a:solidFill>
                <a:latin typeface="Klein Bold"/>
                <a:ea typeface="Klein Bold"/>
                <a:cs typeface="Klein Bold"/>
                <a:sym typeface="Klein Bold"/>
              </a:rPr>
              <a:t>ethods/Approach</a:t>
            </a:r>
            <a:r>
              <a:rPr lang="en-US" b="true" sz="5474">
                <a:solidFill>
                  <a:srgbClr val="2A2E3A"/>
                </a:solidFill>
                <a:latin typeface="Klein Bold"/>
                <a:ea typeface="Klein Bold"/>
                <a:cs typeface="Klein Bold"/>
                <a:sym typeface="Klein Bold"/>
              </a:rPr>
              <a:t> </a:t>
            </a:r>
            <a:r>
              <a:rPr lang="en-US" b="true" sz="5474">
                <a:solidFill>
                  <a:srgbClr val="FFFFFF"/>
                </a:solidFill>
                <a:latin typeface="Klein Bold"/>
                <a:ea typeface="Klein Bold"/>
                <a:cs typeface="Klein Bold"/>
                <a:sym typeface="Klein Bold"/>
              </a:rPr>
              <a:t>-</a:t>
            </a:r>
            <a:r>
              <a:rPr lang="en-US" b="true" sz="5474">
                <a:solidFill>
                  <a:srgbClr val="2A2E3A"/>
                </a:solidFill>
                <a:latin typeface="Klein Bold"/>
                <a:ea typeface="Klein Bold"/>
                <a:cs typeface="Klein Bold"/>
                <a:sym typeface="Klein Bold"/>
              </a:rPr>
              <a:t> </a:t>
            </a:r>
            <a:r>
              <a:rPr lang="en-US" b="true" sz="5474">
                <a:solidFill>
                  <a:srgbClr val="FFFFFF"/>
                </a:solidFill>
                <a:latin typeface="Klein Bold"/>
                <a:ea typeface="Klein Bold"/>
                <a:cs typeface="Klein Bold"/>
                <a:sym typeface="Klein Bold"/>
              </a:rPr>
              <a:t>Using</a:t>
            </a:r>
            <a:r>
              <a:rPr lang="en-US" b="true" sz="5474">
                <a:solidFill>
                  <a:srgbClr val="2A2E3A"/>
                </a:solidFill>
                <a:latin typeface="Klein Bold"/>
                <a:ea typeface="Klein Bold"/>
                <a:cs typeface="Klein Bold"/>
                <a:sym typeface="Klein Bold"/>
              </a:rPr>
              <a:t> </a:t>
            </a:r>
            <a:r>
              <a:rPr lang="en-US" b="true" sz="5474">
                <a:solidFill>
                  <a:srgbClr val="718BAB"/>
                </a:solidFill>
                <a:latin typeface="Klein Bold"/>
                <a:ea typeface="Klein Bold"/>
                <a:cs typeface="Klein Bold"/>
                <a:sym typeface="Klein Bold"/>
              </a:rPr>
              <a:t>Waterfall Model</a:t>
            </a:r>
          </a:p>
        </p:txBody>
      </p:sp>
      <p:sp>
        <p:nvSpPr>
          <p:cNvPr name="Freeform 6" id="6"/>
          <p:cNvSpPr/>
          <p:nvPr/>
        </p:nvSpPr>
        <p:spPr>
          <a:xfrm flipH="false" flipV="false" rot="0">
            <a:off x="821245" y="2793039"/>
            <a:ext cx="414910" cy="414910"/>
          </a:xfrm>
          <a:custGeom>
            <a:avLst/>
            <a:gdLst/>
            <a:ahLst/>
            <a:cxnLst/>
            <a:rect r="r" b="b" t="t" l="l"/>
            <a:pathLst>
              <a:path h="414910" w="414910">
                <a:moveTo>
                  <a:pt x="0" y="0"/>
                </a:moveTo>
                <a:lnTo>
                  <a:pt x="414910" y="0"/>
                </a:lnTo>
                <a:lnTo>
                  <a:pt x="414910" y="414909"/>
                </a:lnTo>
                <a:lnTo>
                  <a:pt x="0" y="4149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0" y="28215"/>
            <a:ext cx="18288000" cy="2340491"/>
            <a:chOff x="0" y="0"/>
            <a:chExt cx="24384000" cy="3120655"/>
          </a:xfrm>
        </p:grpSpPr>
        <p:pic>
          <p:nvPicPr>
            <p:cNvPr name="Picture 8" id="8"/>
            <p:cNvPicPr>
              <a:picLocks noChangeAspect="true"/>
            </p:cNvPicPr>
            <p:nvPr/>
          </p:nvPicPr>
          <p:blipFill>
            <a:blip r:embed="rId4">
              <a:alphaModFix amt="14000"/>
            </a:blip>
            <a:srcRect l="0" t="51181" r="0" b="40286"/>
            <a:stretch>
              <a:fillRect/>
            </a:stretch>
          </p:blipFill>
          <p:spPr>
            <a:xfrm flipH="false" flipV="false">
              <a:off x="0" y="0"/>
              <a:ext cx="24384000" cy="3120655"/>
            </a:xfrm>
            <a:prstGeom prst="rect">
              <a:avLst/>
            </a:prstGeom>
          </p:spPr>
        </p:pic>
      </p:grpSp>
      <p:grpSp>
        <p:nvGrpSpPr>
          <p:cNvPr name="Group 9" id="9"/>
          <p:cNvGrpSpPr/>
          <p:nvPr/>
        </p:nvGrpSpPr>
        <p:grpSpPr>
          <a:xfrm rot="0">
            <a:off x="1430720" y="2554830"/>
            <a:ext cx="6906589" cy="3657541"/>
            <a:chOff x="0" y="0"/>
            <a:chExt cx="2854380" cy="1511602"/>
          </a:xfrm>
        </p:grpSpPr>
        <p:sp>
          <p:nvSpPr>
            <p:cNvPr name="Freeform 10" id="10"/>
            <p:cNvSpPr/>
            <p:nvPr/>
          </p:nvSpPr>
          <p:spPr>
            <a:xfrm flipH="false" flipV="false" rot="0">
              <a:off x="0" y="0"/>
              <a:ext cx="2854380" cy="1511602"/>
            </a:xfrm>
            <a:custGeom>
              <a:avLst/>
              <a:gdLst/>
              <a:ahLst/>
              <a:cxnLst/>
              <a:rect r="r" b="b" t="t" l="l"/>
              <a:pathLst>
                <a:path h="1511602" w="2854380">
                  <a:moveTo>
                    <a:pt x="22419" y="0"/>
                  </a:moveTo>
                  <a:lnTo>
                    <a:pt x="2831961" y="0"/>
                  </a:lnTo>
                  <a:cubicBezTo>
                    <a:pt x="2844342" y="0"/>
                    <a:pt x="2854380" y="10037"/>
                    <a:pt x="2854380" y="22419"/>
                  </a:cubicBezTo>
                  <a:lnTo>
                    <a:pt x="2854380" y="1489183"/>
                  </a:lnTo>
                  <a:cubicBezTo>
                    <a:pt x="2854380" y="1501564"/>
                    <a:pt x="2844342" y="1511602"/>
                    <a:pt x="2831961" y="1511602"/>
                  </a:cubicBezTo>
                  <a:lnTo>
                    <a:pt x="22419" y="1511602"/>
                  </a:lnTo>
                  <a:cubicBezTo>
                    <a:pt x="10037" y="1511602"/>
                    <a:pt x="0" y="1501564"/>
                    <a:pt x="0" y="1489183"/>
                  </a:cubicBezTo>
                  <a:lnTo>
                    <a:pt x="0" y="22419"/>
                  </a:lnTo>
                  <a:cubicBezTo>
                    <a:pt x="0" y="10037"/>
                    <a:pt x="10037" y="0"/>
                    <a:pt x="22419" y="0"/>
                  </a:cubicBezTo>
                  <a:close/>
                </a:path>
              </a:pathLst>
            </a:custGeom>
            <a:solidFill>
              <a:srgbClr val="718BAB"/>
            </a:solidFill>
          </p:spPr>
        </p:sp>
        <p:sp>
          <p:nvSpPr>
            <p:cNvPr name="TextBox 11" id="11"/>
            <p:cNvSpPr txBox="true"/>
            <p:nvPr/>
          </p:nvSpPr>
          <p:spPr>
            <a:xfrm>
              <a:off x="0" y="-38100"/>
              <a:ext cx="2854380" cy="1549702"/>
            </a:xfrm>
            <a:prstGeom prst="rect">
              <a:avLst/>
            </a:prstGeom>
          </p:spPr>
          <p:txBody>
            <a:bodyPr anchor="ctr" rtlCol="false" tIns="254000" lIns="254000" bIns="254000" rIns="254000"/>
            <a:lstStyle/>
            <a:p>
              <a:pPr algn="ctr">
                <a:lnSpc>
                  <a:spcPts val="2100"/>
                </a:lnSpc>
              </a:pPr>
            </a:p>
          </p:txBody>
        </p:sp>
      </p:grpSp>
      <p:sp>
        <p:nvSpPr>
          <p:cNvPr name="TextBox 12" id="12"/>
          <p:cNvSpPr txBox="true"/>
          <p:nvPr/>
        </p:nvSpPr>
        <p:spPr>
          <a:xfrm rot="0">
            <a:off x="1625284" y="2588628"/>
            <a:ext cx="6222492" cy="3456594"/>
          </a:xfrm>
          <a:prstGeom prst="rect">
            <a:avLst/>
          </a:prstGeom>
        </p:spPr>
        <p:txBody>
          <a:bodyPr anchor="t" rtlCol="false" tIns="0" lIns="0" bIns="0" rIns="0">
            <a:spAutoFit/>
          </a:bodyPr>
          <a:lstStyle/>
          <a:p>
            <a:pPr algn="l">
              <a:lnSpc>
                <a:spcPts val="3421"/>
              </a:lnSpc>
            </a:pPr>
            <a:r>
              <a:rPr lang="en-US" sz="2443" b="true">
                <a:solidFill>
                  <a:srgbClr val="FFFFFF"/>
                </a:solidFill>
                <a:latin typeface="Helios Bold"/>
                <a:ea typeface="Helios Bold"/>
                <a:cs typeface="Helios Bold"/>
                <a:sym typeface="Helios Bold"/>
              </a:rPr>
              <a:t>Project Planning: </a:t>
            </a:r>
          </a:p>
          <a:p>
            <a:pPr algn="l" marL="527642" indent="-263821" lvl="1">
              <a:lnSpc>
                <a:spcPts val="3421"/>
              </a:lnSpc>
              <a:buFont typeface="Arial"/>
              <a:buChar char="•"/>
            </a:pPr>
            <a:r>
              <a:rPr lang="en-US" sz="2443">
                <a:solidFill>
                  <a:srgbClr val="FFFFFF"/>
                </a:solidFill>
                <a:latin typeface="Helios"/>
                <a:ea typeface="Helios"/>
                <a:cs typeface="Helios"/>
                <a:sym typeface="Helios"/>
              </a:rPr>
              <a:t>Understand the project requirements and define the scope of the Student Management Application.</a:t>
            </a:r>
          </a:p>
          <a:p>
            <a:pPr algn="l" marL="527642" indent="-263821" lvl="1">
              <a:lnSpc>
                <a:spcPts val="3421"/>
              </a:lnSpc>
              <a:buFont typeface="Arial"/>
              <a:buChar char="•"/>
            </a:pPr>
            <a:r>
              <a:rPr lang="en-US" sz="2443">
                <a:solidFill>
                  <a:srgbClr val="FFFFFF"/>
                </a:solidFill>
                <a:latin typeface="Helios"/>
                <a:ea typeface="Helios"/>
                <a:cs typeface="Helios"/>
                <a:sym typeface="Helios"/>
              </a:rPr>
              <a:t>Identify stakeholders (e.g., administration, faculty, IT, students) and form a project team with roles and responsibilities</a:t>
            </a:r>
          </a:p>
        </p:txBody>
      </p:sp>
      <p:grpSp>
        <p:nvGrpSpPr>
          <p:cNvPr name="Group 13" id="13"/>
          <p:cNvGrpSpPr/>
          <p:nvPr/>
        </p:nvGrpSpPr>
        <p:grpSpPr>
          <a:xfrm rot="0">
            <a:off x="1430720" y="6421920"/>
            <a:ext cx="6906589" cy="3657541"/>
            <a:chOff x="0" y="0"/>
            <a:chExt cx="2854380" cy="1511602"/>
          </a:xfrm>
        </p:grpSpPr>
        <p:sp>
          <p:nvSpPr>
            <p:cNvPr name="Freeform 14" id="14"/>
            <p:cNvSpPr/>
            <p:nvPr/>
          </p:nvSpPr>
          <p:spPr>
            <a:xfrm flipH="false" flipV="false" rot="0">
              <a:off x="0" y="0"/>
              <a:ext cx="2854380" cy="1511602"/>
            </a:xfrm>
            <a:custGeom>
              <a:avLst/>
              <a:gdLst/>
              <a:ahLst/>
              <a:cxnLst/>
              <a:rect r="r" b="b" t="t" l="l"/>
              <a:pathLst>
                <a:path h="1511602" w="2854380">
                  <a:moveTo>
                    <a:pt x="22419" y="0"/>
                  </a:moveTo>
                  <a:lnTo>
                    <a:pt x="2831961" y="0"/>
                  </a:lnTo>
                  <a:cubicBezTo>
                    <a:pt x="2844342" y="0"/>
                    <a:pt x="2854380" y="10037"/>
                    <a:pt x="2854380" y="22419"/>
                  </a:cubicBezTo>
                  <a:lnTo>
                    <a:pt x="2854380" y="1489183"/>
                  </a:lnTo>
                  <a:cubicBezTo>
                    <a:pt x="2854380" y="1501564"/>
                    <a:pt x="2844342" y="1511602"/>
                    <a:pt x="2831961" y="1511602"/>
                  </a:cubicBezTo>
                  <a:lnTo>
                    <a:pt x="22419" y="1511602"/>
                  </a:lnTo>
                  <a:cubicBezTo>
                    <a:pt x="10037" y="1511602"/>
                    <a:pt x="0" y="1501564"/>
                    <a:pt x="0" y="1489183"/>
                  </a:cubicBezTo>
                  <a:lnTo>
                    <a:pt x="0" y="22419"/>
                  </a:lnTo>
                  <a:cubicBezTo>
                    <a:pt x="0" y="10037"/>
                    <a:pt x="10037" y="0"/>
                    <a:pt x="22419" y="0"/>
                  </a:cubicBezTo>
                  <a:close/>
                </a:path>
              </a:pathLst>
            </a:custGeom>
            <a:solidFill>
              <a:srgbClr val="718BAB"/>
            </a:solidFill>
          </p:spPr>
        </p:sp>
        <p:sp>
          <p:nvSpPr>
            <p:cNvPr name="TextBox 15" id="15"/>
            <p:cNvSpPr txBox="true"/>
            <p:nvPr/>
          </p:nvSpPr>
          <p:spPr>
            <a:xfrm>
              <a:off x="0" y="-38100"/>
              <a:ext cx="2854380" cy="1549702"/>
            </a:xfrm>
            <a:prstGeom prst="rect">
              <a:avLst/>
            </a:prstGeom>
          </p:spPr>
          <p:txBody>
            <a:bodyPr anchor="ctr" rtlCol="false" tIns="254000" lIns="254000" bIns="254000" rIns="254000"/>
            <a:lstStyle/>
            <a:p>
              <a:pPr algn="ctr">
                <a:lnSpc>
                  <a:spcPts val="2100"/>
                </a:lnSpc>
              </a:pPr>
            </a:p>
          </p:txBody>
        </p:sp>
      </p:grpSp>
      <p:sp>
        <p:nvSpPr>
          <p:cNvPr name="TextBox 16" id="16"/>
          <p:cNvSpPr txBox="true"/>
          <p:nvPr/>
        </p:nvSpPr>
        <p:spPr>
          <a:xfrm rot="0">
            <a:off x="1625284" y="6868467"/>
            <a:ext cx="6222492" cy="2591970"/>
          </a:xfrm>
          <a:prstGeom prst="rect">
            <a:avLst/>
          </a:prstGeom>
        </p:spPr>
        <p:txBody>
          <a:bodyPr anchor="t" rtlCol="false" tIns="0" lIns="0" bIns="0" rIns="0">
            <a:spAutoFit/>
          </a:bodyPr>
          <a:lstStyle/>
          <a:p>
            <a:pPr algn="l">
              <a:lnSpc>
                <a:spcPts val="3421"/>
              </a:lnSpc>
            </a:pPr>
            <a:r>
              <a:rPr lang="en-US" sz="2443" b="true">
                <a:solidFill>
                  <a:srgbClr val="FFFFFF"/>
                </a:solidFill>
                <a:latin typeface="Helios Bold"/>
                <a:ea typeface="Helios Bold"/>
                <a:cs typeface="Helios Bold"/>
                <a:sym typeface="Helios Bold"/>
              </a:rPr>
              <a:t>Requirements Gathering and Analysis:</a:t>
            </a:r>
          </a:p>
          <a:p>
            <a:pPr algn="l" marL="527642" indent="-263821" lvl="1">
              <a:lnSpc>
                <a:spcPts val="3421"/>
              </a:lnSpc>
              <a:buFont typeface="Arial"/>
              <a:buChar char="•"/>
            </a:pPr>
            <a:r>
              <a:rPr lang="en-US" sz="2443">
                <a:solidFill>
                  <a:srgbClr val="FFFFFF"/>
                </a:solidFill>
                <a:latin typeface="Helios"/>
                <a:ea typeface="Helios"/>
                <a:cs typeface="Helios"/>
                <a:sym typeface="Helios"/>
              </a:rPr>
              <a:t>Interview stakeholders, users, and administrative staff to understand their needs and expectations.</a:t>
            </a:r>
          </a:p>
          <a:p>
            <a:pPr algn="l" marL="527642" indent="-263821" lvl="1">
              <a:lnSpc>
                <a:spcPts val="3421"/>
              </a:lnSpc>
              <a:buFont typeface="Arial"/>
              <a:buChar char="•"/>
            </a:pPr>
            <a:r>
              <a:rPr lang="en-US" sz="2443">
                <a:solidFill>
                  <a:srgbClr val="FFFFFF"/>
                </a:solidFill>
                <a:latin typeface="Helios"/>
                <a:ea typeface="Helios"/>
                <a:cs typeface="Helios"/>
                <a:sym typeface="Helios"/>
              </a:rPr>
              <a:t>Document detailed functional and non-functional requirements for the system.</a:t>
            </a:r>
          </a:p>
        </p:txBody>
      </p:sp>
      <p:sp>
        <p:nvSpPr>
          <p:cNvPr name="Freeform 17" id="17"/>
          <p:cNvSpPr/>
          <p:nvPr/>
        </p:nvSpPr>
        <p:spPr>
          <a:xfrm flipH="false" flipV="false" rot="0">
            <a:off x="625285" y="6718162"/>
            <a:ext cx="414910" cy="414910"/>
          </a:xfrm>
          <a:custGeom>
            <a:avLst/>
            <a:gdLst/>
            <a:ahLst/>
            <a:cxnLst/>
            <a:rect r="r" b="b" t="t" l="l"/>
            <a:pathLst>
              <a:path h="414910" w="414910">
                <a:moveTo>
                  <a:pt x="0" y="0"/>
                </a:moveTo>
                <a:lnTo>
                  <a:pt x="414910" y="0"/>
                </a:lnTo>
                <a:lnTo>
                  <a:pt x="414910" y="414910"/>
                </a:lnTo>
                <a:lnTo>
                  <a:pt x="0" y="4149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8" id="18"/>
          <p:cNvGrpSpPr/>
          <p:nvPr/>
        </p:nvGrpSpPr>
        <p:grpSpPr>
          <a:xfrm rot="0">
            <a:off x="9968975" y="2554830"/>
            <a:ext cx="6906589" cy="3657541"/>
            <a:chOff x="0" y="0"/>
            <a:chExt cx="2854380" cy="1511602"/>
          </a:xfrm>
        </p:grpSpPr>
        <p:sp>
          <p:nvSpPr>
            <p:cNvPr name="Freeform 19" id="19"/>
            <p:cNvSpPr/>
            <p:nvPr/>
          </p:nvSpPr>
          <p:spPr>
            <a:xfrm flipH="false" flipV="false" rot="0">
              <a:off x="0" y="0"/>
              <a:ext cx="2854380" cy="1511602"/>
            </a:xfrm>
            <a:custGeom>
              <a:avLst/>
              <a:gdLst/>
              <a:ahLst/>
              <a:cxnLst/>
              <a:rect r="r" b="b" t="t" l="l"/>
              <a:pathLst>
                <a:path h="1511602" w="2854380">
                  <a:moveTo>
                    <a:pt x="22419" y="0"/>
                  </a:moveTo>
                  <a:lnTo>
                    <a:pt x="2831961" y="0"/>
                  </a:lnTo>
                  <a:cubicBezTo>
                    <a:pt x="2844342" y="0"/>
                    <a:pt x="2854380" y="10037"/>
                    <a:pt x="2854380" y="22419"/>
                  </a:cubicBezTo>
                  <a:lnTo>
                    <a:pt x="2854380" y="1489183"/>
                  </a:lnTo>
                  <a:cubicBezTo>
                    <a:pt x="2854380" y="1501564"/>
                    <a:pt x="2844342" y="1511602"/>
                    <a:pt x="2831961" y="1511602"/>
                  </a:cubicBezTo>
                  <a:lnTo>
                    <a:pt x="22419" y="1511602"/>
                  </a:lnTo>
                  <a:cubicBezTo>
                    <a:pt x="10037" y="1511602"/>
                    <a:pt x="0" y="1501564"/>
                    <a:pt x="0" y="1489183"/>
                  </a:cubicBezTo>
                  <a:lnTo>
                    <a:pt x="0" y="22419"/>
                  </a:lnTo>
                  <a:cubicBezTo>
                    <a:pt x="0" y="10037"/>
                    <a:pt x="10037" y="0"/>
                    <a:pt x="22419" y="0"/>
                  </a:cubicBezTo>
                  <a:close/>
                </a:path>
              </a:pathLst>
            </a:custGeom>
            <a:solidFill>
              <a:srgbClr val="718BAB"/>
            </a:solidFill>
          </p:spPr>
        </p:sp>
        <p:sp>
          <p:nvSpPr>
            <p:cNvPr name="TextBox 20" id="20"/>
            <p:cNvSpPr txBox="true"/>
            <p:nvPr/>
          </p:nvSpPr>
          <p:spPr>
            <a:xfrm>
              <a:off x="0" y="-38100"/>
              <a:ext cx="2854380" cy="1549702"/>
            </a:xfrm>
            <a:prstGeom prst="rect">
              <a:avLst/>
            </a:prstGeom>
          </p:spPr>
          <p:txBody>
            <a:bodyPr anchor="ctr" rtlCol="false" tIns="254000" lIns="254000" bIns="254000" rIns="254000"/>
            <a:lstStyle/>
            <a:p>
              <a:pPr algn="ctr">
                <a:lnSpc>
                  <a:spcPts val="2100"/>
                </a:lnSpc>
              </a:pPr>
            </a:p>
          </p:txBody>
        </p:sp>
      </p:grpSp>
      <p:sp>
        <p:nvSpPr>
          <p:cNvPr name="TextBox 21" id="21"/>
          <p:cNvSpPr txBox="true"/>
          <p:nvPr/>
        </p:nvSpPr>
        <p:spPr>
          <a:xfrm rot="0">
            <a:off x="10602960" y="2952869"/>
            <a:ext cx="6000889" cy="2909088"/>
          </a:xfrm>
          <a:prstGeom prst="rect">
            <a:avLst/>
          </a:prstGeom>
        </p:spPr>
        <p:txBody>
          <a:bodyPr anchor="t" rtlCol="false" tIns="0" lIns="0" bIns="0" rIns="0">
            <a:spAutoFit/>
          </a:bodyPr>
          <a:lstStyle/>
          <a:p>
            <a:pPr algn="l">
              <a:lnSpc>
                <a:spcPts val="3299"/>
              </a:lnSpc>
            </a:pPr>
            <a:r>
              <a:rPr lang="en-US" sz="2356" b="true">
                <a:solidFill>
                  <a:srgbClr val="FFFFFF"/>
                </a:solidFill>
                <a:latin typeface="Helios Bold"/>
                <a:ea typeface="Helios Bold"/>
                <a:cs typeface="Helios Bold"/>
                <a:sym typeface="Helios Bold"/>
              </a:rPr>
              <a:t>System Design:</a:t>
            </a:r>
            <a:r>
              <a:rPr lang="en-US" sz="2356">
                <a:solidFill>
                  <a:srgbClr val="FFFFFF"/>
                </a:solidFill>
                <a:latin typeface="Helios"/>
                <a:ea typeface="Helios"/>
                <a:cs typeface="Helios"/>
                <a:sym typeface="Helios"/>
              </a:rPr>
              <a:t></a:t>
            </a:r>
          </a:p>
          <a:p>
            <a:pPr algn="l" marL="508851" indent="-254425" lvl="1">
              <a:lnSpc>
                <a:spcPts val="3299"/>
              </a:lnSpc>
              <a:buFont typeface="Arial"/>
              <a:buChar char="•"/>
            </a:pPr>
            <a:r>
              <a:rPr lang="en-US" sz="2356">
                <a:solidFill>
                  <a:srgbClr val="FFFFFF"/>
                </a:solidFill>
                <a:latin typeface="Helios"/>
                <a:ea typeface="Helios"/>
                <a:cs typeface="Helios"/>
                <a:sym typeface="Helios"/>
              </a:rPr>
              <a:t>B</a:t>
            </a:r>
            <a:r>
              <a:rPr lang="en-US" sz="2356">
                <a:solidFill>
                  <a:srgbClr val="FFFFFF"/>
                </a:solidFill>
                <a:latin typeface="Helios"/>
                <a:ea typeface="Helios"/>
                <a:cs typeface="Helios"/>
                <a:sym typeface="Helios"/>
              </a:rPr>
              <a:t>ased on the requirements, design the overall architecture of the Student Management Application.</a:t>
            </a:r>
          </a:p>
          <a:p>
            <a:pPr algn="l" marL="508851" indent="-254425" lvl="1">
              <a:lnSpc>
                <a:spcPts val="3299"/>
              </a:lnSpc>
              <a:buFont typeface="Arial"/>
              <a:buChar char="•"/>
            </a:pPr>
            <a:r>
              <a:rPr lang="en-US" sz="2356">
                <a:solidFill>
                  <a:srgbClr val="FFFFFF"/>
                </a:solidFill>
                <a:latin typeface="Helios"/>
                <a:ea typeface="Helios"/>
                <a:cs typeface="Helios"/>
                <a:sym typeface="Helios"/>
              </a:rPr>
              <a:t>C</a:t>
            </a:r>
            <a:r>
              <a:rPr lang="en-US" sz="2356">
                <a:solidFill>
                  <a:srgbClr val="FFFFFF"/>
                </a:solidFill>
                <a:latin typeface="Helios"/>
                <a:ea typeface="Helios"/>
                <a:cs typeface="Helios"/>
                <a:sym typeface="Helios"/>
              </a:rPr>
              <a:t>reate data models, class diagrams, and flowcharts to illustrate system components and interactions</a:t>
            </a:r>
          </a:p>
        </p:txBody>
      </p:sp>
      <p:grpSp>
        <p:nvGrpSpPr>
          <p:cNvPr name="Group 22" id="22"/>
          <p:cNvGrpSpPr/>
          <p:nvPr/>
        </p:nvGrpSpPr>
        <p:grpSpPr>
          <a:xfrm rot="0">
            <a:off x="9968975" y="6421920"/>
            <a:ext cx="6906589" cy="3657541"/>
            <a:chOff x="0" y="0"/>
            <a:chExt cx="2854380" cy="1511602"/>
          </a:xfrm>
        </p:grpSpPr>
        <p:sp>
          <p:nvSpPr>
            <p:cNvPr name="Freeform 23" id="23"/>
            <p:cNvSpPr/>
            <p:nvPr/>
          </p:nvSpPr>
          <p:spPr>
            <a:xfrm flipH="false" flipV="false" rot="0">
              <a:off x="0" y="0"/>
              <a:ext cx="2854380" cy="1511602"/>
            </a:xfrm>
            <a:custGeom>
              <a:avLst/>
              <a:gdLst/>
              <a:ahLst/>
              <a:cxnLst/>
              <a:rect r="r" b="b" t="t" l="l"/>
              <a:pathLst>
                <a:path h="1511602" w="2854380">
                  <a:moveTo>
                    <a:pt x="22419" y="0"/>
                  </a:moveTo>
                  <a:lnTo>
                    <a:pt x="2831961" y="0"/>
                  </a:lnTo>
                  <a:cubicBezTo>
                    <a:pt x="2844342" y="0"/>
                    <a:pt x="2854380" y="10037"/>
                    <a:pt x="2854380" y="22419"/>
                  </a:cubicBezTo>
                  <a:lnTo>
                    <a:pt x="2854380" y="1489183"/>
                  </a:lnTo>
                  <a:cubicBezTo>
                    <a:pt x="2854380" y="1501564"/>
                    <a:pt x="2844342" y="1511602"/>
                    <a:pt x="2831961" y="1511602"/>
                  </a:cubicBezTo>
                  <a:lnTo>
                    <a:pt x="22419" y="1511602"/>
                  </a:lnTo>
                  <a:cubicBezTo>
                    <a:pt x="10037" y="1511602"/>
                    <a:pt x="0" y="1501564"/>
                    <a:pt x="0" y="1489183"/>
                  </a:cubicBezTo>
                  <a:lnTo>
                    <a:pt x="0" y="22419"/>
                  </a:lnTo>
                  <a:cubicBezTo>
                    <a:pt x="0" y="10037"/>
                    <a:pt x="10037" y="0"/>
                    <a:pt x="22419" y="0"/>
                  </a:cubicBezTo>
                  <a:close/>
                </a:path>
              </a:pathLst>
            </a:custGeom>
            <a:solidFill>
              <a:srgbClr val="718BAB"/>
            </a:solidFill>
          </p:spPr>
        </p:sp>
        <p:sp>
          <p:nvSpPr>
            <p:cNvPr name="TextBox 24" id="24"/>
            <p:cNvSpPr txBox="true"/>
            <p:nvPr/>
          </p:nvSpPr>
          <p:spPr>
            <a:xfrm>
              <a:off x="0" y="-38100"/>
              <a:ext cx="2854380" cy="1549702"/>
            </a:xfrm>
            <a:prstGeom prst="rect">
              <a:avLst/>
            </a:prstGeom>
          </p:spPr>
          <p:txBody>
            <a:bodyPr anchor="ctr" rtlCol="false" tIns="254000" lIns="254000" bIns="254000" rIns="254000"/>
            <a:lstStyle/>
            <a:p>
              <a:pPr algn="ctr">
                <a:lnSpc>
                  <a:spcPts val="2100"/>
                </a:lnSpc>
              </a:pPr>
            </a:p>
          </p:txBody>
        </p:sp>
      </p:grpSp>
      <p:sp>
        <p:nvSpPr>
          <p:cNvPr name="Freeform 25" id="25"/>
          <p:cNvSpPr/>
          <p:nvPr/>
        </p:nvSpPr>
        <p:spPr>
          <a:xfrm flipH="false" flipV="false" rot="0">
            <a:off x="9382616" y="6925617"/>
            <a:ext cx="414910" cy="414910"/>
          </a:xfrm>
          <a:custGeom>
            <a:avLst/>
            <a:gdLst/>
            <a:ahLst/>
            <a:cxnLst/>
            <a:rect r="r" b="b" t="t" l="l"/>
            <a:pathLst>
              <a:path h="414910" w="414910">
                <a:moveTo>
                  <a:pt x="0" y="0"/>
                </a:moveTo>
                <a:lnTo>
                  <a:pt x="414909" y="0"/>
                </a:lnTo>
                <a:lnTo>
                  <a:pt x="414909" y="414909"/>
                </a:lnTo>
                <a:lnTo>
                  <a:pt x="0" y="4149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6" id="26"/>
          <p:cNvSpPr/>
          <p:nvPr/>
        </p:nvSpPr>
        <p:spPr>
          <a:xfrm flipH="false" flipV="false" rot="0">
            <a:off x="9382616" y="3000494"/>
            <a:ext cx="414910" cy="414910"/>
          </a:xfrm>
          <a:custGeom>
            <a:avLst/>
            <a:gdLst/>
            <a:ahLst/>
            <a:cxnLst/>
            <a:rect r="r" b="b" t="t" l="l"/>
            <a:pathLst>
              <a:path h="414910" w="414910">
                <a:moveTo>
                  <a:pt x="0" y="0"/>
                </a:moveTo>
                <a:lnTo>
                  <a:pt x="414909" y="0"/>
                </a:lnTo>
                <a:lnTo>
                  <a:pt x="414909" y="414909"/>
                </a:lnTo>
                <a:lnTo>
                  <a:pt x="0" y="4149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7" id="27"/>
          <p:cNvSpPr txBox="true"/>
          <p:nvPr/>
        </p:nvSpPr>
        <p:spPr>
          <a:xfrm rot="0">
            <a:off x="10602960" y="6625663"/>
            <a:ext cx="6000889" cy="2570388"/>
          </a:xfrm>
          <a:prstGeom prst="rect">
            <a:avLst/>
          </a:prstGeom>
        </p:spPr>
        <p:txBody>
          <a:bodyPr anchor="t" rtlCol="false" tIns="0" lIns="0" bIns="0" rIns="0">
            <a:spAutoFit/>
          </a:bodyPr>
          <a:lstStyle/>
          <a:p>
            <a:pPr algn="l">
              <a:lnSpc>
                <a:spcPts val="3415"/>
              </a:lnSpc>
            </a:pPr>
            <a:r>
              <a:rPr lang="en-US" sz="2439" b="true">
                <a:solidFill>
                  <a:srgbClr val="FFFFFF"/>
                </a:solidFill>
                <a:latin typeface="Helios Bold"/>
                <a:ea typeface="Helios Bold"/>
                <a:cs typeface="Helios Bold"/>
                <a:sym typeface="Helios Bold"/>
              </a:rPr>
              <a:t>Implementation</a:t>
            </a:r>
            <a:r>
              <a:rPr lang="en-US" sz="2439">
                <a:solidFill>
                  <a:srgbClr val="FFFFFF"/>
                </a:solidFill>
                <a:latin typeface="Helios"/>
                <a:ea typeface="Helios"/>
                <a:cs typeface="Helios"/>
                <a:sym typeface="Helios"/>
              </a:rPr>
              <a:t>:</a:t>
            </a:r>
          </a:p>
          <a:p>
            <a:pPr algn="l" marL="526795" indent="-263398" lvl="1">
              <a:lnSpc>
                <a:spcPts val="3415"/>
              </a:lnSpc>
              <a:buFont typeface="Arial"/>
              <a:buChar char="•"/>
            </a:pPr>
            <a:r>
              <a:rPr lang="en-US" sz="2439">
                <a:solidFill>
                  <a:srgbClr val="FFFFFF"/>
                </a:solidFill>
                <a:latin typeface="Helios"/>
                <a:ea typeface="Helios"/>
                <a:cs typeface="Helios"/>
                <a:sym typeface="Helios"/>
              </a:rPr>
              <a:t>D</a:t>
            </a:r>
            <a:r>
              <a:rPr lang="en-US" sz="2439">
                <a:solidFill>
                  <a:srgbClr val="FFFFFF"/>
                </a:solidFill>
                <a:latin typeface="Helios"/>
                <a:ea typeface="Helios"/>
                <a:cs typeface="Helios"/>
                <a:sym typeface="Helios"/>
              </a:rPr>
              <a:t>ivide the project into smaller tasks and assign them to the development team.</a:t>
            </a:r>
          </a:p>
          <a:p>
            <a:pPr algn="l" marL="526795" indent="-263398" lvl="1">
              <a:lnSpc>
                <a:spcPts val="3415"/>
              </a:lnSpc>
              <a:buFont typeface="Arial"/>
              <a:buChar char="•"/>
            </a:pPr>
            <a:r>
              <a:rPr lang="en-US" sz="2439">
                <a:solidFill>
                  <a:srgbClr val="FFFFFF"/>
                </a:solidFill>
                <a:latin typeface="Helios"/>
                <a:ea typeface="Helios"/>
                <a:cs typeface="Helios"/>
                <a:sym typeface="Helios"/>
              </a:rPr>
              <a:t>W</a:t>
            </a:r>
            <a:r>
              <a:rPr lang="en-US" sz="2439">
                <a:solidFill>
                  <a:srgbClr val="FFFFFF"/>
                </a:solidFill>
                <a:latin typeface="Helios"/>
                <a:ea typeface="Helios"/>
                <a:cs typeface="Helios"/>
                <a:sym typeface="Helios"/>
              </a:rPr>
              <a:t>rite code for each module of the Student Management Application.</a:t>
            </a:r>
          </a:p>
        </p:txBody>
      </p:sp>
      <p:grpSp>
        <p:nvGrpSpPr>
          <p:cNvPr name="Group 28" id="28"/>
          <p:cNvGrpSpPr/>
          <p:nvPr/>
        </p:nvGrpSpPr>
        <p:grpSpPr>
          <a:xfrm rot="1958312">
            <a:off x="9899359" y="9028460"/>
            <a:ext cx="18288000" cy="8152115"/>
            <a:chOff x="0" y="0"/>
            <a:chExt cx="24384000" cy="10869487"/>
          </a:xfrm>
        </p:grpSpPr>
        <p:pic>
          <p:nvPicPr>
            <p:cNvPr name="Picture 29" id="29"/>
            <p:cNvPicPr>
              <a:picLocks noChangeAspect="true"/>
            </p:cNvPicPr>
            <p:nvPr/>
          </p:nvPicPr>
          <p:blipFill>
            <a:blip r:embed="rId4">
              <a:alphaModFix amt="14000"/>
            </a:blip>
            <a:srcRect l="0" t="40588" r="0" b="29693"/>
            <a:stretch>
              <a:fillRect/>
            </a:stretch>
          </p:blipFill>
          <p:spPr>
            <a:xfrm flipH="false" flipV="false">
              <a:off x="0" y="0"/>
              <a:ext cx="24384000" cy="10869487"/>
            </a:xfrm>
            <a:prstGeom prst="rect">
              <a:avLst/>
            </a:prstGeom>
          </p:spPr>
        </p:pic>
      </p:grpSp>
      <p:sp>
        <p:nvSpPr>
          <p:cNvPr name="Freeform 30" id="30"/>
          <p:cNvSpPr/>
          <p:nvPr/>
        </p:nvSpPr>
        <p:spPr>
          <a:xfrm flipH="false" flipV="false" rot="0">
            <a:off x="16603848" y="9158778"/>
            <a:ext cx="2256444" cy="2256444"/>
          </a:xfrm>
          <a:custGeom>
            <a:avLst/>
            <a:gdLst/>
            <a:ahLst/>
            <a:cxnLst/>
            <a:rect r="r" b="b" t="t" l="l"/>
            <a:pathLst>
              <a:path h="2256444" w="2256444">
                <a:moveTo>
                  <a:pt x="0" y="0"/>
                </a:moveTo>
                <a:lnTo>
                  <a:pt x="2256444" y="0"/>
                </a:lnTo>
                <a:lnTo>
                  <a:pt x="2256444" y="2256444"/>
                </a:lnTo>
                <a:lnTo>
                  <a:pt x="0" y="22564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340491"/>
            <a:chOff x="0" y="0"/>
            <a:chExt cx="4816593" cy="616426"/>
          </a:xfrm>
        </p:grpSpPr>
        <p:sp>
          <p:nvSpPr>
            <p:cNvPr name="Freeform 3" id="3"/>
            <p:cNvSpPr/>
            <p:nvPr/>
          </p:nvSpPr>
          <p:spPr>
            <a:xfrm flipH="false" flipV="false" rot="0">
              <a:off x="0" y="0"/>
              <a:ext cx="4816592" cy="616426"/>
            </a:xfrm>
            <a:custGeom>
              <a:avLst/>
              <a:gdLst/>
              <a:ahLst/>
              <a:cxnLst/>
              <a:rect r="r" b="b" t="t" l="l"/>
              <a:pathLst>
                <a:path h="616426" w="4816592">
                  <a:moveTo>
                    <a:pt x="0" y="0"/>
                  </a:moveTo>
                  <a:lnTo>
                    <a:pt x="4816592" y="0"/>
                  </a:lnTo>
                  <a:lnTo>
                    <a:pt x="4816592" y="616426"/>
                  </a:lnTo>
                  <a:lnTo>
                    <a:pt x="0" y="616426"/>
                  </a:lnTo>
                  <a:close/>
                </a:path>
              </a:pathLst>
            </a:custGeom>
            <a:solidFill>
              <a:srgbClr val="153969"/>
            </a:solidFill>
          </p:spPr>
        </p:sp>
        <p:sp>
          <p:nvSpPr>
            <p:cNvPr name="TextBox 4" id="4"/>
            <p:cNvSpPr txBox="true"/>
            <p:nvPr/>
          </p:nvSpPr>
          <p:spPr>
            <a:xfrm>
              <a:off x="0" y="-57150"/>
              <a:ext cx="4816593" cy="673576"/>
            </a:xfrm>
            <a:prstGeom prst="rect">
              <a:avLst/>
            </a:prstGeom>
          </p:spPr>
          <p:txBody>
            <a:bodyPr anchor="ctr" rtlCol="false" tIns="50800" lIns="50800" bIns="50800" rIns="50800"/>
            <a:lstStyle/>
            <a:p>
              <a:pPr algn="ctr">
                <a:lnSpc>
                  <a:spcPts val="3639"/>
                </a:lnSpc>
              </a:pPr>
            </a:p>
          </p:txBody>
        </p:sp>
      </p:grpSp>
      <p:sp>
        <p:nvSpPr>
          <p:cNvPr name="TextBox 5" id="5"/>
          <p:cNvSpPr txBox="true"/>
          <p:nvPr/>
        </p:nvSpPr>
        <p:spPr>
          <a:xfrm rot="0">
            <a:off x="567813" y="144839"/>
            <a:ext cx="11484210" cy="2117489"/>
          </a:xfrm>
          <a:prstGeom prst="rect">
            <a:avLst/>
          </a:prstGeom>
        </p:spPr>
        <p:txBody>
          <a:bodyPr anchor="t" rtlCol="false" tIns="0" lIns="0" bIns="0" rIns="0">
            <a:spAutoFit/>
          </a:bodyPr>
          <a:lstStyle/>
          <a:p>
            <a:pPr algn="l">
              <a:lnSpc>
                <a:spcPts val="8474"/>
              </a:lnSpc>
            </a:pPr>
            <a:r>
              <a:rPr lang="en-US" sz="6518" b="true">
                <a:solidFill>
                  <a:srgbClr val="FFFFFF"/>
                </a:solidFill>
                <a:latin typeface="Klein Bold"/>
                <a:ea typeface="Klein Bold"/>
                <a:cs typeface="Klein Bold"/>
                <a:sym typeface="Klein Bold"/>
              </a:rPr>
              <a:t>M</a:t>
            </a:r>
            <a:r>
              <a:rPr lang="en-US" b="true" sz="6518">
                <a:solidFill>
                  <a:srgbClr val="FFFFFF"/>
                </a:solidFill>
                <a:latin typeface="Klein Bold"/>
                <a:ea typeface="Klein Bold"/>
                <a:cs typeface="Klein Bold"/>
                <a:sym typeface="Klein Bold"/>
              </a:rPr>
              <a:t>ethods/Approach</a:t>
            </a:r>
            <a:r>
              <a:rPr lang="en-US" b="true" sz="6518">
                <a:solidFill>
                  <a:srgbClr val="2A2E3A"/>
                </a:solidFill>
                <a:latin typeface="Klein Bold"/>
                <a:ea typeface="Klein Bold"/>
                <a:cs typeface="Klein Bold"/>
                <a:sym typeface="Klein Bold"/>
              </a:rPr>
              <a:t> </a:t>
            </a:r>
            <a:r>
              <a:rPr lang="en-US" b="true" sz="6518">
                <a:solidFill>
                  <a:srgbClr val="FFFFFF"/>
                </a:solidFill>
                <a:latin typeface="Klein Bold"/>
                <a:ea typeface="Klein Bold"/>
                <a:cs typeface="Klein Bold"/>
                <a:sym typeface="Klein Bold"/>
              </a:rPr>
              <a:t>-</a:t>
            </a:r>
            <a:r>
              <a:rPr lang="en-US" b="true" sz="6518">
                <a:solidFill>
                  <a:srgbClr val="2A2E3A"/>
                </a:solidFill>
                <a:latin typeface="Klein Bold"/>
                <a:ea typeface="Klein Bold"/>
                <a:cs typeface="Klein Bold"/>
                <a:sym typeface="Klein Bold"/>
              </a:rPr>
              <a:t> </a:t>
            </a:r>
            <a:r>
              <a:rPr lang="en-US" b="true" sz="6518">
                <a:solidFill>
                  <a:srgbClr val="FFFFFF"/>
                </a:solidFill>
                <a:latin typeface="Klein Bold"/>
                <a:ea typeface="Klein Bold"/>
                <a:cs typeface="Klein Bold"/>
                <a:sym typeface="Klein Bold"/>
              </a:rPr>
              <a:t>Using</a:t>
            </a:r>
            <a:r>
              <a:rPr lang="en-US" b="true" sz="6518">
                <a:solidFill>
                  <a:srgbClr val="2A2E3A"/>
                </a:solidFill>
                <a:latin typeface="Klein Bold"/>
                <a:ea typeface="Klein Bold"/>
                <a:cs typeface="Klein Bold"/>
                <a:sym typeface="Klein Bold"/>
              </a:rPr>
              <a:t> </a:t>
            </a:r>
            <a:r>
              <a:rPr lang="en-US" b="true" sz="6518">
                <a:solidFill>
                  <a:srgbClr val="718BAB"/>
                </a:solidFill>
                <a:latin typeface="Klein Bold"/>
                <a:ea typeface="Klein Bold"/>
                <a:cs typeface="Klein Bold"/>
                <a:sym typeface="Klein Bold"/>
              </a:rPr>
              <a:t>Waterfall Model</a:t>
            </a:r>
          </a:p>
        </p:txBody>
      </p:sp>
      <p:sp>
        <p:nvSpPr>
          <p:cNvPr name="Freeform 6" id="6"/>
          <p:cNvSpPr/>
          <p:nvPr/>
        </p:nvSpPr>
        <p:spPr>
          <a:xfrm flipH="false" flipV="false" rot="0">
            <a:off x="821245" y="2793039"/>
            <a:ext cx="414910" cy="414910"/>
          </a:xfrm>
          <a:custGeom>
            <a:avLst/>
            <a:gdLst/>
            <a:ahLst/>
            <a:cxnLst/>
            <a:rect r="r" b="b" t="t" l="l"/>
            <a:pathLst>
              <a:path h="414910" w="414910">
                <a:moveTo>
                  <a:pt x="0" y="0"/>
                </a:moveTo>
                <a:lnTo>
                  <a:pt x="414910" y="0"/>
                </a:lnTo>
                <a:lnTo>
                  <a:pt x="414910" y="414909"/>
                </a:lnTo>
                <a:lnTo>
                  <a:pt x="0" y="4149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0" y="0"/>
            <a:ext cx="18288000" cy="2340491"/>
            <a:chOff x="0" y="0"/>
            <a:chExt cx="24384000" cy="3120655"/>
          </a:xfrm>
        </p:grpSpPr>
        <p:pic>
          <p:nvPicPr>
            <p:cNvPr name="Picture 8" id="8"/>
            <p:cNvPicPr>
              <a:picLocks noChangeAspect="true"/>
            </p:cNvPicPr>
            <p:nvPr/>
          </p:nvPicPr>
          <p:blipFill>
            <a:blip r:embed="rId4">
              <a:alphaModFix amt="14000"/>
            </a:blip>
            <a:srcRect l="0" t="51181" r="0" b="40286"/>
            <a:stretch>
              <a:fillRect/>
            </a:stretch>
          </p:blipFill>
          <p:spPr>
            <a:xfrm flipH="false" flipV="false">
              <a:off x="0" y="0"/>
              <a:ext cx="24384000" cy="3120655"/>
            </a:xfrm>
            <a:prstGeom prst="rect">
              <a:avLst/>
            </a:prstGeom>
          </p:spPr>
        </p:pic>
      </p:grpSp>
      <p:grpSp>
        <p:nvGrpSpPr>
          <p:cNvPr name="Group 9" id="9"/>
          <p:cNvGrpSpPr/>
          <p:nvPr/>
        </p:nvGrpSpPr>
        <p:grpSpPr>
          <a:xfrm rot="0">
            <a:off x="1583120" y="2534942"/>
            <a:ext cx="6906589" cy="3657541"/>
            <a:chOff x="0" y="0"/>
            <a:chExt cx="2854380" cy="1511602"/>
          </a:xfrm>
        </p:grpSpPr>
        <p:sp>
          <p:nvSpPr>
            <p:cNvPr name="Freeform 10" id="10"/>
            <p:cNvSpPr/>
            <p:nvPr/>
          </p:nvSpPr>
          <p:spPr>
            <a:xfrm flipH="false" flipV="false" rot="0">
              <a:off x="0" y="0"/>
              <a:ext cx="2854380" cy="1511602"/>
            </a:xfrm>
            <a:custGeom>
              <a:avLst/>
              <a:gdLst/>
              <a:ahLst/>
              <a:cxnLst/>
              <a:rect r="r" b="b" t="t" l="l"/>
              <a:pathLst>
                <a:path h="1511602" w="2854380">
                  <a:moveTo>
                    <a:pt x="22419" y="0"/>
                  </a:moveTo>
                  <a:lnTo>
                    <a:pt x="2831961" y="0"/>
                  </a:lnTo>
                  <a:cubicBezTo>
                    <a:pt x="2844342" y="0"/>
                    <a:pt x="2854380" y="10037"/>
                    <a:pt x="2854380" y="22419"/>
                  </a:cubicBezTo>
                  <a:lnTo>
                    <a:pt x="2854380" y="1489183"/>
                  </a:lnTo>
                  <a:cubicBezTo>
                    <a:pt x="2854380" y="1501564"/>
                    <a:pt x="2844342" y="1511602"/>
                    <a:pt x="2831961" y="1511602"/>
                  </a:cubicBezTo>
                  <a:lnTo>
                    <a:pt x="22419" y="1511602"/>
                  </a:lnTo>
                  <a:cubicBezTo>
                    <a:pt x="10037" y="1511602"/>
                    <a:pt x="0" y="1501564"/>
                    <a:pt x="0" y="1489183"/>
                  </a:cubicBezTo>
                  <a:lnTo>
                    <a:pt x="0" y="22419"/>
                  </a:lnTo>
                  <a:cubicBezTo>
                    <a:pt x="0" y="10037"/>
                    <a:pt x="10037" y="0"/>
                    <a:pt x="22419" y="0"/>
                  </a:cubicBezTo>
                  <a:close/>
                </a:path>
              </a:pathLst>
            </a:custGeom>
            <a:solidFill>
              <a:srgbClr val="718BAB"/>
            </a:solidFill>
          </p:spPr>
        </p:sp>
        <p:sp>
          <p:nvSpPr>
            <p:cNvPr name="TextBox 11" id="11"/>
            <p:cNvSpPr txBox="true"/>
            <p:nvPr/>
          </p:nvSpPr>
          <p:spPr>
            <a:xfrm>
              <a:off x="0" y="-38100"/>
              <a:ext cx="2854380" cy="1549702"/>
            </a:xfrm>
            <a:prstGeom prst="rect">
              <a:avLst/>
            </a:prstGeom>
          </p:spPr>
          <p:txBody>
            <a:bodyPr anchor="ctr" rtlCol="false" tIns="254000" lIns="254000" bIns="254000" rIns="254000"/>
            <a:lstStyle/>
            <a:p>
              <a:pPr algn="ctr">
                <a:lnSpc>
                  <a:spcPts val="2100"/>
                </a:lnSpc>
              </a:pPr>
            </a:p>
          </p:txBody>
        </p:sp>
      </p:grpSp>
      <p:sp>
        <p:nvSpPr>
          <p:cNvPr name="TextBox 12" id="12"/>
          <p:cNvSpPr txBox="true"/>
          <p:nvPr/>
        </p:nvSpPr>
        <p:spPr>
          <a:xfrm rot="0">
            <a:off x="1872663" y="2761230"/>
            <a:ext cx="6261631" cy="2999013"/>
          </a:xfrm>
          <a:prstGeom prst="rect">
            <a:avLst/>
          </a:prstGeom>
        </p:spPr>
        <p:txBody>
          <a:bodyPr anchor="t" rtlCol="false" tIns="0" lIns="0" bIns="0" rIns="0">
            <a:spAutoFit/>
          </a:bodyPr>
          <a:lstStyle/>
          <a:p>
            <a:pPr algn="l">
              <a:lnSpc>
                <a:spcPts val="3416"/>
              </a:lnSpc>
            </a:pPr>
            <a:r>
              <a:rPr lang="en-US" sz="2440" b="true">
                <a:solidFill>
                  <a:srgbClr val="FFFFFF"/>
                </a:solidFill>
                <a:latin typeface="Helios Bold"/>
                <a:ea typeface="Helios Bold"/>
                <a:cs typeface="Helios Bold"/>
                <a:sym typeface="Helios Bold"/>
              </a:rPr>
              <a:t>Testing</a:t>
            </a:r>
            <a:r>
              <a:rPr lang="en-US" sz="2440">
                <a:solidFill>
                  <a:srgbClr val="FFFFFF"/>
                </a:solidFill>
                <a:latin typeface="Helios"/>
                <a:ea typeface="Helios"/>
                <a:cs typeface="Helios"/>
                <a:sym typeface="Helios"/>
              </a:rPr>
              <a:t>:</a:t>
            </a:r>
          </a:p>
          <a:p>
            <a:pPr algn="l" marL="526797" indent="-263399" lvl="1">
              <a:lnSpc>
                <a:spcPts val="3416"/>
              </a:lnSpc>
              <a:buFont typeface="Arial"/>
              <a:buChar char="•"/>
            </a:pPr>
            <a:r>
              <a:rPr lang="en-US" sz="2440">
                <a:solidFill>
                  <a:srgbClr val="FFFFFF"/>
                </a:solidFill>
                <a:latin typeface="Helios"/>
                <a:ea typeface="Helios"/>
                <a:cs typeface="Helios"/>
                <a:sym typeface="Helios"/>
              </a:rPr>
              <a:t>Develop a comprehensive testing strategy covering unit testing, integration testing, and system testing.</a:t>
            </a:r>
          </a:p>
          <a:p>
            <a:pPr algn="l" marL="526797" indent="-263399" lvl="1">
              <a:lnSpc>
                <a:spcPts val="3416"/>
              </a:lnSpc>
              <a:buFont typeface="Arial"/>
              <a:buChar char="•"/>
            </a:pPr>
            <a:r>
              <a:rPr lang="en-US" sz="2440">
                <a:solidFill>
                  <a:srgbClr val="FFFFFF"/>
                </a:solidFill>
                <a:latin typeface="Helios"/>
                <a:ea typeface="Helios"/>
                <a:cs typeface="Helios"/>
                <a:sym typeface="Helios"/>
              </a:rPr>
              <a:t>Conduct careful examinations to identify and fix bugs and ensure the system meets the specified requirements.</a:t>
            </a:r>
          </a:p>
        </p:txBody>
      </p:sp>
      <p:grpSp>
        <p:nvGrpSpPr>
          <p:cNvPr name="Group 13" id="13"/>
          <p:cNvGrpSpPr/>
          <p:nvPr/>
        </p:nvGrpSpPr>
        <p:grpSpPr>
          <a:xfrm rot="0">
            <a:off x="1583120" y="6430317"/>
            <a:ext cx="6906589" cy="3657541"/>
            <a:chOff x="0" y="0"/>
            <a:chExt cx="2854380" cy="1511602"/>
          </a:xfrm>
        </p:grpSpPr>
        <p:sp>
          <p:nvSpPr>
            <p:cNvPr name="Freeform 14" id="14"/>
            <p:cNvSpPr/>
            <p:nvPr/>
          </p:nvSpPr>
          <p:spPr>
            <a:xfrm flipH="false" flipV="false" rot="0">
              <a:off x="0" y="0"/>
              <a:ext cx="2854380" cy="1511602"/>
            </a:xfrm>
            <a:custGeom>
              <a:avLst/>
              <a:gdLst/>
              <a:ahLst/>
              <a:cxnLst/>
              <a:rect r="r" b="b" t="t" l="l"/>
              <a:pathLst>
                <a:path h="1511602" w="2854380">
                  <a:moveTo>
                    <a:pt x="22419" y="0"/>
                  </a:moveTo>
                  <a:lnTo>
                    <a:pt x="2831961" y="0"/>
                  </a:lnTo>
                  <a:cubicBezTo>
                    <a:pt x="2844342" y="0"/>
                    <a:pt x="2854380" y="10037"/>
                    <a:pt x="2854380" y="22419"/>
                  </a:cubicBezTo>
                  <a:lnTo>
                    <a:pt x="2854380" y="1489183"/>
                  </a:lnTo>
                  <a:cubicBezTo>
                    <a:pt x="2854380" y="1501564"/>
                    <a:pt x="2844342" y="1511602"/>
                    <a:pt x="2831961" y="1511602"/>
                  </a:cubicBezTo>
                  <a:lnTo>
                    <a:pt x="22419" y="1511602"/>
                  </a:lnTo>
                  <a:cubicBezTo>
                    <a:pt x="10037" y="1511602"/>
                    <a:pt x="0" y="1501564"/>
                    <a:pt x="0" y="1489183"/>
                  </a:cubicBezTo>
                  <a:lnTo>
                    <a:pt x="0" y="22419"/>
                  </a:lnTo>
                  <a:cubicBezTo>
                    <a:pt x="0" y="10037"/>
                    <a:pt x="10037" y="0"/>
                    <a:pt x="22419" y="0"/>
                  </a:cubicBezTo>
                  <a:close/>
                </a:path>
              </a:pathLst>
            </a:custGeom>
            <a:solidFill>
              <a:srgbClr val="718BAB"/>
            </a:solidFill>
          </p:spPr>
        </p:sp>
        <p:sp>
          <p:nvSpPr>
            <p:cNvPr name="TextBox 15" id="15"/>
            <p:cNvSpPr txBox="true"/>
            <p:nvPr/>
          </p:nvSpPr>
          <p:spPr>
            <a:xfrm>
              <a:off x="0" y="-38100"/>
              <a:ext cx="2854380" cy="1549702"/>
            </a:xfrm>
            <a:prstGeom prst="rect">
              <a:avLst/>
            </a:prstGeom>
          </p:spPr>
          <p:txBody>
            <a:bodyPr anchor="ctr" rtlCol="false" tIns="254000" lIns="254000" bIns="254000" rIns="254000"/>
            <a:lstStyle/>
            <a:p>
              <a:pPr algn="ctr">
                <a:lnSpc>
                  <a:spcPts val="2100"/>
                </a:lnSpc>
              </a:pPr>
            </a:p>
          </p:txBody>
        </p:sp>
      </p:grpSp>
      <p:sp>
        <p:nvSpPr>
          <p:cNvPr name="TextBox 16" id="16"/>
          <p:cNvSpPr txBox="true"/>
          <p:nvPr/>
        </p:nvSpPr>
        <p:spPr>
          <a:xfrm rot="0">
            <a:off x="1912612" y="6863472"/>
            <a:ext cx="6181733" cy="2570388"/>
          </a:xfrm>
          <a:prstGeom prst="rect">
            <a:avLst/>
          </a:prstGeom>
        </p:spPr>
        <p:txBody>
          <a:bodyPr anchor="t" rtlCol="false" tIns="0" lIns="0" bIns="0" rIns="0">
            <a:spAutoFit/>
          </a:bodyPr>
          <a:lstStyle/>
          <a:p>
            <a:pPr algn="l">
              <a:lnSpc>
                <a:spcPts val="3416"/>
              </a:lnSpc>
            </a:pPr>
            <a:r>
              <a:rPr lang="en-US" sz="2440" b="true">
                <a:solidFill>
                  <a:srgbClr val="FFFFFF"/>
                </a:solidFill>
                <a:latin typeface="Helios Bold"/>
                <a:ea typeface="Helios Bold"/>
                <a:cs typeface="Helios Bold"/>
                <a:sym typeface="Helios Bold"/>
              </a:rPr>
              <a:t>Deployment</a:t>
            </a:r>
            <a:r>
              <a:rPr lang="en-US" sz="2440">
                <a:solidFill>
                  <a:srgbClr val="FFFFFF"/>
                </a:solidFill>
                <a:latin typeface="Helios"/>
                <a:ea typeface="Helios"/>
                <a:cs typeface="Helios"/>
                <a:sym typeface="Helios"/>
              </a:rPr>
              <a:t>:</a:t>
            </a:r>
          </a:p>
          <a:p>
            <a:pPr algn="l" marL="526797" indent="-263399" lvl="1">
              <a:lnSpc>
                <a:spcPts val="3416"/>
              </a:lnSpc>
              <a:buFont typeface="Arial"/>
              <a:buChar char="•"/>
            </a:pPr>
            <a:r>
              <a:rPr lang="en-US" sz="2440">
                <a:solidFill>
                  <a:srgbClr val="FFFFFF"/>
                </a:solidFill>
                <a:latin typeface="Helios"/>
                <a:ea typeface="Helios"/>
                <a:cs typeface="Helios"/>
                <a:sym typeface="Helios"/>
              </a:rPr>
              <a:t>Prepare the system for deployment in a production environment.</a:t>
            </a:r>
          </a:p>
          <a:p>
            <a:pPr algn="l" marL="526797" indent="-263399" lvl="1">
              <a:lnSpc>
                <a:spcPts val="3416"/>
              </a:lnSpc>
              <a:buFont typeface="Arial"/>
              <a:buChar char="•"/>
            </a:pPr>
            <a:r>
              <a:rPr lang="en-US" sz="2440">
                <a:solidFill>
                  <a:srgbClr val="FFFFFF"/>
                </a:solidFill>
                <a:latin typeface="Helios"/>
                <a:ea typeface="Helios"/>
                <a:cs typeface="Helios"/>
                <a:sym typeface="Helios"/>
              </a:rPr>
              <a:t>I</a:t>
            </a:r>
            <a:r>
              <a:rPr lang="en-US" sz="2440">
                <a:solidFill>
                  <a:srgbClr val="FFFFFF"/>
                </a:solidFill>
                <a:latin typeface="Helios"/>
                <a:ea typeface="Helios"/>
                <a:cs typeface="Helios"/>
                <a:sym typeface="Helios"/>
              </a:rPr>
              <a:t>nstall the necessary hardware and software infrastructure to support the application.</a:t>
            </a:r>
          </a:p>
        </p:txBody>
      </p:sp>
      <p:sp>
        <p:nvSpPr>
          <p:cNvPr name="Freeform 17" id="17"/>
          <p:cNvSpPr/>
          <p:nvPr/>
        </p:nvSpPr>
        <p:spPr>
          <a:xfrm flipH="false" flipV="false" rot="0">
            <a:off x="821245" y="6820842"/>
            <a:ext cx="414910" cy="414910"/>
          </a:xfrm>
          <a:custGeom>
            <a:avLst/>
            <a:gdLst/>
            <a:ahLst/>
            <a:cxnLst/>
            <a:rect r="r" b="b" t="t" l="l"/>
            <a:pathLst>
              <a:path h="414910" w="414910">
                <a:moveTo>
                  <a:pt x="0" y="0"/>
                </a:moveTo>
                <a:lnTo>
                  <a:pt x="414910" y="0"/>
                </a:lnTo>
                <a:lnTo>
                  <a:pt x="414910" y="414909"/>
                </a:lnTo>
                <a:lnTo>
                  <a:pt x="0" y="4149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8" id="18"/>
          <p:cNvGrpSpPr/>
          <p:nvPr/>
        </p:nvGrpSpPr>
        <p:grpSpPr>
          <a:xfrm rot="0">
            <a:off x="10517235" y="2534942"/>
            <a:ext cx="6906589" cy="3657541"/>
            <a:chOff x="0" y="0"/>
            <a:chExt cx="2854380" cy="1511602"/>
          </a:xfrm>
        </p:grpSpPr>
        <p:sp>
          <p:nvSpPr>
            <p:cNvPr name="Freeform 19" id="19"/>
            <p:cNvSpPr/>
            <p:nvPr/>
          </p:nvSpPr>
          <p:spPr>
            <a:xfrm flipH="false" flipV="false" rot="0">
              <a:off x="0" y="0"/>
              <a:ext cx="2854380" cy="1511602"/>
            </a:xfrm>
            <a:custGeom>
              <a:avLst/>
              <a:gdLst/>
              <a:ahLst/>
              <a:cxnLst/>
              <a:rect r="r" b="b" t="t" l="l"/>
              <a:pathLst>
                <a:path h="1511602" w="2854380">
                  <a:moveTo>
                    <a:pt x="22419" y="0"/>
                  </a:moveTo>
                  <a:lnTo>
                    <a:pt x="2831961" y="0"/>
                  </a:lnTo>
                  <a:cubicBezTo>
                    <a:pt x="2844342" y="0"/>
                    <a:pt x="2854380" y="10037"/>
                    <a:pt x="2854380" y="22419"/>
                  </a:cubicBezTo>
                  <a:lnTo>
                    <a:pt x="2854380" y="1489183"/>
                  </a:lnTo>
                  <a:cubicBezTo>
                    <a:pt x="2854380" y="1501564"/>
                    <a:pt x="2844342" y="1511602"/>
                    <a:pt x="2831961" y="1511602"/>
                  </a:cubicBezTo>
                  <a:lnTo>
                    <a:pt x="22419" y="1511602"/>
                  </a:lnTo>
                  <a:cubicBezTo>
                    <a:pt x="10037" y="1511602"/>
                    <a:pt x="0" y="1501564"/>
                    <a:pt x="0" y="1489183"/>
                  </a:cubicBezTo>
                  <a:lnTo>
                    <a:pt x="0" y="22419"/>
                  </a:lnTo>
                  <a:cubicBezTo>
                    <a:pt x="0" y="10037"/>
                    <a:pt x="10037" y="0"/>
                    <a:pt x="22419" y="0"/>
                  </a:cubicBezTo>
                  <a:close/>
                </a:path>
              </a:pathLst>
            </a:custGeom>
            <a:solidFill>
              <a:srgbClr val="718BAB"/>
            </a:solidFill>
          </p:spPr>
        </p:sp>
        <p:sp>
          <p:nvSpPr>
            <p:cNvPr name="TextBox 20" id="20"/>
            <p:cNvSpPr txBox="true"/>
            <p:nvPr/>
          </p:nvSpPr>
          <p:spPr>
            <a:xfrm>
              <a:off x="0" y="-38100"/>
              <a:ext cx="2854380" cy="1549702"/>
            </a:xfrm>
            <a:prstGeom prst="rect">
              <a:avLst/>
            </a:prstGeom>
          </p:spPr>
          <p:txBody>
            <a:bodyPr anchor="ctr" rtlCol="false" tIns="254000" lIns="254000" bIns="254000" rIns="254000"/>
            <a:lstStyle/>
            <a:p>
              <a:pPr algn="ctr">
                <a:lnSpc>
                  <a:spcPts val="2100"/>
                </a:lnSpc>
              </a:pPr>
            </a:p>
          </p:txBody>
        </p:sp>
      </p:grpSp>
      <p:sp>
        <p:nvSpPr>
          <p:cNvPr name="TextBox 21" id="21"/>
          <p:cNvSpPr txBox="true"/>
          <p:nvPr/>
        </p:nvSpPr>
        <p:spPr>
          <a:xfrm rot="0">
            <a:off x="11024518" y="2745414"/>
            <a:ext cx="6133594" cy="2999013"/>
          </a:xfrm>
          <a:prstGeom prst="rect">
            <a:avLst/>
          </a:prstGeom>
        </p:spPr>
        <p:txBody>
          <a:bodyPr anchor="t" rtlCol="false" tIns="0" lIns="0" bIns="0" rIns="0">
            <a:spAutoFit/>
          </a:bodyPr>
          <a:lstStyle/>
          <a:p>
            <a:pPr algn="l">
              <a:lnSpc>
                <a:spcPts val="3415"/>
              </a:lnSpc>
            </a:pPr>
            <a:r>
              <a:rPr lang="en-US" sz="2439" b="true">
                <a:solidFill>
                  <a:srgbClr val="FFFFFF"/>
                </a:solidFill>
                <a:latin typeface="Helios Bold"/>
                <a:ea typeface="Helios Bold"/>
                <a:cs typeface="Helios Bold"/>
                <a:sym typeface="Helios Bold"/>
              </a:rPr>
              <a:t>Maintenance and Support</a:t>
            </a:r>
            <a:r>
              <a:rPr lang="en-US" sz="2439">
                <a:solidFill>
                  <a:srgbClr val="FFFFFF"/>
                </a:solidFill>
                <a:latin typeface="Helios"/>
                <a:ea typeface="Helios"/>
                <a:cs typeface="Helios"/>
                <a:sym typeface="Helios"/>
              </a:rPr>
              <a:t>:</a:t>
            </a:r>
          </a:p>
          <a:p>
            <a:pPr algn="l" marL="526795" indent="-263398" lvl="1">
              <a:lnSpc>
                <a:spcPts val="3415"/>
              </a:lnSpc>
              <a:buFont typeface="Arial"/>
              <a:buChar char="•"/>
            </a:pPr>
            <a:r>
              <a:rPr lang="en-US" sz="2439">
                <a:solidFill>
                  <a:srgbClr val="FFFFFF"/>
                </a:solidFill>
                <a:latin typeface="Helios"/>
                <a:ea typeface="Helios"/>
                <a:cs typeface="Helios"/>
                <a:sym typeface="Helios"/>
              </a:rPr>
              <a:t>Monitor the system after deployment and address any issues or bugs that arise.</a:t>
            </a:r>
          </a:p>
          <a:p>
            <a:pPr algn="l" marL="526795" indent="-263398" lvl="1">
              <a:lnSpc>
                <a:spcPts val="3415"/>
              </a:lnSpc>
              <a:buFont typeface="Arial"/>
              <a:buChar char="•"/>
            </a:pPr>
            <a:r>
              <a:rPr lang="en-US" sz="2439">
                <a:solidFill>
                  <a:srgbClr val="FFFFFF"/>
                </a:solidFill>
                <a:latin typeface="Helios"/>
                <a:ea typeface="Helios"/>
                <a:cs typeface="Helios"/>
                <a:sym typeface="Helios"/>
              </a:rPr>
              <a:t>Provide ongoing maintenance and support to the administrative staff and end-users.</a:t>
            </a:r>
          </a:p>
        </p:txBody>
      </p:sp>
      <p:sp>
        <p:nvSpPr>
          <p:cNvPr name="Freeform 22" id="22"/>
          <p:cNvSpPr/>
          <p:nvPr/>
        </p:nvSpPr>
        <p:spPr>
          <a:xfrm flipH="false" flipV="false" rot="0">
            <a:off x="9797525" y="6820842"/>
            <a:ext cx="414910" cy="414910"/>
          </a:xfrm>
          <a:custGeom>
            <a:avLst/>
            <a:gdLst/>
            <a:ahLst/>
            <a:cxnLst/>
            <a:rect r="r" b="b" t="t" l="l"/>
            <a:pathLst>
              <a:path h="414910" w="414910">
                <a:moveTo>
                  <a:pt x="0" y="0"/>
                </a:moveTo>
                <a:lnTo>
                  <a:pt x="414910" y="0"/>
                </a:lnTo>
                <a:lnTo>
                  <a:pt x="414910" y="414909"/>
                </a:lnTo>
                <a:lnTo>
                  <a:pt x="0" y="4149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0">
            <a:off x="9797525" y="2793039"/>
            <a:ext cx="414910" cy="414910"/>
          </a:xfrm>
          <a:custGeom>
            <a:avLst/>
            <a:gdLst/>
            <a:ahLst/>
            <a:cxnLst/>
            <a:rect r="r" b="b" t="t" l="l"/>
            <a:pathLst>
              <a:path h="414910" w="414910">
                <a:moveTo>
                  <a:pt x="0" y="0"/>
                </a:moveTo>
                <a:lnTo>
                  <a:pt x="414910" y="0"/>
                </a:lnTo>
                <a:lnTo>
                  <a:pt x="414910" y="414909"/>
                </a:lnTo>
                <a:lnTo>
                  <a:pt x="0" y="4149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4" id="24"/>
          <p:cNvGrpSpPr/>
          <p:nvPr/>
        </p:nvGrpSpPr>
        <p:grpSpPr>
          <a:xfrm rot="0">
            <a:off x="10517235" y="6430317"/>
            <a:ext cx="6906589" cy="3657541"/>
            <a:chOff x="0" y="0"/>
            <a:chExt cx="2854380" cy="1511602"/>
          </a:xfrm>
        </p:grpSpPr>
        <p:sp>
          <p:nvSpPr>
            <p:cNvPr name="Freeform 25" id="25"/>
            <p:cNvSpPr/>
            <p:nvPr/>
          </p:nvSpPr>
          <p:spPr>
            <a:xfrm flipH="false" flipV="false" rot="0">
              <a:off x="0" y="0"/>
              <a:ext cx="2854380" cy="1511602"/>
            </a:xfrm>
            <a:custGeom>
              <a:avLst/>
              <a:gdLst/>
              <a:ahLst/>
              <a:cxnLst/>
              <a:rect r="r" b="b" t="t" l="l"/>
              <a:pathLst>
                <a:path h="1511602" w="2854380">
                  <a:moveTo>
                    <a:pt x="22419" y="0"/>
                  </a:moveTo>
                  <a:lnTo>
                    <a:pt x="2831961" y="0"/>
                  </a:lnTo>
                  <a:cubicBezTo>
                    <a:pt x="2844342" y="0"/>
                    <a:pt x="2854380" y="10037"/>
                    <a:pt x="2854380" y="22419"/>
                  </a:cubicBezTo>
                  <a:lnTo>
                    <a:pt x="2854380" y="1489183"/>
                  </a:lnTo>
                  <a:cubicBezTo>
                    <a:pt x="2854380" y="1501564"/>
                    <a:pt x="2844342" y="1511602"/>
                    <a:pt x="2831961" y="1511602"/>
                  </a:cubicBezTo>
                  <a:lnTo>
                    <a:pt x="22419" y="1511602"/>
                  </a:lnTo>
                  <a:cubicBezTo>
                    <a:pt x="10037" y="1511602"/>
                    <a:pt x="0" y="1501564"/>
                    <a:pt x="0" y="1489183"/>
                  </a:cubicBezTo>
                  <a:lnTo>
                    <a:pt x="0" y="22419"/>
                  </a:lnTo>
                  <a:cubicBezTo>
                    <a:pt x="0" y="10037"/>
                    <a:pt x="10037" y="0"/>
                    <a:pt x="22419" y="0"/>
                  </a:cubicBezTo>
                  <a:close/>
                </a:path>
              </a:pathLst>
            </a:custGeom>
            <a:solidFill>
              <a:srgbClr val="718BAB"/>
            </a:solidFill>
          </p:spPr>
        </p:sp>
        <p:sp>
          <p:nvSpPr>
            <p:cNvPr name="TextBox 26" id="26"/>
            <p:cNvSpPr txBox="true"/>
            <p:nvPr/>
          </p:nvSpPr>
          <p:spPr>
            <a:xfrm>
              <a:off x="0" y="-38100"/>
              <a:ext cx="2854380" cy="1549702"/>
            </a:xfrm>
            <a:prstGeom prst="rect">
              <a:avLst/>
            </a:prstGeom>
          </p:spPr>
          <p:txBody>
            <a:bodyPr anchor="ctr" rtlCol="false" tIns="254000" lIns="254000" bIns="254000" rIns="254000"/>
            <a:lstStyle/>
            <a:p>
              <a:pPr algn="ctr">
                <a:lnSpc>
                  <a:spcPts val="2100"/>
                </a:lnSpc>
              </a:pPr>
            </a:p>
          </p:txBody>
        </p:sp>
      </p:grpSp>
      <p:sp>
        <p:nvSpPr>
          <p:cNvPr name="TextBox 27" id="27"/>
          <p:cNvSpPr txBox="true"/>
          <p:nvPr/>
        </p:nvSpPr>
        <p:spPr>
          <a:xfrm rot="0">
            <a:off x="10888710" y="6763692"/>
            <a:ext cx="6131602" cy="2999013"/>
          </a:xfrm>
          <a:prstGeom prst="rect">
            <a:avLst/>
          </a:prstGeom>
        </p:spPr>
        <p:txBody>
          <a:bodyPr anchor="t" rtlCol="false" tIns="0" lIns="0" bIns="0" rIns="0">
            <a:spAutoFit/>
          </a:bodyPr>
          <a:lstStyle/>
          <a:p>
            <a:pPr algn="l">
              <a:lnSpc>
                <a:spcPts val="3415"/>
              </a:lnSpc>
            </a:pPr>
            <a:r>
              <a:rPr lang="en-US" sz="2439" b="true">
                <a:solidFill>
                  <a:srgbClr val="FFFFFF"/>
                </a:solidFill>
                <a:latin typeface="Helios Bold"/>
                <a:ea typeface="Helios Bold"/>
                <a:cs typeface="Helios Bold"/>
                <a:sym typeface="Helios Bold"/>
              </a:rPr>
              <a:t>Project Documentation:</a:t>
            </a:r>
            <a:r>
              <a:rPr lang="en-US" sz="2439">
                <a:solidFill>
                  <a:srgbClr val="FFFFFF"/>
                </a:solidFill>
                <a:latin typeface="Helios"/>
                <a:ea typeface="Helios"/>
                <a:cs typeface="Helios"/>
                <a:sym typeface="Helios"/>
              </a:rPr>
              <a:t></a:t>
            </a:r>
          </a:p>
          <a:p>
            <a:pPr algn="l" marL="526795" indent="-263398" lvl="1">
              <a:lnSpc>
                <a:spcPts val="3415"/>
              </a:lnSpc>
              <a:buFont typeface="Arial"/>
              <a:buChar char="•"/>
            </a:pPr>
            <a:r>
              <a:rPr lang="en-US" sz="2439">
                <a:solidFill>
                  <a:srgbClr val="FFFFFF"/>
                </a:solidFill>
                <a:latin typeface="Helios"/>
                <a:ea typeface="Helios"/>
                <a:cs typeface="Helios"/>
                <a:sym typeface="Helios"/>
              </a:rPr>
              <a:t>T</a:t>
            </a:r>
            <a:r>
              <a:rPr lang="en-US" sz="2439">
                <a:solidFill>
                  <a:srgbClr val="FFFFFF"/>
                </a:solidFill>
                <a:latin typeface="Helios"/>
                <a:ea typeface="Helios"/>
                <a:cs typeface="Helios"/>
                <a:sym typeface="Helios"/>
              </a:rPr>
              <a:t>hroughout the project, maintain detailed documentation of every phase and activity.</a:t>
            </a:r>
          </a:p>
          <a:p>
            <a:pPr algn="l" marL="526795" indent="-263398" lvl="1">
              <a:lnSpc>
                <a:spcPts val="3415"/>
              </a:lnSpc>
              <a:buFont typeface="Arial"/>
              <a:buChar char="•"/>
            </a:pPr>
            <a:r>
              <a:rPr lang="en-US" sz="2439">
                <a:solidFill>
                  <a:srgbClr val="FFFFFF"/>
                </a:solidFill>
                <a:latin typeface="Helios"/>
                <a:ea typeface="Helios"/>
                <a:cs typeface="Helios"/>
                <a:sym typeface="Helios"/>
              </a:rPr>
              <a:t>Document code changes, user manuals, technical specifications, and otherproject-related information.</a:t>
            </a:r>
          </a:p>
        </p:txBody>
      </p:sp>
      <p:grpSp>
        <p:nvGrpSpPr>
          <p:cNvPr name="Group 28" id="28"/>
          <p:cNvGrpSpPr/>
          <p:nvPr/>
        </p:nvGrpSpPr>
        <p:grpSpPr>
          <a:xfrm rot="0">
            <a:off x="9144000" y="8946079"/>
            <a:ext cx="18288000" cy="1340921"/>
            <a:chOff x="0" y="0"/>
            <a:chExt cx="24384000" cy="1787894"/>
          </a:xfrm>
        </p:grpSpPr>
        <p:pic>
          <p:nvPicPr>
            <p:cNvPr name="Picture 29" id="29"/>
            <p:cNvPicPr>
              <a:picLocks noChangeAspect="true"/>
            </p:cNvPicPr>
            <p:nvPr/>
          </p:nvPicPr>
          <p:blipFill>
            <a:blip r:embed="rId4">
              <a:alphaModFix amt="14000"/>
            </a:blip>
            <a:srcRect l="0" t="53003" r="0" b="42108"/>
            <a:stretch>
              <a:fillRect/>
            </a:stretch>
          </p:blipFill>
          <p:spPr>
            <a:xfrm flipH="false" flipV="false">
              <a:off x="0" y="0"/>
              <a:ext cx="24384000" cy="1787894"/>
            </a:xfrm>
            <a:prstGeom prst="rect">
              <a:avLst/>
            </a:prstGeom>
          </p:spPr>
        </p:pic>
      </p:grpSp>
      <p:sp>
        <p:nvSpPr>
          <p:cNvPr name="Freeform 30" id="30"/>
          <p:cNvSpPr/>
          <p:nvPr/>
        </p:nvSpPr>
        <p:spPr>
          <a:xfrm flipH="false" flipV="false" rot="212692">
            <a:off x="15414466" y="-1288905"/>
            <a:ext cx="4635209" cy="4635209"/>
          </a:xfrm>
          <a:custGeom>
            <a:avLst/>
            <a:gdLst/>
            <a:ahLst/>
            <a:cxnLst/>
            <a:rect r="r" b="b" t="t" l="l"/>
            <a:pathLst>
              <a:path h="4635209" w="4635209">
                <a:moveTo>
                  <a:pt x="0" y="0"/>
                </a:moveTo>
                <a:lnTo>
                  <a:pt x="4635209" y="0"/>
                </a:lnTo>
                <a:lnTo>
                  <a:pt x="4635209" y="4635210"/>
                </a:lnTo>
                <a:lnTo>
                  <a:pt x="0" y="46352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DAGsN5z5EbA</dc:identifier>
  <dcterms:modified xsi:type="dcterms:W3CDTF">2011-08-01T06:04:30Z</dcterms:modified>
  <cp:revision>1</cp:revision>
  <dc:title>Student Management Application</dc:title>
</cp:coreProperties>
</file>